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68" r:id="rId11"/>
    <p:sldId id="269" r:id="rId12"/>
    <p:sldId id="270" r:id="rId13"/>
    <p:sldId id="271" r:id="rId14"/>
    <p:sldId id="267" r:id="rId15"/>
    <p:sldId id="273" r:id="rId16"/>
    <p:sldId id="274" r:id="rId17"/>
    <p:sldId id="275" r:id="rId18"/>
    <p:sldId id="278"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52" autoAdjust="0"/>
    <p:restoredTop sz="94660"/>
  </p:normalViewPr>
  <p:slideViewPr>
    <p:cSldViewPr snapToGrid="0">
      <p:cViewPr varScale="1">
        <p:scale>
          <a:sx n="109" d="100"/>
          <a:sy n="109" d="100"/>
        </p:scale>
        <p:origin x="21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81CFEF0-7725-4152-96B7-D6AD0102DB05}" type="datetimeFigureOut">
              <a:rPr lang="fr-FR" smtClean="0"/>
              <a:t>01/12/2022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FAA3B27-4EE3-47F2-ADE8-A073BF4C5822}"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08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1CFEF0-7725-4152-96B7-D6AD0102DB05}" type="datetimeFigureOut">
              <a:rPr lang="fr-FR" smtClean="0"/>
              <a:t>01/12/2022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292039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1CFEF0-7725-4152-96B7-D6AD0102DB05}" type="datetimeFigureOut">
              <a:rPr lang="fr-FR" smtClean="0"/>
              <a:t>01/12/2022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384225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1CFEF0-7725-4152-96B7-D6AD0102DB05}" type="datetimeFigureOut">
              <a:rPr lang="fr-FR" smtClean="0"/>
              <a:t>01/12/2022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29932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81CFEF0-7725-4152-96B7-D6AD0102DB05}" type="datetimeFigureOut">
              <a:rPr lang="fr-FR" smtClean="0"/>
              <a:t>01/12/2022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FAA3B27-4EE3-47F2-ADE8-A073BF4C5822}"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26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81CFEF0-7725-4152-96B7-D6AD0102DB05}" type="datetimeFigureOut">
              <a:rPr lang="fr-FR" smtClean="0"/>
              <a:t>01/12/2022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424616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81CFEF0-7725-4152-96B7-D6AD0102DB05}" type="datetimeFigureOut">
              <a:rPr lang="fr-FR" smtClean="0"/>
              <a:t>01/12/2022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202128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1CFEF0-7725-4152-96B7-D6AD0102DB05}" type="datetimeFigureOut">
              <a:rPr lang="fr-FR" smtClean="0"/>
              <a:t>01/12/2022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71925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1CFEF0-7725-4152-96B7-D6AD0102DB05}" type="datetimeFigureOut">
              <a:rPr lang="fr-FR" smtClean="0"/>
              <a:t>01/12/2022</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405756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1CFEF0-7725-4152-96B7-D6AD0102DB05}" type="datetimeFigureOut">
              <a:rPr lang="fr-FR" smtClean="0"/>
              <a:t>01/12/2022</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AA3B27-4EE3-47F2-ADE8-A073BF4C5822}" type="slidenum">
              <a:rPr lang="fr-FR" smtClean="0"/>
              <a:t>‹N°›</a:t>
            </a:fld>
            <a:endParaRPr lang="fr-FR"/>
          </a:p>
        </p:txBody>
      </p:sp>
    </p:spTree>
    <p:extLst>
      <p:ext uri="{BB962C8B-B14F-4D97-AF65-F5344CB8AC3E}">
        <p14:creationId xmlns:p14="http://schemas.microsoft.com/office/powerpoint/2010/main" val="235988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81CFEF0-7725-4152-96B7-D6AD0102DB05}" type="datetimeFigureOut">
              <a:rPr lang="fr-FR" smtClean="0"/>
              <a:t>01/12/2022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FAA3B27-4EE3-47F2-ADE8-A073BF4C5822}" type="slidenum">
              <a:rPr lang="fr-FR" smtClean="0"/>
              <a:t>‹N°›</a:t>
            </a:fld>
            <a:endParaRPr lang="fr-FR"/>
          </a:p>
        </p:txBody>
      </p:sp>
    </p:spTree>
    <p:extLst>
      <p:ext uri="{BB962C8B-B14F-4D97-AF65-F5344CB8AC3E}">
        <p14:creationId xmlns:p14="http://schemas.microsoft.com/office/powerpoint/2010/main" val="186945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1CFEF0-7725-4152-96B7-D6AD0102DB05}" type="datetimeFigureOut">
              <a:rPr lang="fr-FR" smtClean="0"/>
              <a:t>01/12/2022</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FAA3B27-4EE3-47F2-ADE8-A073BF4C5822}"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013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F76D2-D6DF-406F-B3AA-489D9853B047}"/>
              </a:ext>
            </a:extLst>
          </p:cNvPr>
          <p:cNvSpPr>
            <a:spLocks noGrp="1"/>
          </p:cNvSpPr>
          <p:nvPr>
            <p:ph type="ctrTitle"/>
          </p:nvPr>
        </p:nvSpPr>
        <p:spPr>
          <a:xfrm>
            <a:off x="1097280" y="758952"/>
            <a:ext cx="10058400" cy="2971800"/>
          </a:xfrm>
        </p:spPr>
        <p:txBody>
          <a:bodyPr>
            <a:normAutofit/>
          </a:bodyPr>
          <a:lstStyle/>
          <a:p>
            <a:pPr algn="ctr">
              <a:lnSpc>
                <a:spcPct val="100000"/>
              </a:lnSpc>
            </a:pPr>
            <a:r>
              <a:rPr lang="fr-FR" sz="4400" dirty="0"/>
              <a:t>Histoire de la langue grecque</a:t>
            </a:r>
            <a:br>
              <a:rPr lang="fr-FR" dirty="0"/>
            </a:br>
            <a:r>
              <a:rPr lang="fr-FR" sz="6600" i="1" dirty="0" err="1"/>
              <a:t>Koiné</a:t>
            </a:r>
            <a:endParaRPr lang="fr-FR" sz="6600" i="1" dirty="0"/>
          </a:p>
        </p:txBody>
      </p:sp>
      <p:sp>
        <p:nvSpPr>
          <p:cNvPr id="3" name="Sous-titre 2">
            <a:extLst>
              <a:ext uri="{FF2B5EF4-FFF2-40B4-BE49-F238E27FC236}">
                <a16:creationId xmlns:a16="http://schemas.microsoft.com/office/drawing/2014/main" id="{7C66C948-7DE6-4F5D-B7EC-C356AC479E72}"/>
              </a:ext>
            </a:extLst>
          </p:cNvPr>
          <p:cNvSpPr>
            <a:spLocks noGrp="1"/>
          </p:cNvSpPr>
          <p:nvPr>
            <p:ph type="subTitle" idx="1"/>
          </p:nvPr>
        </p:nvSpPr>
        <p:spPr>
          <a:xfrm>
            <a:off x="1554480" y="5056632"/>
            <a:ext cx="9144000" cy="996696"/>
          </a:xfrm>
        </p:spPr>
        <p:txBody>
          <a:bodyPr numCol="2">
            <a:normAutofit/>
          </a:bodyPr>
          <a:lstStyle/>
          <a:p>
            <a:pPr algn="l"/>
            <a:endParaRPr lang="fr-FR" dirty="0"/>
          </a:p>
          <a:p>
            <a:pPr algn="l"/>
            <a:r>
              <a:rPr lang="fr-FR" sz="1900" dirty="0"/>
              <a:t>29 novembre 2022</a:t>
            </a:r>
          </a:p>
          <a:p>
            <a:pPr algn="r"/>
            <a:r>
              <a:rPr lang="fr-FR" sz="1900" dirty="0"/>
              <a:t>		 Marie </a:t>
            </a:r>
            <a:r>
              <a:rPr lang="fr-FR" sz="1900" dirty="0" err="1"/>
              <a:t>bagnoud</a:t>
            </a:r>
            <a:endParaRPr lang="fr-FR" sz="1900" dirty="0"/>
          </a:p>
          <a:p>
            <a:pPr algn="r"/>
            <a:r>
              <a:rPr lang="fr-FR" sz="1900" dirty="0"/>
              <a:t>Marie.bagnoud.1@unige.ch</a:t>
            </a:r>
          </a:p>
        </p:txBody>
      </p:sp>
    </p:spTree>
    <p:extLst>
      <p:ext uri="{BB962C8B-B14F-4D97-AF65-F5344CB8AC3E}">
        <p14:creationId xmlns:p14="http://schemas.microsoft.com/office/powerpoint/2010/main" val="171216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3DA8-6A47-4855-B5E2-B1B4E4EA5ABF}"/>
              </a:ext>
            </a:extLst>
          </p:cNvPr>
          <p:cNvSpPr>
            <a:spLocks noGrp="1"/>
          </p:cNvSpPr>
          <p:nvPr>
            <p:ph type="title"/>
          </p:nvPr>
        </p:nvSpPr>
        <p:spPr/>
        <p:txBody>
          <a:bodyPr/>
          <a:lstStyle/>
          <a:p>
            <a:r>
              <a:rPr lang="fr-FR" dirty="0"/>
              <a:t>7. Évolutions linguistiques</a:t>
            </a:r>
          </a:p>
        </p:txBody>
      </p:sp>
      <p:sp>
        <p:nvSpPr>
          <p:cNvPr id="5" name="Espace réservé du contenu 4">
            <a:extLst>
              <a:ext uri="{FF2B5EF4-FFF2-40B4-BE49-F238E27FC236}">
                <a16:creationId xmlns:a16="http://schemas.microsoft.com/office/drawing/2014/main" id="{D6683294-2D51-47FE-B727-F52D5BD10C60}"/>
              </a:ext>
            </a:extLst>
          </p:cNvPr>
          <p:cNvSpPr>
            <a:spLocks noGrp="1"/>
          </p:cNvSpPr>
          <p:nvPr>
            <p:ph idx="1"/>
          </p:nvPr>
        </p:nvSpPr>
        <p:spPr/>
        <p:txBody>
          <a:bodyPr>
            <a:normAutofit/>
          </a:bodyPr>
          <a:lstStyle/>
          <a:p>
            <a:r>
              <a:rPr lang="fr-FR" sz="2400" u="sng" dirty="0"/>
              <a:t>Morphologie nominale</a:t>
            </a:r>
          </a:p>
          <a:p>
            <a:pPr>
              <a:buFont typeface="Arial" panose="020B0604020202020204" pitchFamily="34" charset="0"/>
              <a:buChar char="•"/>
            </a:pPr>
            <a:r>
              <a:rPr lang="fr-FR" sz="2400" dirty="0"/>
              <a:t> Simplification de la déclinaison (duel, déclinaison attique)</a:t>
            </a:r>
          </a:p>
          <a:p>
            <a:pPr>
              <a:buFont typeface="Arial" panose="020B0604020202020204" pitchFamily="34" charset="0"/>
              <a:buChar char="•"/>
            </a:pPr>
            <a:r>
              <a:rPr lang="fr-FR" sz="2400" dirty="0"/>
              <a:t> Recul de la 3</a:t>
            </a:r>
            <a:r>
              <a:rPr lang="fr-FR" sz="2400" baseline="30000" dirty="0"/>
              <a:t>ème</a:t>
            </a:r>
            <a:r>
              <a:rPr lang="fr-FR" sz="2400" dirty="0"/>
              <a:t> déclinaison (cf. acc. </a:t>
            </a:r>
            <a:r>
              <a:rPr lang="fr-FR" sz="2400" dirty="0" err="1"/>
              <a:t>sg</a:t>
            </a:r>
            <a:r>
              <a:rPr lang="fr-FR" sz="2400" dirty="0"/>
              <a:t>. en -</a:t>
            </a:r>
            <a:r>
              <a:rPr lang="el-GR" sz="2400" dirty="0"/>
              <a:t>αν</a:t>
            </a:r>
            <a:r>
              <a:rPr lang="fr-FR" sz="2400" dirty="0"/>
              <a:t>)</a:t>
            </a:r>
          </a:p>
        </p:txBody>
      </p:sp>
    </p:spTree>
    <p:extLst>
      <p:ext uri="{BB962C8B-B14F-4D97-AF65-F5344CB8AC3E}">
        <p14:creationId xmlns:p14="http://schemas.microsoft.com/office/powerpoint/2010/main" val="53676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3DA8-6A47-4855-B5E2-B1B4E4EA5ABF}"/>
              </a:ext>
            </a:extLst>
          </p:cNvPr>
          <p:cNvSpPr>
            <a:spLocks noGrp="1"/>
          </p:cNvSpPr>
          <p:nvPr>
            <p:ph type="title"/>
          </p:nvPr>
        </p:nvSpPr>
        <p:spPr/>
        <p:txBody>
          <a:bodyPr/>
          <a:lstStyle/>
          <a:p>
            <a:r>
              <a:rPr lang="fr-FR" dirty="0"/>
              <a:t>7. Évolutions linguistiques</a:t>
            </a:r>
          </a:p>
        </p:txBody>
      </p:sp>
      <p:sp>
        <p:nvSpPr>
          <p:cNvPr id="5" name="Espace réservé du contenu 4">
            <a:extLst>
              <a:ext uri="{FF2B5EF4-FFF2-40B4-BE49-F238E27FC236}">
                <a16:creationId xmlns:a16="http://schemas.microsoft.com/office/drawing/2014/main" id="{D6683294-2D51-47FE-B727-F52D5BD10C60}"/>
              </a:ext>
            </a:extLst>
          </p:cNvPr>
          <p:cNvSpPr>
            <a:spLocks noGrp="1"/>
          </p:cNvSpPr>
          <p:nvPr>
            <p:ph idx="1"/>
          </p:nvPr>
        </p:nvSpPr>
        <p:spPr/>
        <p:txBody>
          <a:bodyPr>
            <a:normAutofit/>
          </a:bodyPr>
          <a:lstStyle/>
          <a:p>
            <a:r>
              <a:rPr lang="fr-FR" sz="2400" u="sng" dirty="0"/>
              <a:t>Morphologie verbale</a:t>
            </a:r>
          </a:p>
          <a:p>
            <a:pPr>
              <a:buFont typeface="Arial" panose="020B0604020202020204" pitchFamily="34" charset="0"/>
              <a:buChar char="•"/>
            </a:pPr>
            <a:r>
              <a:rPr lang="fr-FR" sz="2400" dirty="0"/>
              <a:t> Simplification de la conjugaison</a:t>
            </a:r>
          </a:p>
          <a:p>
            <a:pPr>
              <a:buFont typeface="Arial" panose="020B0604020202020204" pitchFamily="34" charset="0"/>
              <a:buChar char="•"/>
            </a:pPr>
            <a:r>
              <a:rPr lang="fr-FR" sz="2400" dirty="0"/>
              <a:t> Abandon des verbes en –</a:t>
            </a:r>
            <a:r>
              <a:rPr lang="el-GR" sz="2400" dirty="0"/>
              <a:t>μι </a:t>
            </a:r>
            <a:r>
              <a:rPr lang="fr-FR" sz="2400" dirty="0"/>
              <a:t>et des aoristes II (</a:t>
            </a:r>
            <a:r>
              <a:rPr lang="el-GR" sz="2400" dirty="0"/>
              <a:t>δίδωμι </a:t>
            </a:r>
            <a:r>
              <a:rPr lang="fr-FR" sz="2400" dirty="0"/>
              <a:t>- </a:t>
            </a:r>
            <a:r>
              <a:rPr lang="el-GR" sz="2400" dirty="0"/>
              <a:t>δίδω</a:t>
            </a:r>
            <a:r>
              <a:rPr lang="fr-CH" sz="2400" dirty="0"/>
              <a:t>)</a:t>
            </a:r>
            <a:endParaRPr lang="fr-FR" sz="2400" dirty="0"/>
          </a:p>
          <a:p>
            <a:pPr>
              <a:buFont typeface="Arial" panose="020B0604020202020204" pitchFamily="34" charset="0"/>
              <a:buChar char="•"/>
            </a:pPr>
            <a:r>
              <a:rPr lang="fr-FR" sz="2400" dirty="0"/>
              <a:t> Parfait à la place de l’aoriste (</a:t>
            </a:r>
            <a:r>
              <a:rPr lang="el-GR" sz="2400" dirty="0" err="1"/>
              <a:t>ἐώρακα</a:t>
            </a:r>
            <a:r>
              <a:rPr lang="el-GR" sz="2400" dirty="0"/>
              <a:t> </a:t>
            </a:r>
            <a:r>
              <a:rPr lang="fr-FR" sz="2400" dirty="0"/>
              <a:t>- </a:t>
            </a:r>
            <a:r>
              <a:rPr lang="el-GR" sz="2400" dirty="0" err="1"/>
              <a:t>εἶδον</a:t>
            </a:r>
            <a:r>
              <a:rPr lang="fr-CH" sz="2400" dirty="0"/>
              <a:t>)</a:t>
            </a:r>
            <a:endParaRPr lang="fr-FR" sz="2400" dirty="0"/>
          </a:p>
          <a:p>
            <a:pPr>
              <a:buFont typeface="Arial" panose="020B0604020202020204" pitchFamily="34" charset="0"/>
              <a:buChar char="•"/>
            </a:pPr>
            <a:r>
              <a:rPr lang="fr-FR" sz="2400" dirty="0"/>
              <a:t> Passif au lieu du moyen à l’aoriste (</a:t>
            </a:r>
            <a:r>
              <a:rPr lang="el-GR" sz="2400" dirty="0" err="1"/>
              <a:t>ἐγενήθη</a:t>
            </a:r>
            <a:r>
              <a:rPr lang="el-GR" sz="2400" dirty="0"/>
              <a:t> </a:t>
            </a:r>
            <a:r>
              <a:rPr lang="fr-FR" sz="2400" dirty="0"/>
              <a:t>- </a:t>
            </a:r>
            <a:r>
              <a:rPr lang="el-GR" sz="2400" dirty="0" err="1"/>
              <a:t>ἐγένετο</a:t>
            </a:r>
            <a:r>
              <a:rPr lang="fr-CH" sz="2400" dirty="0"/>
              <a:t>)</a:t>
            </a:r>
            <a:endParaRPr lang="fr-FR" sz="2400" dirty="0"/>
          </a:p>
          <a:p>
            <a:pPr>
              <a:buFont typeface="Arial" panose="020B0604020202020204" pitchFamily="34" charset="0"/>
              <a:buChar char="•"/>
            </a:pPr>
            <a:r>
              <a:rPr lang="fr-FR" sz="2400" dirty="0"/>
              <a:t> Subjonctif aoriste et futur: recours à des tournures périphrastiques (</a:t>
            </a:r>
            <a:r>
              <a:rPr lang="el-GR" sz="2400" dirty="0" err="1"/>
              <a:t>λύσῃ</a:t>
            </a:r>
            <a:r>
              <a:rPr lang="el-GR" sz="2400" dirty="0"/>
              <a:t> - λύσει</a:t>
            </a:r>
            <a:r>
              <a:rPr lang="fr-CH" sz="2400" dirty="0"/>
              <a:t>)</a:t>
            </a:r>
            <a:endParaRPr lang="el-GR" sz="2400" dirty="0"/>
          </a:p>
        </p:txBody>
      </p:sp>
    </p:spTree>
    <p:extLst>
      <p:ext uri="{BB962C8B-B14F-4D97-AF65-F5344CB8AC3E}">
        <p14:creationId xmlns:p14="http://schemas.microsoft.com/office/powerpoint/2010/main" val="3612572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3DA8-6A47-4855-B5E2-B1B4E4EA5ABF}"/>
              </a:ext>
            </a:extLst>
          </p:cNvPr>
          <p:cNvSpPr>
            <a:spLocks noGrp="1"/>
          </p:cNvSpPr>
          <p:nvPr>
            <p:ph type="title"/>
          </p:nvPr>
        </p:nvSpPr>
        <p:spPr/>
        <p:txBody>
          <a:bodyPr/>
          <a:lstStyle/>
          <a:p>
            <a:r>
              <a:rPr lang="fr-FR" dirty="0"/>
              <a:t>7. Évolutions linguistiques</a:t>
            </a:r>
          </a:p>
        </p:txBody>
      </p:sp>
      <p:sp>
        <p:nvSpPr>
          <p:cNvPr id="5" name="Espace réservé du contenu 4">
            <a:extLst>
              <a:ext uri="{FF2B5EF4-FFF2-40B4-BE49-F238E27FC236}">
                <a16:creationId xmlns:a16="http://schemas.microsoft.com/office/drawing/2014/main" id="{D6683294-2D51-47FE-B727-F52D5BD10C60}"/>
              </a:ext>
            </a:extLst>
          </p:cNvPr>
          <p:cNvSpPr>
            <a:spLocks noGrp="1"/>
          </p:cNvSpPr>
          <p:nvPr>
            <p:ph idx="1"/>
          </p:nvPr>
        </p:nvSpPr>
        <p:spPr/>
        <p:txBody>
          <a:bodyPr>
            <a:normAutofit/>
          </a:bodyPr>
          <a:lstStyle/>
          <a:p>
            <a:r>
              <a:rPr lang="fr-FR" sz="2400" u="sng" dirty="0"/>
              <a:t>Syntaxe</a:t>
            </a:r>
          </a:p>
          <a:p>
            <a:pPr>
              <a:buFont typeface="Arial" panose="020B0604020202020204" pitchFamily="34" charset="0"/>
              <a:buChar char="•"/>
            </a:pPr>
            <a:r>
              <a:rPr lang="fr-FR" sz="2400" dirty="0"/>
              <a:t> Simplification de la syntaxe</a:t>
            </a:r>
          </a:p>
          <a:p>
            <a:pPr>
              <a:buFont typeface="Arial" panose="020B0604020202020204" pitchFamily="34" charset="0"/>
              <a:buChar char="•"/>
            </a:pPr>
            <a:r>
              <a:rPr lang="fr-FR" sz="2400" dirty="0"/>
              <a:t> Coordination plutôt que phrases complexes</a:t>
            </a:r>
          </a:p>
          <a:p>
            <a:pPr>
              <a:buFont typeface="Arial" panose="020B0604020202020204" pitchFamily="34" charset="0"/>
              <a:buChar char="•"/>
            </a:pPr>
            <a:r>
              <a:rPr lang="fr-FR" sz="2400" dirty="0"/>
              <a:t> Recul du datif</a:t>
            </a:r>
          </a:p>
          <a:p>
            <a:pPr>
              <a:buFont typeface="Arial" panose="020B0604020202020204" pitchFamily="34" charset="0"/>
              <a:buChar char="•"/>
            </a:pPr>
            <a:r>
              <a:rPr lang="fr-FR" sz="2400" dirty="0"/>
              <a:t> Optatif en voie de disparition</a:t>
            </a:r>
          </a:p>
        </p:txBody>
      </p:sp>
    </p:spTree>
    <p:extLst>
      <p:ext uri="{BB962C8B-B14F-4D97-AF65-F5344CB8AC3E}">
        <p14:creationId xmlns:p14="http://schemas.microsoft.com/office/powerpoint/2010/main" val="77135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3DA8-6A47-4855-B5E2-B1B4E4EA5ABF}"/>
              </a:ext>
            </a:extLst>
          </p:cNvPr>
          <p:cNvSpPr>
            <a:spLocks noGrp="1"/>
          </p:cNvSpPr>
          <p:nvPr>
            <p:ph type="title"/>
          </p:nvPr>
        </p:nvSpPr>
        <p:spPr/>
        <p:txBody>
          <a:bodyPr/>
          <a:lstStyle/>
          <a:p>
            <a:r>
              <a:rPr lang="fr-FR" dirty="0"/>
              <a:t>7. Évolutions linguistiques</a:t>
            </a:r>
          </a:p>
        </p:txBody>
      </p:sp>
      <p:sp>
        <p:nvSpPr>
          <p:cNvPr id="5" name="Espace réservé du contenu 4">
            <a:extLst>
              <a:ext uri="{FF2B5EF4-FFF2-40B4-BE49-F238E27FC236}">
                <a16:creationId xmlns:a16="http://schemas.microsoft.com/office/drawing/2014/main" id="{D6683294-2D51-47FE-B727-F52D5BD10C60}"/>
              </a:ext>
            </a:extLst>
          </p:cNvPr>
          <p:cNvSpPr>
            <a:spLocks noGrp="1"/>
          </p:cNvSpPr>
          <p:nvPr>
            <p:ph idx="1"/>
          </p:nvPr>
        </p:nvSpPr>
        <p:spPr/>
        <p:txBody>
          <a:bodyPr>
            <a:normAutofit/>
          </a:bodyPr>
          <a:lstStyle/>
          <a:p>
            <a:r>
              <a:rPr lang="fr-FR" sz="2400" u="sng" dirty="0"/>
              <a:t>Lexique</a:t>
            </a:r>
          </a:p>
          <a:p>
            <a:pPr>
              <a:buFont typeface="Arial" panose="020B0604020202020204" pitchFamily="34" charset="0"/>
              <a:buChar char="•"/>
            </a:pPr>
            <a:r>
              <a:rPr lang="fr-FR" sz="2400" dirty="0"/>
              <a:t> Recul du lexique de la 3</a:t>
            </a:r>
            <a:r>
              <a:rPr lang="fr-FR" sz="2400" baseline="30000" dirty="0"/>
              <a:t>ème</a:t>
            </a:r>
            <a:r>
              <a:rPr lang="fr-FR" sz="2400" dirty="0"/>
              <a:t> déclinaison</a:t>
            </a:r>
          </a:p>
          <a:p>
            <a:pPr>
              <a:buFont typeface="Arial" panose="020B0604020202020204" pitchFamily="34" charset="0"/>
              <a:buChar char="•"/>
            </a:pPr>
            <a:r>
              <a:rPr lang="fr-FR" sz="2400" dirty="0"/>
              <a:t> Emploi de diminutifs</a:t>
            </a:r>
          </a:p>
          <a:p>
            <a:pPr>
              <a:buFont typeface="Arial" panose="020B0604020202020204" pitchFamily="34" charset="0"/>
              <a:buChar char="•"/>
            </a:pPr>
            <a:r>
              <a:rPr lang="fr-FR" sz="2400" dirty="0"/>
              <a:t> Diffusion des termes abstraits</a:t>
            </a:r>
          </a:p>
          <a:p>
            <a:pPr>
              <a:buFont typeface="Arial" panose="020B0604020202020204" pitchFamily="34" charset="0"/>
              <a:buChar char="•"/>
            </a:pPr>
            <a:r>
              <a:rPr lang="fr-FR" sz="2400" dirty="0"/>
              <a:t> Nouvelles formations (-</a:t>
            </a:r>
            <a:r>
              <a:rPr lang="el-GR" sz="2400" dirty="0"/>
              <a:t>μα, </a:t>
            </a:r>
            <a:r>
              <a:rPr lang="fr-FR" sz="2400" dirty="0"/>
              <a:t>-</a:t>
            </a:r>
            <a:r>
              <a:rPr lang="el-GR" sz="2400" dirty="0"/>
              <a:t>ία, </a:t>
            </a:r>
            <a:r>
              <a:rPr lang="fr-FR" sz="2400" dirty="0"/>
              <a:t>-</a:t>
            </a:r>
            <a:r>
              <a:rPr lang="el-GR" sz="2400" dirty="0"/>
              <a:t>ίσσα</a:t>
            </a:r>
            <a:r>
              <a:rPr lang="fr-FR" sz="2400" dirty="0"/>
              <a:t>; adjectifs en –</a:t>
            </a:r>
            <a:r>
              <a:rPr lang="el-GR" sz="2400" dirty="0"/>
              <a:t>ίκος</a:t>
            </a:r>
            <a:r>
              <a:rPr lang="fr-FR" sz="2400" dirty="0"/>
              <a:t>)</a:t>
            </a:r>
          </a:p>
          <a:p>
            <a:pPr>
              <a:buFont typeface="Arial" panose="020B0604020202020204" pitchFamily="34" charset="0"/>
              <a:buChar char="•"/>
            </a:pPr>
            <a:r>
              <a:rPr lang="fr-FR" sz="2400" dirty="0"/>
              <a:t> Mots familiers deviennent courants </a:t>
            </a:r>
          </a:p>
          <a:p>
            <a:pPr>
              <a:buFont typeface="Arial" panose="020B0604020202020204" pitchFamily="34" charset="0"/>
              <a:buChar char="•"/>
            </a:pPr>
            <a:r>
              <a:rPr lang="fr-FR" sz="2400" dirty="0"/>
              <a:t> Emprunts à d’autres langues</a:t>
            </a:r>
          </a:p>
          <a:p>
            <a:pPr>
              <a:buFont typeface="Arial" panose="020B0604020202020204" pitchFamily="34" charset="0"/>
              <a:buChar char="•"/>
            </a:pPr>
            <a:r>
              <a:rPr lang="fr-FR" sz="2400" dirty="0"/>
              <a:t> Déplacements sémantiques</a:t>
            </a:r>
          </a:p>
        </p:txBody>
      </p:sp>
    </p:spTree>
    <p:extLst>
      <p:ext uri="{BB962C8B-B14F-4D97-AF65-F5344CB8AC3E}">
        <p14:creationId xmlns:p14="http://schemas.microsoft.com/office/powerpoint/2010/main" val="1805830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C4DD4C-F9CE-4F6E-88B7-C603CC7790AF}"/>
              </a:ext>
            </a:extLst>
          </p:cNvPr>
          <p:cNvSpPr>
            <a:spLocks noGrp="1"/>
          </p:cNvSpPr>
          <p:nvPr>
            <p:ph type="title" idx="4294967295"/>
          </p:nvPr>
        </p:nvSpPr>
        <p:spPr>
          <a:xfrm>
            <a:off x="851731" y="239282"/>
            <a:ext cx="5984905" cy="564230"/>
          </a:xfrm>
        </p:spPr>
        <p:txBody>
          <a:bodyPr>
            <a:normAutofit/>
          </a:bodyPr>
          <a:lstStyle/>
          <a:p>
            <a:r>
              <a:rPr lang="fr-FR" sz="2800" b="1" dirty="0"/>
              <a:t>8. Exemples: Pol. 2.15.2-9</a:t>
            </a:r>
          </a:p>
        </p:txBody>
      </p:sp>
      <p:graphicFrame>
        <p:nvGraphicFramePr>
          <p:cNvPr id="6" name="Espace réservé du contenu 5">
            <a:extLst>
              <a:ext uri="{FF2B5EF4-FFF2-40B4-BE49-F238E27FC236}">
                <a16:creationId xmlns:a16="http://schemas.microsoft.com/office/drawing/2014/main" id="{D669D7C7-CBB0-45DF-BB7B-A4C225E6E03A}"/>
              </a:ext>
            </a:extLst>
          </p:cNvPr>
          <p:cNvGraphicFramePr>
            <a:graphicFrameLocks noGrp="1"/>
          </p:cNvGraphicFramePr>
          <p:nvPr>
            <p:ph idx="4294967295"/>
            <p:extLst>
              <p:ext uri="{D42A27DB-BD31-4B8C-83A1-F6EECF244321}">
                <p14:modId xmlns:p14="http://schemas.microsoft.com/office/powerpoint/2010/main" val="1489170406"/>
              </p:ext>
            </p:extLst>
          </p:nvPr>
        </p:nvGraphicFramePr>
        <p:xfrm>
          <a:off x="564022" y="803512"/>
          <a:ext cx="10921526" cy="4997958"/>
        </p:xfrm>
        <a:graphic>
          <a:graphicData uri="http://schemas.openxmlformats.org/drawingml/2006/table">
            <a:tbl>
              <a:tblPr firstRow="1" firstCol="1" bandRow="1">
                <a:tableStyleId>{5C22544A-7EE6-4342-B048-85BDC9FD1C3A}</a:tableStyleId>
              </a:tblPr>
              <a:tblGrid>
                <a:gridCol w="5460195">
                  <a:extLst>
                    <a:ext uri="{9D8B030D-6E8A-4147-A177-3AD203B41FA5}">
                      <a16:colId xmlns:a16="http://schemas.microsoft.com/office/drawing/2014/main" val="3271371581"/>
                    </a:ext>
                  </a:extLst>
                </a:gridCol>
                <a:gridCol w="5461331">
                  <a:extLst>
                    <a:ext uri="{9D8B030D-6E8A-4147-A177-3AD203B41FA5}">
                      <a16:colId xmlns:a16="http://schemas.microsoft.com/office/drawing/2014/main" val="65718337"/>
                    </a:ext>
                  </a:extLst>
                </a:gridCol>
              </a:tblGrid>
              <a:tr h="4022725">
                <a:tc>
                  <a:txBody>
                    <a:bodyPr/>
                    <a:lstStyle/>
                    <a:p>
                      <a:pPr algn="just">
                        <a:lnSpc>
                          <a:spcPct val="115000"/>
                        </a:lnSpc>
                        <a:spcAft>
                          <a:spcPts val="0"/>
                        </a:spcAft>
                      </a:pPr>
                      <a:r>
                        <a:rPr lang="fr-CH" sz="1300" b="0" dirty="0">
                          <a:solidFill>
                            <a:sysClr val="windowText" lastClr="000000"/>
                          </a:solidFill>
                          <a:effectLst/>
                        </a:rPr>
                        <a:t>2. </a:t>
                      </a:r>
                      <a:r>
                        <a:rPr lang="el-GR" sz="1300" b="0" dirty="0">
                          <a:solidFill>
                            <a:sysClr val="windowText" lastClr="000000"/>
                          </a:solidFill>
                          <a:effectLst/>
                        </a:rPr>
                        <a:t>ἐλύμου </a:t>
                      </a:r>
                      <a:r>
                        <a:rPr lang="el-GR" sz="1300" b="0" dirty="0">
                          <a:solidFill>
                            <a:sysClr val="windowText" lastClr="000000"/>
                          </a:solidFill>
                          <a:effectLst/>
                          <a:highlight>
                            <a:srgbClr val="FFFF00"/>
                          </a:highlight>
                        </a:rPr>
                        <a:t>γε μὴν </a:t>
                      </a:r>
                      <a:r>
                        <a:rPr lang="el-GR" sz="1300" b="0" dirty="0">
                          <a:solidFill>
                            <a:sysClr val="windowText" lastClr="000000"/>
                          </a:solidFill>
                          <a:effectLst/>
                        </a:rPr>
                        <a:t>καὶ κέγχρου τελέως ὑπερβάλλουσα </a:t>
                      </a:r>
                      <a:r>
                        <a:rPr lang="el-GR" sz="1300" b="0" dirty="0">
                          <a:solidFill>
                            <a:sysClr val="windowText" lastClr="000000"/>
                          </a:solidFill>
                          <a:effectLst/>
                          <a:highlight>
                            <a:srgbClr val="FFFF00"/>
                          </a:highlight>
                        </a:rPr>
                        <a:t>δαψίλεια</a:t>
                      </a:r>
                      <a:r>
                        <a:rPr lang="el-GR" sz="1300" b="0" dirty="0">
                          <a:solidFill>
                            <a:sysClr val="windowText" lastClr="000000"/>
                          </a:solidFill>
                          <a:effectLst/>
                        </a:rPr>
                        <a:t> γίνεται παρ</a:t>
                      </a:r>
                      <a:r>
                        <a:rPr lang="fr-CH" sz="1300" b="0" dirty="0">
                          <a:solidFill>
                            <a:sysClr val="windowText" lastClr="000000"/>
                          </a:solidFill>
                          <a:effectLst/>
                        </a:rPr>
                        <a:t>' </a:t>
                      </a:r>
                      <a:r>
                        <a:rPr lang="el-GR" sz="1300" b="0" dirty="0">
                          <a:solidFill>
                            <a:sysClr val="windowText" lastClr="000000"/>
                          </a:solidFill>
                          <a:effectLst/>
                        </a:rPr>
                        <a:t>αὐτοῖς</a:t>
                      </a:r>
                      <a:r>
                        <a:rPr lang="fr-CH" sz="1300" b="0" dirty="0">
                          <a:solidFill>
                            <a:sysClr val="windowText" lastClr="000000"/>
                          </a:solidFill>
                          <a:effectLst/>
                        </a:rPr>
                        <a:t>. </a:t>
                      </a:r>
                      <a:r>
                        <a:rPr lang="el-GR" sz="1300" b="0" dirty="0">
                          <a:solidFill>
                            <a:sysClr val="windowText" lastClr="000000"/>
                          </a:solidFill>
                          <a:effectLst/>
                        </a:rPr>
                        <a:t>τὸ δὲ τῶν βαλάνων πλῆθος τὸ </a:t>
                      </a:r>
                      <a:r>
                        <a:rPr lang="el-GR" sz="1300" b="0" dirty="0">
                          <a:solidFill>
                            <a:sysClr val="windowText" lastClr="000000"/>
                          </a:solidFill>
                          <a:effectLst/>
                          <a:highlight>
                            <a:srgbClr val="FFFF00"/>
                          </a:highlight>
                        </a:rPr>
                        <a:t>γινόμενον</a:t>
                      </a:r>
                      <a:r>
                        <a:rPr lang="el-GR" sz="1300" b="0" dirty="0">
                          <a:solidFill>
                            <a:sysClr val="windowText" lastClr="000000"/>
                          </a:solidFill>
                          <a:effectLst/>
                        </a:rPr>
                        <a:t> ἐκ τῶν κατὰ διάστημα </a:t>
                      </a:r>
                      <a:r>
                        <a:rPr lang="el-GR" sz="1300" b="0" dirty="0">
                          <a:solidFill>
                            <a:sysClr val="windowText" lastClr="000000"/>
                          </a:solidFill>
                          <a:effectLst/>
                          <a:highlight>
                            <a:srgbClr val="FFFF00"/>
                          </a:highlight>
                        </a:rPr>
                        <a:t>δρυμῶν</a:t>
                      </a:r>
                      <a:r>
                        <a:rPr lang="el-GR" sz="1300" b="0" dirty="0">
                          <a:solidFill>
                            <a:sysClr val="windowText" lastClr="000000"/>
                          </a:solidFill>
                          <a:effectLst/>
                        </a:rPr>
                        <a:t> ἐν τοῖς πεδίοις ἐκ τούτων ἄν τις μάλιστα τεκμήραιτο· </a:t>
                      </a:r>
                      <a:r>
                        <a:rPr lang="fr-CH" sz="1300" b="0" dirty="0">
                          <a:solidFill>
                            <a:sysClr val="windowText" lastClr="000000"/>
                          </a:solidFill>
                          <a:effectLst/>
                        </a:rPr>
                        <a:t>3. </a:t>
                      </a:r>
                      <a:r>
                        <a:rPr lang="el-GR" sz="1300" b="0" dirty="0">
                          <a:solidFill>
                            <a:sysClr val="windowText" lastClr="000000"/>
                          </a:solidFill>
                          <a:effectLst/>
                        </a:rPr>
                        <a:t>πλείστων γὰρ </a:t>
                      </a:r>
                      <a:r>
                        <a:rPr lang="el-GR" sz="1300" b="0" dirty="0">
                          <a:solidFill>
                            <a:sysClr val="windowText" lastClr="000000"/>
                          </a:solidFill>
                          <a:effectLst/>
                          <a:highlight>
                            <a:srgbClr val="FFFF00"/>
                          </a:highlight>
                        </a:rPr>
                        <a:t>ὑϊκῶν ἱερείων </a:t>
                      </a:r>
                      <a:r>
                        <a:rPr lang="el-GR" sz="1300" b="0" dirty="0">
                          <a:solidFill>
                            <a:sysClr val="windowText" lastClr="000000"/>
                          </a:solidFill>
                          <a:effectLst/>
                        </a:rPr>
                        <a:t>κοπτομένων ἐν Ἰταλίᾳ διά τε τὰς εἰς τοὺς ἰδίους βίους καὶ τὰς εἰς τὰ στρατόπεδα παραθέσεις</a:t>
                      </a:r>
                      <a:r>
                        <a:rPr lang="fr-CH" sz="1300" b="0" dirty="0">
                          <a:solidFill>
                            <a:sysClr val="windowText" lastClr="000000"/>
                          </a:solidFill>
                          <a:effectLst/>
                        </a:rPr>
                        <a:t>, </a:t>
                      </a:r>
                      <a:r>
                        <a:rPr lang="el-GR" sz="1300" b="0" dirty="0">
                          <a:solidFill>
                            <a:sysClr val="windowText" lastClr="000000"/>
                          </a:solidFill>
                          <a:effectLst/>
                        </a:rPr>
                        <a:t>τὴν ὁλοσχερεστάτην </a:t>
                      </a:r>
                      <a:r>
                        <a:rPr lang="el-GR" sz="1300" b="0" dirty="0">
                          <a:solidFill>
                            <a:sysClr val="windowText" lastClr="000000"/>
                          </a:solidFill>
                          <a:effectLst/>
                          <a:highlight>
                            <a:srgbClr val="FFFF00"/>
                          </a:highlight>
                        </a:rPr>
                        <a:t>χορηγίαν</a:t>
                      </a:r>
                      <a:r>
                        <a:rPr lang="el-GR" sz="1300" b="0" dirty="0">
                          <a:solidFill>
                            <a:sysClr val="windowText" lastClr="000000"/>
                          </a:solidFill>
                          <a:effectLst/>
                        </a:rPr>
                        <a:t> ἐκ τούτων συμβαίνει τῶν πεδίων αὐτοῖς ὑπάρχειν</a:t>
                      </a:r>
                      <a:r>
                        <a:rPr lang="fr-CH" sz="1300" b="0" dirty="0">
                          <a:solidFill>
                            <a:sysClr val="windowText" lastClr="000000"/>
                          </a:solidFill>
                          <a:effectLst/>
                        </a:rPr>
                        <a:t>. 4. </a:t>
                      </a:r>
                      <a:r>
                        <a:rPr lang="el-GR" sz="1300" b="0" dirty="0">
                          <a:solidFill>
                            <a:sysClr val="windowText" lastClr="000000"/>
                          </a:solidFill>
                          <a:effectLst/>
                        </a:rPr>
                        <a:t>περὶ δὲ τῆς κατὰ μέρος εὐωνίας καὶ δαψιλείας τῶν πρὸς τὴν τροφὴν ἀνηκόντων οὕτως ἄν τις ἀκριβέστατα κατανοήσειεν· </a:t>
                      </a:r>
                      <a:r>
                        <a:rPr lang="fr-CH" sz="1300" b="0" dirty="0">
                          <a:solidFill>
                            <a:sysClr val="windowText" lastClr="000000"/>
                          </a:solidFill>
                          <a:effectLst/>
                        </a:rPr>
                        <a:t>5. </a:t>
                      </a:r>
                      <a:r>
                        <a:rPr lang="el-GR" sz="1300" b="0" dirty="0">
                          <a:solidFill>
                            <a:sysClr val="windowText" lastClr="000000"/>
                          </a:solidFill>
                          <a:effectLst/>
                        </a:rPr>
                        <a:t>ποιοῦνται γὰρ τὰς καταλύσεις οἱ </a:t>
                      </a:r>
                      <a:r>
                        <a:rPr lang="el-GR" sz="1300" b="0" dirty="0">
                          <a:solidFill>
                            <a:sysClr val="windowText" lastClr="000000"/>
                          </a:solidFill>
                          <a:effectLst/>
                          <a:highlight>
                            <a:srgbClr val="FFFF00"/>
                          </a:highlight>
                        </a:rPr>
                        <a:t>διοδεύοντες</a:t>
                      </a:r>
                      <a:r>
                        <a:rPr lang="el-GR" sz="1300" b="0" dirty="0">
                          <a:solidFill>
                            <a:sysClr val="windowText" lastClr="000000"/>
                          </a:solidFill>
                          <a:effectLst/>
                        </a:rPr>
                        <a:t> τὴν χώραν ἐν τοῖς πανδοκείοις</a:t>
                      </a:r>
                      <a:r>
                        <a:rPr lang="fr-CH" sz="1300" b="0" dirty="0">
                          <a:solidFill>
                            <a:sysClr val="windowText" lastClr="000000"/>
                          </a:solidFill>
                          <a:effectLst/>
                        </a:rPr>
                        <a:t>, </a:t>
                      </a:r>
                      <a:r>
                        <a:rPr lang="el-GR" sz="1300" b="0" dirty="0">
                          <a:solidFill>
                            <a:sysClr val="windowText" lastClr="000000"/>
                          </a:solidFill>
                          <a:effectLst/>
                        </a:rPr>
                        <a:t>οὐ συμφωνοῦντες περὶ τῶν κατὰ μέρος ἐπιτηδείων</a:t>
                      </a:r>
                      <a:r>
                        <a:rPr lang="fr-CH" sz="1300" b="0" dirty="0">
                          <a:solidFill>
                            <a:sysClr val="windowText" lastClr="000000"/>
                          </a:solidFill>
                          <a:effectLst/>
                        </a:rPr>
                        <a:t>, </a:t>
                      </a:r>
                      <a:r>
                        <a:rPr lang="el-GR" sz="1300" b="0" dirty="0">
                          <a:solidFill>
                            <a:sysClr val="windowText" lastClr="000000"/>
                          </a:solidFill>
                          <a:effectLst/>
                        </a:rPr>
                        <a:t>ἀλλ</a:t>
                      </a:r>
                      <a:r>
                        <a:rPr lang="fr-CH" sz="1300" b="0" dirty="0">
                          <a:solidFill>
                            <a:sysClr val="windowText" lastClr="000000"/>
                          </a:solidFill>
                          <a:effectLst/>
                        </a:rPr>
                        <a:t>' </a:t>
                      </a:r>
                      <a:r>
                        <a:rPr lang="el-GR" sz="1300" b="0" dirty="0">
                          <a:solidFill>
                            <a:sysClr val="windowText" lastClr="000000"/>
                          </a:solidFill>
                          <a:effectLst/>
                        </a:rPr>
                        <a:t>ἐρωτῶντες πόσου τὸν ἄνδρα δέχεται</a:t>
                      </a:r>
                      <a:r>
                        <a:rPr lang="fr-CH" sz="1300" b="0" dirty="0">
                          <a:solidFill>
                            <a:sysClr val="windowText" lastClr="000000"/>
                          </a:solidFill>
                          <a:effectLst/>
                        </a:rPr>
                        <a:t>. 6. </a:t>
                      </a:r>
                      <a:r>
                        <a:rPr lang="el-GR" sz="1300" b="0" dirty="0">
                          <a:solidFill>
                            <a:sysClr val="windowText" lastClr="000000"/>
                          </a:solidFill>
                          <a:effectLst/>
                        </a:rPr>
                        <a:t>ὡς μὲν οὖν ἐπὶ τὸ πολὺ παρίενται τοὺς καταλύτας οἱ πανδοκεῖς</a:t>
                      </a:r>
                      <a:r>
                        <a:rPr lang="fr-CH" sz="1300" b="0" dirty="0">
                          <a:solidFill>
                            <a:sysClr val="windowText" lastClr="000000"/>
                          </a:solidFill>
                          <a:effectLst/>
                        </a:rPr>
                        <a:t>, </a:t>
                      </a:r>
                      <a:r>
                        <a:rPr lang="el-GR" sz="1300" b="0" dirty="0">
                          <a:solidFill>
                            <a:sysClr val="windowText" lastClr="000000"/>
                          </a:solidFill>
                          <a:effectLst/>
                        </a:rPr>
                        <a:t>ὡς ἱκανὰ πάντ</a:t>
                      </a:r>
                      <a:r>
                        <a:rPr lang="fr-CH" sz="1300" b="0" dirty="0">
                          <a:solidFill>
                            <a:sysClr val="windowText" lastClr="000000"/>
                          </a:solidFill>
                          <a:effectLst/>
                        </a:rPr>
                        <a:t>' </a:t>
                      </a:r>
                      <a:r>
                        <a:rPr lang="el-GR" sz="1300" b="0" dirty="0">
                          <a:solidFill>
                            <a:sysClr val="windowText" lastClr="000000"/>
                          </a:solidFill>
                          <a:effectLst/>
                        </a:rPr>
                        <a:t>ἔχειν τὰ πρὸς τὴν χρείαν</a:t>
                      </a:r>
                      <a:r>
                        <a:rPr lang="fr-CH" sz="1300" b="0" dirty="0">
                          <a:solidFill>
                            <a:sysClr val="windowText" lastClr="000000"/>
                          </a:solidFill>
                          <a:effectLst/>
                        </a:rPr>
                        <a:t>, </a:t>
                      </a:r>
                      <a:r>
                        <a:rPr lang="el-GR" sz="1300" b="0" dirty="0">
                          <a:solidFill>
                            <a:sysClr val="windowText" lastClr="000000"/>
                          </a:solidFill>
                          <a:effectLst/>
                          <a:highlight>
                            <a:srgbClr val="FFFF00"/>
                          </a:highlight>
                        </a:rPr>
                        <a:t>ἡμιασσαρίου</a:t>
                      </a:r>
                      <a:r>
                        <a:rPr lang="el-GR" sz="1300" b="0" dirty="0">
                          <a:solidFill>
                            <a:sysClr val="windowText" lastClr="000000"/>
                          </a:solidFill>
                          <a:effectLst/>
                        </a:rPr>
                        <a:t>· τοῦτο δ</a:t>
                      </a:r>
                      <a:r>
                        <a:rPr lang="fr-CH" sz="1300" b="0" dirty="0">
                          <a:solidFill>
                            <a:sysClr val="windowText" lastClr="000000"/>
                          </a:solidFill>
                          <a:effectLst/>
                        </a:rPr>
                        <a:t>' </a:t>
                      </a:r>
                      <a:r>
                        <a:rPr lang="el-GR" sz="1300" b="0" dirty="0">
                          <a:solidFill>
                            <a:sysClr val="windowText" lastClr="000000"/>
                          </a:solidFill>
                          <a:effectLst/>
                        </a:rPr>
                        <a:t>ἔστι τέταρτον μέρος ὀβολοῦ· σπανίως δὲ τοῦθ</a:t>
                      </a:r>
                      <a:r>
                        <a:rPr lang="fr-CH" sz="1300" b="0" dirty="0">
                          <a:solidFill>
                            <a:sysClr val="windowText" lastClr="000000"/>
                          </a:solidFill>
                          <a:effectLst/>
                        </a:rPr>
                        <a:t>' </a:t>
                      </a:r>
                      <a:r>
                        <a:rPr lang="el-GR" sz="1300" b="0" dirty="0">
                          <a:solidFill>
                            <a:sysClr val="windowText" lastClr="000000"/>
                          </a:solidFill>
                          <a:effectLst/>
                        </a:rPr>
                        <a:t>ὑπερβαίνουσι</a:t>
                      </a:r>
                      <a:r>
                        <a:rPr lang="fr-CH" sz="1300" b="0" dirty="0">
                          <a:solidFill>
                            <a:sysClr val="windowText" lastClr="000000"/>
                          </a:solidFill>
                          <a:effectLst/>
                        </a:rPr>
                        <a:t>. </a:t>
                      </a:r>
                      <a:r>
                        <a:rPr lang="el-GR" sz="1300" b="0" dirty="0">
                          <a:solidFill>
                            <a:sysClr val="windowText" lastClr="000000"/>
                          </a:solidFill>
                          <a:effectLst/>
                        </a:rPr>
                        <a:t>τό γε μὴν πλῆθος τῶν ἀνδρῶν </a:t>
                      </a:r>
                      <a:r>
                        <a:rPr lang="fr-CH" sz="1300" b="0" dirty="0">
                          <a:solidFill>
                            <a:sysClr val="windowText" lastClr="000000"/>
                          </a:solidFill>
                          <a:effectLst/>
                        </a:rPr>
                        <a:t>7. </a:t>
                      </a:r>
                      <a:r>
                        <a:rPr lang="el-GR" sz="1300" b="0" dirty="0">
                          <a:solidFill>
                            <a:sysClr val="windowText" lastClr="000000"/>
                          </a:solidFill>
                          <a:effectLst/>
                        </a:rPr>
                        <a:t>καὶ τὸ μέγεθος καὶ κάλλος τῶν σωμάτων</a:t>
                      </a:r>
                      <a:r>
                        <a:rPr lang="fr-CH" sz="1300" b="0" dirty="0">
                          <a:solidFill>
                            <a:sysClr val="windowText" lastClr="000000"/>
                          </a:solidFill>
                          <a:effectLst/>
                        </a:rPr>
                        <a:t>, </a:t>
                      </a:r>
                      <a:r>
                        <a:rPr lang="el-GR" sz="1300" b="0" dirty="0">
                          <a:solidFill>
                            <a:sysClr val="windowText" lastClr="000000"/>
                          </a:solidFill>
                          <a:effectLst/>
                        </a:rPr>
                        <a:t>ἔτι δὲ τὴν ἐν τοῖς πολέμοις τόλμαν ἐξ αὐτῶν τῶν πράξεων σαφῶς ἔσται καταμαθεῖν</a:t>
                      </a:r>
                      <a:r>
                        <a:rPr lang="fr-CH" sz="1300" b="0" dirty="0">
                          <a:solidFill>
                            <a:sysClr val="windowText" lastClr="000000"/>
                          </a:solidFill>
                          <a:effectLst/>
                        </a:rPr>
                        <a:t>. 8. </a:t>
                      </a:r>
                      <a:r>
                        <a:rPr lang="el-GR" sz="1300" b="0" dirty="0">
                          <a:solidFill>
                            <a:sysClr val="windowText" lastClr="000000"/>
                          </a:solidFill>
                          <a:effectLst/>
                        </a:rPr>
                        <a:t>Τῶν δ</a:t>
                      </a:r>
                      <a:r>
                        <a:rPr lang="fr-CH" sz="1300" b="0" dirty="0">
                          <a:solidFill>
                            <a:sysClr val="windowText" lastClr="000000"/>
                          </a:solidFill>
                          <a:effectLst/>
                        </a:rPr>
                        <a:t>' </a:t>
                      </a:r>
                      <a:r>
                        <a:rPr lang="el-GR" sz="1300" b="0" dirty="0">
                          <a:solidFill>
                            <a:sysClr val="windowText" lastClr="000000"/>
                          </a:solidFill>
                          <a:effectLst/>
                        </a:rPr>
                        <a:t>Ἄλπεων ἑκατέρας τῆς πλευρᾶς</a:t>
                      </a:r>
                      <a:r>
                        <a:rPr lang="fr-CH" sz="1300" b="0" dirty="0">
                          <a:solidFill>
                            <a:sysClr val="windowText" lastClr="000000"/>
                          </a:solidFill>
                          <a:effectLst/>
                        </a:rPr>
                        <a:t>, </a:t>
                      </a:r>
                      <a:r>
                        <a:rPr lang="el-GR" sz="1300" b="0" dirty="0">
                          <a:solidFill>
                            <a:sysClr val="windowText" lastClr="000000"/>
                          </a:solidFill>
                          <a:effectLst/>
                        </a:rPr>
                        <a:t>τῆς ἐπὶ τὸν Ῥοδανὸν ποταμὸν καὶ τῆς ἐπὶ τὰ προειρημένα πεδία νευούσης</a:t>
                      </a:r>
                      <a:r>
                        <a:rPr lang="fr-CH" sz="1300" b="0" dirty="0">
                          <a:solidFill>
                            <a:sysClr val="windowText" lastClr="000000"/>
                          </a:solidFill>
                          <a:effectLst/>
                        </a:rPr>
                        <a:t>, </a:t>
                      </a:r>
                      <a:r>
                        <a:rPr lang="el-GR" sz="1300" b="0" dirty="0">
                          <a:solidFill>
                            <a:sysClr val="windowText" lastClr="000000"/>
                          </a:solidFill>
                          <a:effectLst/>
                        </a:rPr>
                        <a:t>τοὺς </a:t>
                      </a:r>
                      <a:r>
                        <a:rPr lang="el-GR" sz="1300" b="0" dirty="0">
                          <a:solidFill>
                            <a:sysClr val="windowText" lastClr="000000"/>
                          </a:solidFill>
                          <a:effectLst/>
                          <a:highlight>
                            <a:srgbClr val="FFFF00"/>
                          </a:highlight>
                        </a:rPr>
                        <a:t>βουνώδεις</a:t>
                      </a:r>
                      <a:r>
                        <a:rPr lang="el-GR" sz="1300" b="0" dirty="0">
                          <a:solidFill>
                            <a:sysClr val="windowText" lastClr="000000"/>
                          </a:solidFill>
                          <a:effectLst/>
                        </a:rPr>
                        <a:t> καὶ </a:t>
                      </a:r>
                      <a:r>
                        <a:rPr lang="el-GR" sz="1300" b="0" dirty="0">
                          <a:solidFill>
                            <a:sysClr val="windowText" lastClr="000000"/>
                          </a:solidFill>
                          <a:effectLst/>
                          <a:highlight>
                            <a:srgbClr val="FFFF00"/>
                          </a:highlight>
                        </a:rPr>
                        <a:t>γεώδεις</a:t>
                      </a:r>
                      <a:r>
                        <a:rPr lang="el-GR" sz="1300" b="0" dirty="0">
                          <a:solidFill>
                            <a:sysClr val="windowText" lastClr="000000"/>
                          </a:solidFill>
                          <a:effectLst/>
                        </a:rPr>
                        <a:t> τόπους κατοικοῦσι τοὺς μὲν ἐπὶ τὸν Ῥοδανὸν καὶ τὰς ἄρκτους ἐστραμμένους Γαλάται Τρανσαλπῖνοι προσαγορευόμενοι</a:t>
                      </a:r>
                      <a:r>
                        <a:rPr lang="fr-CH" sz="1300" b="0" dirty="0">
                          <a:solidFill>
                            <a:sysClr val="windowText" lastClr="000000"/>
                          </a:solidFill>
                          <a:effectLst/>
                        </a:rPr>
                        <a:t>, </a:t>
                      </a:r>
                      <a:r>
                        <a:rPr lang="el-GR" sz="1300" b="0" dirty="0">
                          <a:solidFill>
                            <a:sysClr val="windowText" lastClr="000000"/>
                          </a:solidFill>
                          <a:effectLst/>
                        </a:rPr>
                        <a:t>τοὺς δ</a:t>
                      </a:r>
                      <a:r>
                        <a:rPr lang="fr-CH" sz="1300" b="0" dirty="0">
                          <a:solidFill>
                            <a:sysClr val="windowText" lastClr="000000"/>
                          </a:solidFill>
                          <a:effectLst/>
                        </a:rPr>
                        <a:t>' </a:t>
                      </a:r>
                      <a:r>
                        <a:rPr lang="el-GR" sz="1300" b="0" dirty="0">
                          <a:solidFill>
                            <a:sysClr val="windowText" lastClr="000000"/>
                          </a:solidFill>
                          <a:effectLst/>
                        </a:rPr>
                        <a:t>ἐπὶ τὰ πεδία Ταυρίσκοι καὶ Ἄγωνες καὶ πλείω γένη βαρβάρων ἕτερα</a:t>
                      </a:r>
                      <a:r>
                        <a:rPr lang="fr-CH" sz="1300" b="0" dirty="0">
                          <a:solidFill>
                            <a:sysClr val="windowText" lastClr="000000"/>
                          </a:solidFill>
                          <a:effectLst/>
                        </a:rPr>
                        <a:t>. 9. </a:t>
                      </a:r>
                      <a:r>
                        <a:rPr lang="el-GR" sz="1300" b="0" dirty="0">
                          <a:solidFill>
                            <a:sysClr val="windowText" lastClr="000000"/>
                          </a:solidFill>
                          <a:effectLst/>
                        </a:rPr>
                        <a:t>Τρανσαλπῖνοί γε μὴν οὐ διὰ τὴν τοῦ γένους</a:t>
                      </a:r>
                      <a:r>
                        <a:rPr lang="fr-CH" sz="1300" b="0" dirty="0">
                          <a:solidFill>
                            <a:sysClr val="windowText" lastClr="000000"/>
                          </a:solidFill>
                          <a:effectLst/>
                        </a:rPr>
                        <a:t>, </a:t>
                      </a:r>
                      <a:r>
                        <a:rPr lang="el-GR" sz="1300" b="0" dirty="0">
                          <a:solidFill>
                            <a:sysClr val="windowText" lastClr="000000"/>
                          </a:solidFill>
                          <a:effectLst/>
                        </a:rPr>
                        <a:t>ἀλλὰ διὰ τὴν τοῦ τόπου διαφορὰν προσαγορεύονται· τὸ γὰρ </a:t>
                      </a:r>
                      <a:r>
                        <a:rPr lang="el-GR" sz="1300" b="0" dirty="0">
                          <a:solidFill>
                            <a:sysClr val="windowText" lastClr="000000"/>
                          </a:solidFill>
                          <a:effectLst/>
                          <a:highlight>
                            <a:srgbClr val="FFFF00"/>
                          </a:highlight>
                        </a:rPr>
                        <a:t>τρὰνς ἐξερμηνευόμενόν </a:t>
                      </a:r>
                      <a:r>
                        <a:rPr lang="el-GR" sz="1300" b="0" dirty="0">
                          <a:solidFill>
                            <a:sysClr val="windowText" lastClr="000000"/>
                          </a:solidFill>
                          <a:effectLst/>
                        </a:rPr>
                        <a:t>ἐστι πέραν</a:t>
                      </a:r>
                      <a:r>
                        <a:rPr lang="fr-CH" sz="1300" b="0" dirty="0">
                          <a:solidFill>
                            <a:sysClr val="windowText" lastClr="000000"/>
                          </a:solidFill>
                          <a:effectLst/>
                        </a:rPr>
                        <a:t>, </a:t>
                      </a:r>
                      <a:r>
                        <a:rPr lang="el-GR" sz="1300" b="0" dirty="0">
                          <a:solidFill>
                            <a:sysClr val="windowText" lastClr="000000"/>
                          </a:solidFill>
                          <a:effectLst/>
                        </a:rPr>
                        <a:t>διὸ τοὺς ἐπέκεινα τῶν Ἄλπεων Τρανσαλπίνους καλοῦσι</a:t>
                      </a:r>
                      <a:r>
                        <a:rPr lang="fr-CH" sz="1300" b="0" dirty="0">
                          <a:solidFill>
                            <a:sysClr val="windowText" lastClr="000000"/>
                          </a:solidFill>
                          <a:effectLst/>
                        </a:rPr>
                        <a:t>. </a:t>
                      </a:r>
                      <a:endParaRPr lang="fr-FR" sz="13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593" marR="34593" marT="0" marB="0">
                    <a:noFill/>
                  </a:tcPr>
                </a:tc>
                <a:tc>
                  <a:txBody>
                    <a:bodyPr/>
                    <a:lstStyle/>
                    <a:p>
                      <a:pPr marL="72000" algn="just">
                        <a:lnSpc>
                          <a:spcPct val="115000"/>
                        </a:lnSpc>
                        <a:spcAft>
                          <a:spcPts val="0"/>
                        </a:spcAft>
                      </a:pPr>
                      <a:r>
                        <a:rPr lang="fr-CH" sz="1300" b="0" dirty="0">
                          <a:solidFill>
                            <a:sysClr val="windowText" lastClr="000000"/>
                          </a:solidFill>
                          <a:effectLst/>
                        </a:rPr>
                        <a:t>Quant au millet et au moha, la production en est surabondante. Et voici qui donnera une idée de la quantité de glands récoltés dans les bosquets épars à travers la plaine : alors que le nombre des porcs abattus en Italie pour la consommation des particuliers et pour le ravitaillement des forces armées est exceptionnellement élevé, la quasi-totalité de ces bêtes est fournie par cette région. Chacun des éléments constituants de l’alimentation humaine s’y trouve en abondance et à bas prix. On s’en rendra compte lorsqu’on saura que les voyageurs qui traversent le pays et s’arrêtent dans les auberges ne discutent pas sur le prix de chacun des plats qu’on leur offre mais demandent ce que coûte le repas complet pour une personne et en général les aubergistes leur servent pour la moitié d’un as, c’est-à-dire le quart d’une obole, tout ce qu’il leur faut pour satisfaire leur appétit. Ce prix est rarement dépassé.</a:t>
                      </a:r>
                      <a:endParaRPr lang="fr-FR" sz="1300" b="0" dirty="0">
                        <a:solidFill>
                          <a:sysClr val="windowText" lastClr="000000"/>
                        </a:solidFill>
                        <a:effectLst/>
                      </a:endParaRPr>
                    </a:p>
                    <a:p>
                      <a:pPr marL="72000" algn="just">
                        <a:lnSpc>
                          <a:spcPct val="115000"/>
                        </a:lnSpc>
                        <a:spcAft>
                          <a:spcPts val="0"/>
                        </a:spcAft>
                      </a:pPr>
                      <a:r>
                        <a:rPr lang="fr-CH" sz="1300" b="0" dirty="0">
                          <a:solidFill>
                            <a:sysClr val="windowText" lastClr="000000"/>
                          </a:solidFill>
                          <a:effectLst/>
                        </a:rPr>
                        <a:t>Pour ce qui est du nombre des habitants, de la haute taille, de la belle constitution des hommes et aussi de leur valeur guerrière, tout cela ressortira clairement de leurs actions mêmes. Sur les deux versants des Alpes, dans les endroits où se trouvent des collines, avec des terres cultivables, sont établis, du côté du nord, vers le Rhône, les Gaulois dit Transalpins et de l’autre côté, vers notre plaine, les </a:t>
                      </a:r>
                      <a:r>
                        <a:rPr lang="fr-CH" sz="1300" b="0" dirty="0" err="1">
                          <a:solidFill>
                            <a:sysClr val="windowText" lastClr="000000"/>
                          </a:solidFill>
                          <a:effectLst/>
                        </a:rPr>
                        <a:t>Taurisques</a:t>
                      </a:r>
                      <a:r>
                        <a:rPr lang="fr-CH" sz="1300" b="0" dirty="0">
                          <a:solidFill>
                            <a:sysClr val="windowText" lastClr="000000"/>
                          </a:solidFill>
                          <a:effectLst/>
                        </a:rPr>
                        <a:t>, les </a:t>
                      </a:r>
                      <a:r>
                        <a:rPr lang="fr-CH" sz="1300" b="0" dirty="0" err="1">
                          <a:solidFill>
                            <a:sysClr val="windowText" lastClr="000000"/>
                          </a:solidFill>
                          <a:effectLst/>
                        </a:rPr>
                        <a:t>Agons</a:t>
                      </a:r>
                      <a:r>
                        <a:rPr lang="fr-CH" sz="1300" b="0" dirty="0">
                          <a:solidFill>
                            <a:sysClr val="windowText" lastClr="000000"/>
                          </a:solidFill>
                          <a:effectLst/>
                        </a:rPr>
                        <a:t> et plusieurs autres peuplades barbares. Le nom des Transalpins n’est pas celui d’une nation particulière et n’a qu’une signification géographique, « trans » voulant dire au-delà. Les Gaulois appelés Transalpins sont ceux qui habitent au-delà des Alpes.</a:t>
                      </a:r>
                      <a:endParaRPr lang="fr-FR" sz="1300" b="0" dirty="0">
                        <a:solidFill>
                          <a:sysClr val="windowText" lastClr="000000"/>
                        </a:solidFill>
                        <a:effectLst/>
                      </a:endParaRPr>
                    </a:p>
                    <a:p>
                      <a:pPr marL="72000" algn="just">
                        <a:lnSpc>
                          <a:spcPct val="115000"/>
                        </a:lnSpc>
                        <a:spcAft>
                          <a:spcPts val="0"/>
                        </a:spcAft>
                      </a:pPr>
                      <a:r>
                        <a:rPr lang="fr-CH" sz="1300" b="0" dirty="0">
                          <a:solidFill>
                            <a:sysClr val="windowText" lastClr="000000"/>
                          </a:solidFill>
                          <a:effectLst/>
                        </a:rPr>
                        <a:t>(trad. D. Roussel)</a:t>
                      </a:r>
                      <a:endParaRPr lang="fr-FR" sz="13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593" marR="34593" marT="0" marB="0">
                    <a:noFill/>
                  </a:tcPr>
                </a:tc>
                <a:extLst>
                  <a:ext uri="{0D108BD9-81ED-4DB2-BD59-A6C34878D82A}">
                    <a16:rowId xmlns:a16="http://schemas.microsoft.com/office/drawing/2014/main" val="2317773587"/>
                  </a:ext>
                </a:extLst>
              </a:tr>
            </a:tbl>
          </a:graphicData>
        </a:graphic>
      </p:graphicFrame>
    </p:spTree>
    <p:extLst>
      <p:ext uri="{BB962C8B-B14F-4D97-AF65-F5344CB8AC3E}">
        <p14:creationId xmlns:p14="http://schemas.microsoft.com/office/powerpoint/2010/main" val="1193029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C4DD4C-F9CE-4F6E-88B7-C603CC7790AF}"/>
              </a:ext>
            </a:extLst>
          </p:cNvPr>
          <p:cNvSpPr>
            <a:spLocks noGrp="1"/>
          </p:cNvSpPr>
          <p:nvPr>
            <p:ph type="title" idx="4294967295"/>
          </p:nvPr>
        </p:nvSpPr>
        <p:spPr>
          <a:xfrm>
            <a:off x="564022" y="230737"/>
            <a:ext cx="11063956" cy="564230"/>
          </a:xfrm>
        </p:spPr>
        <p:txBody>
          <a:bodyPr>
            <a:normAutofit fontScale="90000"/>
          </a:bodyPr>
          <a:lstStyle/>
          <a:p>
            <a:r>
              <a:rPr lang="fr-FR" sz="2800" b="1" dirty="0"/>
              <a:t>8. Exemples: traité d’alliance entre la cité de Chersonèse taurique et le roi Pharnace du Pont</a:t>
            </a:r>
          </a:p>
        </p:txBody>
      </p:sp>
      <p:graphicFrame>
        <p:nvGraphicFramePr>
          <p:cNvPr id="3" name="Tableau 2">
            <a:extLst>
              <a:ext uri="{FF2B5EF4-FFF2-40B4-BE49-F238E27FC236}">
                <a16:creationId xmlns:a16="http://schemas.microsoft.com/office/drawing/2014/main" id="{1FB61360-150A-41BA-B152-F256E6C6A628}"/>
              </a:ext>
            </a:extLst>
          </p:cNvPr>
          <p:cNvGraphicFramePr>
            <a:graphicFrameLocks noGrp="1"/>
          </p:cNvGraphicFramePr>
          <p:nvPr>
            <p:extLst>
              <p:ext uri="{D42A27DB-BD31-4B8C-83A1-F6EECF244321}">
                <p14:modId xmlns:p14="http://schemas.microsoft.com/office/powerpoint/2010/main" val="2404374710"/>
              </p:ext>
            </p:extLst>
          </p:nvPr>
        </p:nvGraphicFramePr>
        <p:xfrm>
          <a:off x="213646" y="917892"/>
          <a:ext cx="11571004" cy="5244465"/>
        </p:xfrm>
        <a:graphic>
          <a:graphicData uri="http://schemas.openxmlformats.org/drawingml/2006/table">
            <a:tbl>
              <a:tblPr firstRow="1" firstCol="1" bandRow="1">
                <a:tableStyleId>{5C22544A-7EE6-4342-B048-85BDC9FD1C3A}</a:tableStyleId>
              </a:tblPr>
              <a:tblGrid>
                <a:gridCol w="368905">
                  <a:extLst>
                    <a:ext uri="{9D8B030D-6E8A-4147-A177-3AD203B41FA5}">
                      <a16:colId xmlns:a16="http://schemas.microsoft.com/office/drawing/2014/main" val="3635977337"/>
                    </a:ext>
                  </a:extLst>
                </a:gridCol>
                <a:gridCol w="3220328">
                  <a:extLst>
                    <a:ext uri="{9D8B030D-6E8A-4147-A177-3AD203B41FA5}">
                      <a16:colId xmlns:a16="http://schemas.microsoft.com/office/drawing/2014/main" val="2479816869"/>
                    </a:ext>
                  </a:extLst>
                </a:gridCol>
                <a:gridCol w="3478138">
                  <a:extLst>
                    <a:ext uri="{9D8B030D-6E8A-4147-A177-3AD203B41FA5}">
                      <a16:colId xmlns:a16="http://schemas.microsoft.com/office/drawing/2014/main" val="1004728601"/>
                    </a:ext>
                  </a:extLst>
                </a:gridCol>
                <a:gridCol w="4503633">
                  <a:extLst>
                    <a:ext uri="{9D8B030D-6E8A-4147-A177-3AD203B41FA5}">
                      <a16:colId xmlns:a16="http://schemas.microsoft.com/office/drawing/2014/main" val="2152896286"/>
                    </a:ext>
                  </a:extLst>
                </a:gridCol>
              </a:tblGrid>
              <a:tr h="4022725">
                <a:tc>
                  <a:txBody>
                    <a:bodyPr/>
                    <a:lstStyle/>
                    <a:p>
                      <a:pPr algn="r">
                        <a:lnSpc>
                          <a:spcPct val="115000"/>
                        </a:lnSpc>
                        <a:spcAft>
                          <a:spcPts val="0"/>
                        </a:spcAft>
                      </a:pPr>
                      <a:r>
                        <a:rPr lang="fr-CH" sz="1200" b="0" dirty="0">
                          <a:solidFill>
                            <a:sysClr val="windowText" lastClr="000000"/>
                          </a:solidFill>
                          <a:effectLst/>
                        </a:rPr>
                        <a:t>1.</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5.</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10.</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15.</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20.</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tc>
                  <a:txBody>
                    <a:bodyPr/>
                    <a:lstStyle/>
                    <a:p>
                      <a:pPr>
                        <a:lnSpc>
                          <a:spcPct val="115000"/>
                        </a:lnSpc>
                        <a:spcAft>
                          <a:spcPts val="0"/>
                        </a:spcAft>
                      </a:pPr>
                      <a:r>
                        <a:rPr lang="fr-CH" sz="1200" b="0" dirty="0">
                          <a:solidFill>
                            <a:sysClr val="windowText" lastClr="000000"/>
                          </a:solidFill>
                          <a:effectLst/>
                        </a:rPr>
                        <a:t>[— — — — — — — — — — — — — — — </a:t>
                      </a:r>
                      <a:r>
                        <a:rPr lang="fr-CH" sz="1200" b="0" dirty="0" err="1">
                          <a:solidFill>
                            <a:sysClr val="windowText" lastClr="000000"/>
                          </a:solidFill>
                          <a:effectLst/>
                        </a:rPr>
                        <a:t>ἀλλὰ</a:t>
                      </a:r>
                      <a:r>
                        <a:rPr lang="fr-CH" sz="1200" b="0" dirty="0">
                          <a:solidFill>
                            <a:sysClr val="windowText" lastClr="000000"/>
                          </a:solidFill>
                          <a:effectLst/>
                        </a:rPr>
                        <a:t>]</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[συνδιαφυλαξοῦμεν </a:t>
                      </a:r>
                      <a:r>
                        <a:rPr lang="el-GR" sz="1200" b="0" dirty="0">
                          <a:solidFill>
                            <a:sysClr val="windowText" lastClr="000000"/>
                          </a:solidFill>
                          <a:effectLst/>
                          <a:highlight>
                            <a:srgbClr val="00FF00"/>
                          </a:highlight>
                        </a:rPr>
                        <a:t>τὰν</a:t>
                      </a:r>
                      <a:r>
                        <a:rPr lang="el-GR" sz="1200" b="0" dirty="0">
                          <a:solidFill>
                            <a:sysClr val="windowText" lastClr="000000"/>
                          </a:solidFill>
                          <a:effectLst/>
                        </a:rPr>
                        <a:t> αὐτοῦ βασ]ιλεία̣[ν]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[κατὰ τὸ δυνατόν, ἐμμένοντ]ος ἐν </a:t>
                      </a:r>
                      <a:r>
                        <a:rPr lang="el-GR" sz="1200" b="0" dirty="0">
                          <a:solidFill>
                            <a:sysClr val="windowText" lastClr="000000"/>
                          </a:solidFill>
                          <a:effectLst/>
                          <a:highlight>
                            <a:srgbClr val="00FF00"/>
                          </a:highlight>
                        </a:rPr>
                        <a:t>τᾶι</a:t>
                      </a:r>
                      <a:r>
                        <a:rPr lang="el-GR" sz="1200" b="0" dirty="0">
                          <a:solidFill>
                            <a:sysClr val="windowText" lastClr="000000"/>
                          </a:solidFill>
                          <a:effectLst/>
                        </a:rPr>
                        <a:t> </a:t>
                      </a:r>
                      <a:r>
                        <a:rPr lang="el-GR" sz="1200" b="0" dirty="0">
                          <a:solidFill>
                            <a:sysClr val="windowText" lastClr="000000"/>
                          </a:solidFill>
                          <a:effectLst/>
                          <a:highlight>
                            <a:srgbClr val="00FF00"/>
                          </a:highlight>
                        </a:rPr>
                        <a:t>ποθ</a:t>
                      </a:r>
                      <a:r>
                        <a:rPr lang="el-GR" sz="1200" b="0" dirty="0">
                          <a:solidFill>
                            <a:sysClr val="windowText" lastClr="000000"/>
                          </a:solidFill>
                          <a:effectLst/>
                        </a:rPr>
                        <a:t>’ </a:t>
                      </a:r>
                      <a:r>
                        <a:rPr lang="el-GR" sz="1200" b="0" dirty="0">
                          <a:solidFill>
                            <a:sysClr val="windowText" lastClr="000000"/>
                          </a:solidFill>
                          <a:effectLst/>
                          <a:highlight>
                            <a:srgbClr val="00FF00"/>
                          </a:highlight>
                        </a:rPr>
                        <a:t>ἁ[μὲς</a:t>
                      </a:r>
                      <a:r>
                        <a:rPr lang="el-GR" sz="1200" b="0" dirty="0">
                          <a:solidFill>
                            <a:sysClr val="windowText" lastClr="000000"/>
                          </a:solidFill>
                          <a:effectLst/>
                        </a:rPr>
                        <a:t>]</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[φιλίαι, </a:t>
                      </a:r>
                      <a:r>
                        <a:rPr lang="el-GR" sz="1200" b="0" dirty="0">
                          <a:solidFill>
                            <a:sysClr val="windowText" lastClr="000000"/>
                          </a:solidFill>
                          <a:effectLst/>
                          <a:highlight>
                            <a:srgbClr val="00FF00"/>
                          </a:highlight>
                        </a:rPr>
                        <a:t>τάν</a:t>
                      </a:r>
                      <a:r>
                        <a:rPr lang="el-GR" sz="1200" b="0" dirty="0">
                          <a:solidFill>
                            <a:sysClr val="windowText" lastClr="000000"/>
                          </a:solidFill>
                          <a:effectLst/>
                        </a:rPr>
                        <a:t> τε </a:t>
                      </a:r>
                      <a:r>
                        <a:rPr lang="el-GR" sz="1200" b="0" dirty="0">
                          <a:solidFill>
                            <a:sysClr val="windowText" lastClr="000000"/>
                          </a:solidFill>
                          <a:effectLst/>
                          <a:highlight>
                            <a:srgbClr val="00FF00"/>
                          </a:highlight>
                        </a:rPr>
                        <a:t>ποτὶ</a:t>
                      </a:r>
                      <a:r>
                        <a:rPr lang="el-GR" sz="1200" b="0" dirty="0">
                          <a:solidFill>
                            <a:sysClr val="windowText" lastClr="000000"/>
                          </a:solidFill>
                          <a:effectLst/>
                        </a:rPr>
                        <a:t> Ῥω]μ̣αίους φιλίαν διαφυλά[σ]-</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[σοντος καὶ μηδὲ]ν ἐναντίον αὐτοῖς πράσ-</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[σοντος· ε]ὐ̣ορκοῦσι μὲν </a:t>
                      </a:r>
                      <a:r>
                        <a:rPr lang="el-GR" sz="1200" b="0" dirty="0">
                          <a:solidFill>
                            <a:sysClr val="windowText" lastClr="000000"/>
                          </a:solidFill>
                          <a:effectLst/>
                          <a:highlight>
                            <a:srgbClr val="00FF00"/>
                          </a:highlight>
                        </a:rPr>
                        <a:t>ἁμῖν</a:t>
                      </a:r>
                      <a:r>
                        <a:rPr lang="el-GR" sz="1200" b="0" dirty="0">
                          <a:solidFill>
                            <a:sysClr val="windowText" lastClr="000000"/>
                          </a:solidFill>
                          <a:effectLst/>
                        </a:rPr>
                        <a:t> εὖ εἴη, ἐπιορκοῦ-</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[σι δὲ τἀ]ναντία. ὁ δὲ ὅρκος οὗτος συνετε-</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[λέ]σθη μηνὸς Ἡρακλείου πεντεκαιδεκάτα[ι],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βασιλεύοντος Ἀπολλοδώρου τοῦ Ἡρογεί-</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του, γραμματεύοντος Ἡροδότου τοῦ Ἡρο-</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δότου. ——— </a:t>
                      </a: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tc>
                  <a:txBody>
                    <a:bodyPr/>
                    <a:lstStyle/>
                    <a:p>
                      <a:pPr>
                        <a:lnSpc>
                          <a:spcPct val="115000"/>
                        </a:lnSpc>
                        <a:spcAft>
                          <a:spcPts val="0"/>
                        </a:spcAft>
                      </a:pPr>
                      <a:r>
                        <a:rPr lang="el-GR" sz="1200" b="0" dirty="0">
                          <a:solidFill>
                            <a:sysClr val="windowText" lastClr="000000"/>
                          </a:solidFill>
                          <a:effectLst/>
                        </a:rPr>
                        <a:t>ὅρκος, ὃν ὤμοσε βασιλεὺς Φαρνάκης</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πρεσβευσάντων παρ’ αὐτὸν Μάτριος καὶ Ἡρακλε[ί]-</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ου· ὀμνύω Δία, Γῆν, Ἥλιον, θεοὺς Ὀλυμπίους πάντας</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καὶ πάσας· φίλος ἔσομαι Χερσονησίταις διὰ παν-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τός, καὶ ἂν οἱ παρακείμενοι βάρβαροι στρατεύωσιν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ἐπὶ Χερσόνησον ἢ τὴν κρατουμένην ὑπὸ Χερσο-</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νησιτῶν χώραν ἢ ἀδικῶσιν Χερσονησίτας, καὶ ἐπι-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καλῶνταί με, βοηθήσω αὐτοῖς, καθὼς ἂν ᾖ μοι και-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ρός, καὶ οὐκ ἐπιβουλεύσω Χερσονησίταις κατ’ οὐδένα</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τρόπον, οὐδὲ στρατεύσω ἐπὶ Χερσόνησον, οὐδὲ</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ὅπλα ἐναντία θήσομαι Χερσονησίταις, οὐδὲ πράξω</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κατὰ Χερσονησιτῶν ὃ μέλλει βλάπτειν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τὸν δῆμον τὸν Χερσονησιτῶν, ἀλλὰ συν-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διαφυλάξω τὴν δημοκρατίαν κατὰ τὸ</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δυνατόν, ἐμμενόντων ἐν τῆι πρὸς ἐ-</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μὲ φιλίαι καὶ τὸν αὐτὸν ὅρκον ὀμοσάντων,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τήν τε πρὸς Ῥωμαίους φιλίαν διαφυλασσόν-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των καὶ μηδὲν ἐναντίον αὐτοῖς πρασσόν-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των. εὐορκοῦντι μὲν εὖ εἴη, ἐπιορκοῦντι δὲ τἀ-</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ναντία. ὁ δὲ ὅρκος οὗτος συνετελέσθη ἐν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τῶι ἑβδόμωι καὶ πεντηκοστῶι καὶ ἑκατοστῶι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ἔτει, μηνὸς Δαισίου, καθὼς βασιλεὺς Φαρνάκ[ης]</a:t>
                      </a:r>
                      <a:endParaRPr lang="fr-FR" sz="1200" b="0" dirty="0">
                        <a:solidFill>
                          <a:sysClr val="windowText" lastClr="000000"/>
                        </a:solidFill>
                        <a:effectLst/>
                      </a:endParaRPr>
                    </a:p>
                    <a:p>
                      <a:pPr>
                        <a:lnSpc>
                          <a:spcPct val="115000"/>
                        </a:lnSpc>
                        <a:spcAft>
                          <a:spcPts val="0"/>
                        </a:spcAft>
                      </a:pPr>
                      <a:r>
                        <a:rPr lang="fr-CH" sz="1200" b="0" dirty="0">
                          <a:solidFill>
                            <a:sysClr val="windowText" lastClr="000000"/>
                          </a:solidFill>
                          <a:effectLst/>
                        </a:rPr>
                        <a:t>                 </a:t>
                      </a:r>
                      <a:r>
                        <a:rPr lang="fr-CH" sz="1200" b="0" dirty="0" err="1">
                          <a:solidFill>
                            <a:sysClr val="windowText" lastClr="000000"/>
                          </a:solidFill>
                          <a:effectLst/>
                        </a:rPr>
                        <a:t>ἄγει</a:t>
                      </a:r>
                      <a:r>
                        <a:rPr lang="fr-CH" sz="1200" b="0" dirty="0">
                          <a:solidFill>
                            <a:sysClr val="windowText" lastClr="000000"/>
                          </a:solidFill>
                          <a:effectLst/>
                        </a:rPr>
                        <a:t>.</a:t>
                      </a: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tc>
                  <a:txBody>
                    <a:bodyPr/>
                    <a:lstStyle/>
                    <a:p>
                      <a:pPr algn="just">
                        <a:lnSpc>
                          <a:spcPct val="115000"/>
                        </a:lnSpc>
                        <a:spcAft>
                          <a:spcPts val="0"/>
                        </a:spcAft>
                      </a:pPr>
                      <a:r>
                        <a:rPr lang="fr-CH" sz="1200" b="0" dirty="0">
                          <a:solidFill>
                            <a:sysClr val="windowText" lastClr="000000"/>
                          </a:solidFill>
                          <a:effectLst/>
                        </a:rPr>
                        <a:t>(…) mais nous veillerons à préserver sa royauté autant que possible, à condition qu’il respecte notre amitié, qu’il conserve l’amitié envers les Romains et qu’il n’agisse pas de manière contraire à leurs intérêts ; que tout aille bien pour nous si nous sommes fidèles à notre serment, qu’il en soit le contraire pour ceux qui se parjurent. Ce serment a été prêté le 15 du mois d’</a:t>
                      </a:r>
                      <a:r>
                        <a:rPr lang="fr-CH" sz="1200" b="0" dirty="0" err="1">
                          <a:solidFill>
                            <a:sysClr val="windowText" lastClr="000000"/>
                          </a:solidFill>
                          <a:effectLst/>
                        </a:rPr>
                        <a:t>Héracléios</a:t>
                      </a:r>
                      <a:r>
                        <a:rPr lang="fr-CH" sz="1200" b="0" dirty="0">
                          <a:solidFill>
                            <a:sysClr val="windowText" lastClr="000000"/>
                          </a:solidFill>
                          <a:effectLst/>
                        </a:rPr>
                        <a:t>, alors qu’</a:t>
                      </a:r>
                      <a:r>
                        <a:rPr lang="fr-CH" sz="1200" b="0" dirty="0" err="1">
                          <a:solidFill>
                            <a:sysClr val="windowText" lastClr="000000"/>
                          </a:solidFill>
                          <a:effectLst/>
                        </a:rPr>
                        <a:t>Apollodoros</a:t>
                      </a:r>
                      <a:r>
                        <a:rPr lang="fr-CH" sz="1200" b="0" dirty="0">
                          <a:solidFill>
                            <a:sysClr val="windowText" lastClr="000000"/>
                          </a:solidFill>
                          <a:effectLst/>
                        </a:rPr>
                        <a:t>, fils d’</a:t>
                      </a:r>
                      <a:r>
                        <a:rPr lang="fr-CH" sz="1200" b="0" dirty="0" err="1">
                          <a:solidFill>
                            <a:sysClr val="windowText" lastClr="000000"/>
                          </a:solidFill>
                          <a:effectLst/>
                        </a:rPr>
                        <a:t>Hérogeitos</a:t>
                      </a:r>
                      <a:r>
                        <a:rPr lang="fr-CH" sz="1200" b="0" dirty="0">
                          <a:solidFill>
                            <a:sysClr val="windowText" lastClr="000000"/>
                          </a:solidFill>
                          <a:effectLst/>
                        </a:rPr>
                        <a:t>, gouvernait et qu’</a:t>
                      </a:r>
                      <a:r>
                        <a:rPr lang="fr-CH" sz="1200" b="0" dirty="0" err="1">
                          <a:solidFill>
                            <a:sysClr val="windowText" lastClr="000000"/>
                          </a:solidFill>
                          <a:effectLst/>
                        </a:rPr>
                        <a:t>Hérodotos</a:t>
                      </a:r>
                      <a:r>
                        <a:rPr lang="fr-CH" sz="1200" b="0" dirty="0">
                          <a:solidFill>
                            <a:sysClr val="windowText" lastClr="000000"/>
                          </a:solidFill>
                          <a:effectLst/>
                        </a:rPr>
                        <a:t>, fils d’</a:t>
                      </a:r>
                      <a:r>
                        <a:rPr lang="fr-CH" sz="1200" b="0" dirty="0" err="1">
                          <a:solidFill>
                            <a:sysClr val="windowText" lastClr="000000"/>
                          </a:solidFill>
                          <a:effectLst/>
                        </a:rPr>
                        <a:t>Hérodotos</a:t>
                      </a:r>
                      <a:r>
                        <a:rPr lang="fr-CH" sz="1200" b="0" dirty="0">
                          <a:solidFill>
                            <a:sysClr val="windowText" lastClr="000000"/>
                          </a:solidFill>
                          <a:effectLst/>
                        </a:rPr>
                        <a:t>, était secrétaire.</a:t>
                      </a:r>
                      <a:endParaRPr lang="fr-FR" sz="1200" b="0" dirty="0">
                        <a:solidFill>
                          <a:sysClr val="windowText" lastClr="000000"/>
                        </a:solidFill>
                        <a:effectLst/>
                      </a:endParaRPr>
                    </a:p>
                    <a:p>
                      <a:pPr algn="just">
                        <a:lnSpc>
                          <a:spcPct val="115000"/>
                        </a:lnSpc>
                        <a:spcAft>
                          <a:spcPts val="0"/>
                        </a:spcAft>
                      </a:pPr>
                      <a:r>
                        <a:rPr lang="fr-CH" sz="1200" b="0" dirty="0">
                          <a:solidFill>
                            <a:sysClr val="windowText" lastClr="000000"/>
                          </a:solidFill>
                          <a:effectLst/>
                        </a:rPr>
                        <a:t>Serment que prêta le roi Pharnace lorsque que </a:t>
                      </a:r>
                      <a:r>
                        <a:rPr lang="fr-CH" sz="1200" b="0" dirty="0" err="1">
                          <a:solidFill>
                            <a:sysClr val="windowText" lastClr="000000"/>
                          </a:solidFill>
                          <a:effectLst/>
                        </a:rPr>
                        <a:t>Matris</a:t>
                      </a:r>
                      <a:r>
                        <a:rPr lang="fr-CH" sz="1200" b="0" dirty="0">
                          <a:solidFill>
                            <a:sysClr val="windowText" lastClr="000000"/>
                          </a:solidFill>
                          <a:effectLst/>
                        </a:rPr>
                        <a:t> et </a:t>
                      </a:r>
                      <a:r>
                        <a:rPr lang="fr-CH" sz="1200" b="0" dirty="0" err="1">
                          <a:solidFill>
                            <a:sysClr val="windowText" lastClr="000000"/>
                          </a:solidFill>
                          <a:effectLst/>
                        </a:rPr>
                        <a:t>Héracléios</a:t>
                      </a:r>
                      <a:r>
                        <a:rPr lang="fr-CH" sz="1200" b="0" dirty="0">
                          <a:solidFill>
                            <a:sysClr val="windowText" lastClr="000000"/>
                          </a:solidFill>
                          <a:effectLst/>
                        </a:rPr>
                        <a:t> étaient  ambassadeurs auprès de lui : je jure par Zeus, la Terre, le Soleil, tous les dieux et toutes les déesses olympiens ; je serai toujours ami des </a:t>
                      </a:r>
                      <a:r>
                        <a:rPr lang="fr-CH" sz="1200" b="0" dirty="0" err="1">
                          <a:solidFill>
                            <a:sysClr val="windowText" lastClr="000000"/>
                          </a:solidFill>
                          <a:effectLst/>
                        </a:rPr>
                        <a:t>Chersonésitains</a:t>
                      </a:r>
                      <a:r>
                        <a:rPr lang="fr-CH" sz="1200" b="0" dirty="0">
                          <a:solidFill>
                            <a:sysClr val="windowText" lastClr="000000"/>
                          </a:solidFill>
                          <a:effectLst/>
                        </a:rPr>
                        <a:t> et si les Barbares avoisinants font campagne contre Chersonèse ou contre un territoire gouverné par les </a:t>
                      </a:r>
                      <a:r>
                        <a:rPr lang="fr-CH" sz="1200" b="0" dirty="0" err="1">
                          <a:solidFill>
                            <a:sysClr val="windowText" lastClr="000000"/>
                          </a:solidFill>
                          <a:effectLst/>
                        </a:rPr>
                        <a:t>Chersonésitains</a:t>
                      </a:r>
                      <a:r>
                        <a:rPr lang="fr-CH" sz="1200" b="0" dirty="0">
                          <a:solidFill>
                            <a:sysClr val="windowText" lastClr="000000"/>
                          </a:solidFill>
                          <a:effectLst/>
                        </a:rPr>
                        <a:t> ou commettent une injustice envers les </a:t>
                      </a:r>
                      <a:r>
                        <a:rPr lang="fr-CH" sz="1200" b="0" dirty="0" err="1">
                          <a:solidFill>
                            <a:sysClr val="windowText" lastClr="000000"/>
                          </a:solidFill>
                          <a:effectLst/>
                        </a:rPr>
                        <a:t>Chersonésitains</a:t>
                      </a:r>
                      <a:r>
                        <a:rPr lang="fr-CH" sz="1200" b="0" dirty="0">
                          <a:solidFill>
                            <a:sysClr val="windowText" lastClr="000000"/>
                          </a:solidFill>
                          <a:effectLst/>
                        </a:rPr>
                        <a:t>, et s’ils m’appellent au secours, je leur viendrai en aide si le moment m’est favorable, et je ne comploterai contre les </a:t>
                      </a:r>
                      <a:r>
                        <a:rPr lang="fr-CH" sz="1200" b="0" dirty="0" err="1">
                          <a:solidFill>
                            <a:sysClr val="windowText" lastClr="000000"/>
                          </a:solidFill>
                          <a:effectLst/>
                        </a:rPr>
                        <a:t>Chersonésitains</a:t>
                      </a:r>
                      <a:r>
                        <a:rPr lang="fr-CH" sz="1200" b="0" dirty="0">
                          <a:solidFill>
                            <a:sysClr val="windowText" lastClr="000000"/>
                          </a:solidFill>
                          <a:effectLst/>
                        </a:rPr>
                        <a:t> en aucune manière, ni ne ferai campagne contre Chersonèse, ni ne prendrai les armes contre les </a:t>
                      </a:r>
                      <a:r>
                        <a:rPr lang="fr-CH" sz="1200" b="0" dirty="0" err="1">
                          <a:solidFill>
                            <a:sysClr val="windowText" lastClr="000000"/>
                          </a:solidFill>
                          <a:effectLst/>
                        </a:rPr>
                        <a:t>Chersonésitains</a:t>
                      </a:r>
                      <a:r>
                        <a:rPr lang="fr-CH" sz="1200" b="0" dirty="0">
                          <a:solidFill>
                            <a:sysClr val="windowText" lastClr="000000"/>
                          </a:solidFill>
                          <a:effectLst/>
                        </a:rPr>
                        <a:t>, ni ne ferai contre les </a:t>
                      </a:r>
                      <a:r>
                        <a:rPr lang="fr-CH" sz="1200" b="0" dirty="0" err="1">
                          <a:solidFill>
                            <a:sysClr val="windowText" lastClr="000000"/>
                          </a:solidFill>
                          <a:effectLst/>
                        </a:rPr>
                        <a:t>Chersonésitains</a:t>
                      </a:r>
                      <a:r>
                        <a:rPr lang="fr-CH" sz="1200" b="0" dirty="0">
                          <a:solidFill>
                            <a:sysClr val="windowText" lastClr="000000"/>
                          </a:solidFill>
                          <a:effectLst/>
                        </a:rPr>
                        <a:t> ce qui pourrait nuire au peuple des </a:t>
                      </a:r>
                      <a:r>
                        <a:rPr lang="fr-CH" sz="1200" b="0" dirty="0" err="1">
                          <a:solidFill>
                            <a:sysClr val="windowText" lastClr="000000"/>
                          </a:solidFill>
                          <a:effectLst/>
                        </a:rPr>
                        <a:t>Chersonésitains</a:t>
                      </a:r>
                      <a:r>
                        <a:rPr lang="fr-CH" sz="1200" b="0" dirty="0">
                          <a:solidFill>
                            <a:sysClr val="windowText" lastClr="000000"/>
                          </a:solidFill>
                          <a:effectLst/>
                        </a:rPr>
                        <a:t>, mais je veillerai à préserver leur démocratie autant que possible, à condition qu’ils respectent mon amitié et qu’ils aient prêté le même serment, qu’ils conservent l’amitié envers les Romains et qu’ils n’agissent pas de manière contraire à leurs intérêts. Que tout aille bien si je reste fidèle à mon serment, qu’il en soit le contraire si je me parjure. Ce serment a été prêté la 157</a:t>
                      </a:r>
                      <a:r>
                        <a:rPr lang="fr-CH" sz="1200" b="0" baseline="30000" dirty="0">
                          <a:solidFill>
                            <a:sysClr val="windowText" lastClr="000000"/>
                          </a:solidFill>
                          <a:effectLst/>
                        </a:rPr>
                        <a:t>e</a:t>
                      </a:r>
                      <a:r>
                        <a:rPr lang="fr-CH" sz="1200" b="0" dirty="0">
                          <a:solidFill>
                            <a:sysClr val="windowText" lastClr="000000"/>
                          </a:solidFill>
                          <a:effectLst/>
                        </a:rPr>
                        <a:t> année, pendant le mois de </a:t>
                      </a:r>
                      <a:r>
                        <a:rPr lang="fr-CH" sz="1200" b="0" dirty="0" err="1">
                          <a:solidFill>
                            <a:sysClr val="windowText" lastClr="000000"/>
                          </a:solidFill>
                          <a:effectLst/>
                        </a:rPr>
                        <a:t>Daisios</a:t>
                      </a:r>
                      <a:r>
                        <a:rPr lang="fr-CH" sz="1200" b="0" dirty="0">
                          <a:solidFill>
                            <a:sysClr val="windowText" lastClr="000000"/>
                          </a:solidFill>
                          <a:effectLst/>
                        </a:rPr>
                        <a:t>, selon le comput utilisé par le roi Pharnace.</a:t>
                      </a: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extLst>
                  <a:ext uri="{0D108BD9-81ED-4DB2-BD59-A6C34878D82A}">
                    <a16:rowId xmlns:a16="http://schemas.microsoft.com/office/drawing/2014/main" val="524573261"/>
                  </a:ext>
                </a:extLst>
              </a:tr>
            </a:tbl>
          </a:graphicData>
        </a:graphic>
      </p:graphicFrame>
    </p:spTree>
    <p:extLst>
      <p:ext uri="{BB962C8B-B14F-4D97-AF65-F5344CB8AC3E}">
        <p14:creationId xmlns:p14="http://schemas.microsoft.com/office/powerpoint/2010/main" val="91092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C4DD4C-F9CE-4F6E-88B7-C603CC7790AF}"/>
              </a:ext>
            </a:extLst>
          </p:cNvPr>
          <p:cNvSpPr>
            <a:spLocks noGrp="1"/>
          </p:cNvSpPr>
          <p:nvPr>
            <p:ph type="title" idx="4294967295"/>
          </p:nvPr>
        </p:nvSpPr>
        <p:spPr>
          <a:xfrm>
            <a:off x="564022" y="230737"/>
            <a:ext cx="11063956" cy="564230"/>
          </a:xfrm>
        </p:spPr>
        <p:txBody>
          <a:bodyPr>
            <a:normAutofit fontScale="90000"/>
          </a:bodyPr>
          <a:lstStyle/>
          <a:p>
            <a:r>
              <a:rPr lang="fr-FR" sz="2800" b="1" dirty="0"/>
              <a:t>8. Exemples: traité d’alliance entre la cité de Chersonèse taurique et le roi Pharnace du Pont</a:t>
            </a:r>
          </a:p>
        </p:txBody>
      </p:sp>
      <p:graphicFrame>
        <p:nvGraphicFramePr>
          <p:cNvPr id="3" name="Tableau 2">
            <a:extLst>
              <a:ext uri="{FF2B5EF4-FFF2-40B4-BE49-F238E27FC236}">
                <a16:creationId xmlns:a16="http://schemas.microsoft.com/office/drawing/2014/main" id="{1FB61360-150A-41BA-B152-F256E6C6A628}"/>
              </a:ext>
            </a:extLst>
          </p:cNvPr>
          <p:cNvGraphicFramePr>
            <a:graphicFrameLocks noGrp="1"/>
          </p:cNvGraphicFramePr>
          <p:nvPr>
            <p:extLst>
              <p:ext uri="{D42A27DB-BD31-4B8C-83A1-F6EECF244321}">
                <p14:modId xmlns:p14="http://schemas.microsoft.com/office/powerpoint/2010/main" val="1208700309"/>
              </p:ext>
            </p:extLst>
          </p:nvPr>
        </p:nvGraphicFramePr>
        <p:xfrm>
          <a:off x="213646" y="917892"/>
          <a:ext cx="11571004" cy="5244465"/>
        </p:xfrm>
        <a:graphic>
          <a:graphicData uri="http://schemas.openxmlformats.org/drawingml/2006/table">
            <a:tbl>
              <a:tblPr firstRow="1" firstCol="1" bandRow="1">
                <a:tableStyleId>{5C22544A-7EE6-4342-B048-85BDC9FD1C3A}</a:tableStyleId>
              </a:tblPr>
              <a:tblGrid>
                <a:gridCol w="368905">
                  <a:extLst>
                    <a:ext uri="{9D8B030D-6E8A-4147-A177-3AD203B41FA5}">
                      <a16:colId xmlns:a16="http://schemas.microsoft.com/office/drawing/2014/main" val="3635977337"/>
                    </a:ext>
                  </a:extLst>
                </a:gridCol>
                <a:gridCol w="3220328">
                  <a:extLst>
                    <a:ext uri="{9D8B030D-6E8A-4147-A177-3AD203B41FA5}">
                      <a16:colId xmlns:a16="http://schemas.microsoft.com/office/drawing/2014/main" val="2479816869"/>
                    </a:ext>
                  </a:extLst>
                </a:gridCol>
                <a:gridCol w="3478138">
                  <a:extLst>
                    <a:ext uri="{9D8B030D-6E8A-4147-A177-3AD203B41FA5}">
                      <a16:colId xmlns:a16="http://schemas.microsoft.com/office/drawing/2014/main" val="1004728601"/>
                    </a:ext>
                  </a:extLst>
                </a:gridCol>
                <a:gridCol w="4503633">
                  <a:extLst>
                    <a:ext uri="{9D8B030D-6E8A-4147-A177-3AD203B41FA5}">
                      <a16:colId xmlns:a16="http://schemas.microsoft.com/office/drawing/2014/main" val="2152896286"/>
                    </a:ext>
                  </a:extLst>
                </a:gridCol>
              </a:tblGrid>
              <a:tr h="4022725">
                <a:tc>
                  <a:txBody>
                    <a:bodyPr/>
                    <a:lstStyle/>
                    <a:p>
                      <a:pPr algn="r">
                        <a:lnSpc>
                          <a:spcPct val="115000"/>
                        </a:lnSpc>
                        <a:spcAft>
                          <a:spcPts val="0"/>
                        </a:spcAft>
                      </a:pPr>
                      <a:r>
                        <a:rPr lang="fr-CH" sz="1200" b="0" dirty="0">
                          <a:solidFill>
                            <a:sysClr val="windowText" lastClr="000000"/>
                          </a:solidFill>
                          <a:effectLst/>
                        </a:rPr>
                        <a:t>1.</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5.</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10.</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15.</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20.</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r>
                        <a:rPr lang="fr-CH" sz="1200" b="0" dirty="0">
                          <a:solidFill>
                            <a:sysClr val="windowText" lastClr="000000"/>
                          </a:solidFill>
                          <a:effectLst/>
                        </a:rPr>
                        <a:t> </a:t>
                      </a:r>
                      <a:endParaRPr lang="fr-FR" sz="1200" b="0" dirty="0">
                        <a:solidFill>
                          <a:sysClr val="windowText" lastClr="000000"/>
                        </a:solidFill>
                        <a:effectLst/>
                      </a:endParaRPr>
                    </a:p>
                    <a:p>
                      <a:pPr algn="r">
                        <a:lnSpc>
                          <a:spcPct val="115000"/>
                        </a:lnSpc>
                        <a:spcAft>
                          <a:spcPts val="0"/>
                        </a:spcAft>
                      </a:pP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tc>
                  <a:txBody>
                    <a:bodyPr/>
                    <a:lstStyle/>
                    <a:p>
                      <a:pPr>
                        <a:lnSpc>
                          <a:spcPct val="115000"/>
                        </a:lnSpc>
                        <a:spcAft>
                          <a:spcPts val="0"/>
                        </a:spcAft>
                      </a:pPr>
                      <a:r>
                        <a:rPr lang="fr-CH" sz="1200" b="0" dirty="0">
                          <a:solidFill>
                            <a:sysClr val="windowText" lastClr="000000"/>
                          </a:solidFill>
                          <a:effectLst/>
                        </a:rPr>
                        <a:t>[— — — — — — — — — — — — — — — </a:t>
                      </a:r>
                      <a:r>
                        <a:rPr lang="fr-CH" sz="1200" b="0" dirty="0" err="1">
                          <a:solidFill>
                            <a:sysClr val="windowText" lastClr="000000"/>
                          </a:solidFill>
                          <a:effectLst/>
                        </a:rPr>
                        <a:t>ἀλλὰ</a:t>
                      </a:r>
                      <a:r>
                        <a:rPr lang="fr-CH" sz="1200" b="0" dirty="0">
                          <a:solidFill>
                            <a:sysClr val="windowText" lastClr="000000"/>
                          </a:solidFill>
                          <a:effectLst/>
                        </a:rPr>
                        <a:t>]</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[συνδιαφυλαξοῦμεν </a:t>
                      </a:r>
                      <a:r>
                        <a:rPr lang="el-GR" sz="1200" b="0" dirty="0">
                          <a:solidFill>
                            <a:sysClr val="windowText" lastClr="000000"/>
                          </a:solidFill>
                          <a:effectLst/>
                          <a:highlight>
                            <a:srgbClr val="00FF00"/>
                          </a:highlight>
                        </a:rPr>
                        <a:t>τὰν</a:t>
                      </a:r>
                      <a:r>
                        <a:rPr lang="el-GR" sz="1200" b="0" dirty="0">
                          <a:solidFill>
                            <a:sysClr val="windowText" lastClr="000000"/>
                          </a:solidFill>
                          <a:effectLst/>
                        </a:rPr>
                        <a:t> αὐτοῦ βασ]ιλεία̣[ν]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[κατὰ τὸ δυνατόν, ἐμμένοντ]ος ἐν </a:t>
                      </a:r>
                      <a:r>
                        <a:rPr lang="el-GR" sz="1200" b="0" dirty="0">
                          <a:solidFill>
                            <a:sysClr val="windowText" lastClr="000000"/>
                          </a:solidFill>
                          <a:effectLst/>
                          <a:highlight>
                            <a:srgbClr val="00FF00"/>
                          </a:highlight>
                        </a:rPr>
                        <a:t>τᾶι</a:t>
                      </a:r>
                      <a:r>
                        <a:rPr lang="el-GR" sz="1200" b="0" dirty="0">
                          <a:solidFill>
                            <a:sysClr val="windowText" lastClr="000000"/>
                          </a:solidFill>
                          <a:effectLst/>
                        </a:rPr>
                        <a:t> </a:t>
                      </a:r>
                      <a:r>
                        <a:rPr lang="el-GR" sz="1200" b="0" dirty="0">
                          <a:solidFill>
                            <a:sysClr val="windowText" lastClr="000000"/>
                          </a:solidFill>
                          <a:effectLst/>
                          <a:highlight>
                            <a:srgbClr val="00FF00"/>
                          </a:highlight>
                        </a:rPr>
                        <a:t>ποθ</a:t>
                      </a:r>
                      <a:r>
                        <a:rPr lang="el-GR" sz="1200" b="0" dirty="0">
                          <a:solidFill>
                            <a:sysClr val="windowText" lastClr="000000"/>
                          </a:solidFill>
                          <a:effectLst/>
                        </a:rPr>
                        <a:t>’ </a:t>
                      </a:r>
                      <a:r>
                        <a:rPr lang="el-GR" sz="1200" b="0" dirty="0">
                          <a:solidFill>
                            <a:sysClr val="windowText" lastClr="000000"/>
                          </a:solidFill>
                          <a:effectLst/>
                          <a:highlight>
                            <a:srgbClr val="00FF00"/>
                          </a:highlight>
                        </a:rPr>
                        <a:t>ἁ[μὲς</a:t>
                      </a:r>
                      <a:r>
                        <a:rPr lang="el-GR" sz="1200" b="0" dirty="0">
                          <a:solidFill>
                            <a:sysClr val="windowText" lastClr="000000"/>
                          </a:solidFill>
                          <a:effectLst/>
                        </a:rPr>
                        <a:t>]</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[φιλίαι, </a:t>
                      </a:r>
                      <a:r>
                        <a:rPr lang="el-GR" sz="1200" b="0" dirty="0">
                          <a:solidFill>
                            <a:sysClr val="windowText" lastClr="000000"/>
                          </a:solidFill>
                          <a:effectLst/>
                          <a:highlight>
                            <a:srgbClr val="00FF00"/>
                          </a:highlight>
                        </a:rPr>
                        <a:t>τάν</a:t>
                      </a:r>
                      <a:r>
                        <a:rPr lang="el-GR" sz="1200" b="0" dirty="0">
                          <a:solidFill>
                            <a:sysClr val="windowText" lastClr="000000"/>
                          </a:solidFill>
                          <a:effectLst/>
                        </a:rPr>
                        <a:t> τε </a:t>
                      </a:r>
                      <a:r>
                        <a:rPr lang="el-GR" sz="1200" b="0" dirty="0">
                          <a:solidFill>
                            <a:sysClr val="windowText" lastClr="000000"/>
                          </a:solidFill>
                          <a:effectLst/>
                          <a:highlight>
                            <a:srgbClr val="00FF00"/>
                          </a:highlight>
                        </a:rPr>
                        <a:t>ποτὶ</a:t>
                      </a:r>
                      <a:r>
                        <a:rPr lang="el-GR" sz="1200" b="0" dirty="0">
                          <a:solidFill>
                            <a:sysClr val="windowText" lastClr="000000"/>
                          </a:solidFill>
                          <a:effectLst/>
                        </a:rPr>
                        <a:t> Ῥω]μ̣αίους φιλίαν διαφυλά[σ]-</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[σοντος καὶ μηδὲ]ν ἐναντίον αὐτοῖς πράσ-</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[σοντος· ε]ὐ̣ορκοῦσι μὲν </a:t>
                      </a:r>
                      <a:r>
                        <a:rPr lang="el-GR" sz="1200" b="0" dirty="0">
                          <a:solidFill>
                            <a:sysClr val="windowText" lastClr="000000"/>
                          </a:solidFill>
                          <a:effectLst/>
                          <a:highlight>
                            <a:srgbClr val="00FF00"/>
                          </a:highlight>
                        </a:rPr>
                        <a:t>ἁμῖν</a:t>
                      </a:r>
                      <a:r>
                        <a:rPr lang="el-GR" sz="1200" b="0" dirty="0">
                          <a:solidFill>
                            <a:sysClr val="windowText" lastClr="000000"/>
                          </a:solidFill>
                          <a:effectLst/>
                        </a:rPr>
                        <a:t> εὖ εἴη, ἐπιορκοῦ-</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[σι δὲ τἀ]ναντία. ὁ δὲ ὅρκος οὗτος συνετε-</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[λέ]σθη μηνὸς Ἡρακλείου πεντεκαιδεκάτα[ι],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βασιλεύοντος Ἀπολλοδώρου τοῦ Ἡρογεί-</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του, γραμματεύοντος Ἡροδότου τοῦ Ἡρο-</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δότου. ——— </a:t>
                      </a: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tc>
                  <a:txBody>
                    <a:bodyPr/>
                    <a:lstStyle/>
                    <a:p>
                      <a:pPr>
                        <a:lnSpc>
                          <a:spcPct val="115000"/>
                        </a:lnSpc>
                        <a:spcAft>
                          <a:spcPts val="0"/>
                        </a:spcAft>
                      </a:pPr>
                      <a:r>
                        <a:rPr lang="el-GR" sz="1200" b="0" dirty="0">
                          <a:solidFill>
                            <a:sysClr val="windowText" lastClr="000000"/>
                          </a:solidFill>
                          <a:effectLst/>
                        </a:rPr>
                        <a:t>ὅρκος, ὃν ὤμοσε βασιλεὺς Φαρνάκης</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πρεσβευσάντων παρ’ αὐτὸν Μάτριος καὶ Ἡρακλε[ί]-</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ου· </a:t>
                      </a:r>
                      <a:r>
                        <a:rPr lang="el-GR" sz="1200" b="0" dirty="0">
                          <a:solidFill>
                            <a:sysClr val="windowText" lastClr="000000"/>
                          </a:solidFill>
                          <a:effectLst/>
                          <a:highlight>
                            <a:srgbClr val="00FFFF"/>
                          </a:highlight>
                        </a:rPr>
                        <a:t>ὀμνύω</a:t>
                      </a:r>
                      <a:r>
                        <a:rPr lang="el-GR" sz="1200" b="0" dirty="0">
                          <a:solidFill>
                            <a:sysClr val="windowText" lastClr="000000"/>
                          </a:solidFill>
                          <a:effectLst/>
                        </a:rPr>
                        <a:t> Δία, Γῆν, Ἥλιον, θεοὺς Ὀλυμπίους πάντας</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καὶ πάσας· φίλος ἔσομαι Χερσονησίταις διὰ παν-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τός, καὶ </a:t>
                      </a:r>
                      <a:r>
                        <a:rPr lang="el-GR" sz="1200" b="0" dirty="0">
                          <a:solidFill>
                            <a:sysClr val="windowText" lastClr="000000"/>
                          </a:solidFill>
                          <a:effectLst/>
                          <a:highlight>
                            <a:srgbClr val="00FFFF"/>
                          </a:highlight>
                        </a:rPr>
                        <a:t>ἂν</a:t>
                      </a:r>
                      <a:r>
                        <a:rPr lang="el-GR" sz="1200" b="0" dirty="0">
                          <a:solidFill>
                            <a:sysClr val="windowText" lastClr="000000"/>
                          </a:solidFill>
                          <a:effectLst/>
                        </a:rPr>
                        <a:t> οἱ παρακείμενοι βάρβαροι στρατεύ</a:t>
                      </a:r>
                      <a:r>
                        <a:rPr lang="el-GR" sz="1200" b="0" dirty="0">
                          <a:solidFill>
                            <a:sysClr val="windowText" lastClr="000000"/>
                          </a:solidFill>
                          <a:effectLst/>
                          <a:highlight>
                            <a:srgbClr val="00FFFF"/>
                          </a:highlight>
                        </a:rPr>
                        <a:t>ωσι</a:t>
                      </a:r>
                      <a:r>
                        <a:rPr lang="el-GR" sz="1200" b="0" dirty="0">
                          <a:solidFill>
                            <a:sysClr val="windowText" lastClr="000000"/>
                          </a:solidFill>
                          <a:effectLst/>
                        </a:rPr>
                        <a:t>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ἐπὶ Χερσόνησον ἢ τὴν κρατουμένην ὑπὸ Χερσο-</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νησιτῶν χώραν ἢ ἀδικῶσιν Χερσονησίτας, καὶ ἐπι-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καλῶνταί με, βοηθήσω αὐτοῖς, καθὼς ἂν ᾖ μοι και-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ρός, καὶ οὐκ ἐπιβουλεύσω Χερσονησίταις κατ’ οὐδένα</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τρόπον, οὐδὲ στρατεύσω ἐπὶ Χερσόνησον, οὐδὲ</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ὅπλα ἐναντία θήσομαι Χερσονησίταις, οὐδὲ πράξω</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κατὰ Χερσονησιτῶν ὃ μέλλει βλάπτειν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τὸν δῆμον τὸν Χερσονησιτῶν, </a:t>
                      </a:r>
                      <a:endParaRPr lang="fr-FR" sz="1200" b="0" dirty="0">
                        <a:solidFill>
                          <a:sysClr val="windowText" lastClr="000000"/>
                        </a:solidFill>
                        <a:effectLst/>
                      </a:endParaRPr>
                    </a:p>
                    <a:p>
                      <a:pPr>
                        <a:lnSpc>
                          <a:spcPct val="115000"/>
                        </a:lnSpc>
                        <a:spcAft>
                          <a:spcPts val="0"/>
                        </a:spcAft>
                      </a:pPr>
                      <a:r>
                        <a:rPr lang="fr-FR" sz="1200" b="0" dirty="0">
                          <a:solidFill>
                            <a:sysClr val="windowText" lastClr="000000"/>
                          </a:solidFill>
                          <a:effectLst/>
                        </a:rPr>
                        <a:t>                                                    </a:t>
                      </a:r>
                      <a:r>
                        <a:rPr lang="el-GR" sz="1200" b="0" dirty="0">
                          <a:solidFill>
                            <a:sysClr val="windowText" lastClr="000000"/>
                          </a:solidFill>
                          <a:effectLst/>
                        </a:rPr>
                        <a:t>ἀλλὰ συν-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διαφυλάξω </a:t>
                      </a:r>
                      <a:r>
                        <a:rPr lang="el-GR" sz="1200" b="0" dirty="0">
                          <a:solidFill>
                            <a:sysClr val="windowText" lastClr="000000"/>
                          </a:solidFill>
                          <a:effectLst/>
                          <a:highlight>
                            <a:srgbClr val="00FFFF"/>
                          </a:highlight>
                        </a:rPr>
                        <a:t>τὴν</a:t>
                      </a:r>
                      <a:r>
                        <a:rPr lang="el-GR" sz="1200" b="0" dirty="0">
                          <a:solidFill>
                            <a:sysClr val="windowText" lastClr="000000"/>
                          </a:solidFill>
                          <a:effectLst/>
                        </a:rPr>
                        <a:t> δημοκρατί</a:t>
                      </a:r>
                      <a:r>
                        <a:rPr lang="el-GR" sz="1200" b="0" dirty="0">
                          <a:solidFill>
                            <a:sysClr val="windowText" lastClr="000000"/>
                          </a:solidFill>
                          <a:effectLst/>
                          <a:highlight>
                            <a:srgbClr val="00FFFF"/>
                          </a:highlight>
                        </a:rPr>
                        <a:t>αν</a:t>
                      </a:r>
                      <a:r>
                        <a:rPr lang="el-GR" sz="1200" b="0" dirty="0">
                          <a:solidFill>
                            <a:sysClr val="windowText" lastClr="000000"/>
                          </a:solidFill>
                          <a:effectLst/>
                        </a:rPr>
                        <a:t> κατὰ τὸ</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δυνατόν, ἐμμενόντων ἐν </a:t>
                      </a:r>
                      <a:r>
                        <a:rPr lang="el-GR" sz="1200" b="0" dirty="0">
                          <a:solidFill>
                            <a:sysClr val="windowText" lastClr="000000"/>
                          </a:solidFill>
                          <a:effectLst/>
                          <a:highlight>
                            <a:srgbClr val="00FFFF"/>
                          </a:highlight>
                        </a:rPr>
                        <a:t>τῆι</a:t>
                      </a:r>
                      <a:r>
                        <a:rPr lang="el-GR" sz="1200" b="0" dirty="0">
                          <a:solidFill>
                            <a:sysClr val="windowText" lastClr="000000"/>
                          </a:solidFill>
                          <a:effectLst/>
                        </a:rPr>
                        <a:t> </a:t>
                      </a:r>
                      <a:r>
                        <a:rPr lang="el-GR" sz="1200" b="0" dirty="0">
                          <a:solidFill>
                            <a:sysClr val="windowText" lastClr="000000"/>
                          </a:solidFill>
                          <a:effectLst/>
                          <a:highlight>
                            <a:srgbClr val="00FFFF"/>
                          </a:highlight>
                        </a:rPr>
                        <a:t>πρὸς</a:t>
                      </a:r>
                      <a:r>
                        <a:rPr lang="el-GR" sz="1200" b="0" dirty="0">
                          <a:solidFill>
                            <a:sysClr val="windowText" lastClr="000000"/>
                          </a:solidFill>
                          <a:effectLst/>
                        </a:rPr>
                        <a:t> ἐ-</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μὲ φιλίαι καὶ τὸν αὐτὸν ὅρκον ὀμοσάντων,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highlight>
                            <a:srgbClr val="00FFFF"/>
                          </a:highlight>
                        </a:rPr>
                        <a:t>τήν</a:t>
                      </a:r>
                      <a:r>
                        <a:rPr lang="el-GR" sz="1200" b="0" dirty="0">
                          <a:solidFill>
                            <a:sysClr val="windowText" lastClr="000000"/>
                          </a:solidFill>
                          <a:effectLst/>
                        </a:rPr>
                        <a:t> τε </a:t>
                      </a:r>
                      <a:r>
                        <a:rPr lang="el-GR" sz="1200" b="0" dirty="0">
                          <a:solidFill>
                            <a:sysClr val="windowText" lastClr="000000"/>
                          </a:solidFill>
                          <a:effectLst/>
                          <a:highlight>
                            <a:srgbClr val="00FFFF"/>
                          </a:highlight>
                        </a:rPr>
                        <a:t>πρὸς</a:t>
                      </a:r>
                      <a:r>
                        <a:rPr lang="el-GR" sz="1200" b="0" dirty="0">
                          <a:solidFill>
                            <a:sysClr val="windowText" lastClr="000000"/>
                          </a:solidFill>
                          <a:effectLst/>
                        </a:rPr>
                        <a:t> Ῥωμαίους φιλίαν διαφυλασσόν-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των καὶ μηδὲν ἐναντίον αὐτοῖς πρασσόν-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των. εὐορκοῦντι μὲν εὖ εἴη, ἐπιορκοῦντι δὲ τἀ-</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ναντία. ὁ δὲ ὅρκος οὗτος συνετελέσθη ἐν</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τῶι ἑβδόμωι καὶ πεντηκοστῶι καὶ ἑκατοστῶι</a:t>
                      </a:r>
                      <a:endParaRPr lang="fr-FR" sz="1200" b="0" dirty="0">
                        <a:solidFill>
                          <a:sysClr val="windowText" lastClr="000000"/>
                        </a:solidFill>
                        <a:effectLst/>
                      </a:endParaRPr>
                    </a:p>
                    <a:p>
                      <a:pPr>
                        <a:lnSpc>
                          <a:spcPct val="115000"/>
                        </a:lnSpc>
                        <a:spcAft>
                          <a:spcPts val="0"/>
                        </a:spcAft>
                      </a:pPr>
                      <a:r>
                        <a:rPr lang="el-GR" sz="1200" b="0" dirty="0">
                          <a:solidFill>
                            <a:sysClr val="windowText" lastClr="000000"/>
                          </a:solidFill>
                          <a:effectLst/>
                        </a:rPr>
                        <a:t>ἔτει, μηνὸς Δαισίου, καθὼς βασιλεὺς Φαρνάκ[ης]</a:t>
                      </a:r>
                      <a:endParaRPr lang="fr-FR" sz="1200" b="0" dirty="0">
                        <a:solidFill>
                          <a:sysClr val="windowText" lastClr="000000"/>
                        </a:solidFill>
                        <a:effectLst/>
                      </a:endParaRPr>
                    </a:p>
                    <a:p>
                      <a:pPr>
                        <a:lnSpc>
                          <a:spcPct val="115000"/>
                        </a:lnSpc>
                        <a:spcAft>
                          <a:spcPts val="0"/>
                        </a:spcAft>
                      </a:pPr>
                      <a:r>
                        <a:rPr lang="fr-CH" sz="1200" b="0" dirty="0">
                          <a:solidFill>
                            <a:sysClr val="windowText" lastClr="000000"/>
                          </a:solidFill>
                          <a:effectLst/>
                        </a:rPr>
                        <a:t>                 </a:t>
                      </a:r>
                      <a:r>
                        <a:rPr lang="fr-CH" sz="1200" b="0" dirty="0" err="1">
                          <a:solidFill>
                            <a:sysClr val="windowText" lastClr="000000"/>
                          </a:solidFill>
                          <a:effectLst/>
                        </a:rPr>
                        <a:t>ἄγει</a:t>
                      </a:r>
                      <a:r>
                        <a:rPr lang="fr-CH" sz="1200" b="0" dirty="0">
                          <a:solidFill>
                            <a:sysClr val="windowText" lastClr="000000"/>
                          </a:solidFill>
                          <a:effectLst/>
                        </a:rPr>
                        <a:t>.</a:t>
                      </a: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tc>
                  <a:txBody>
                    <a:bodyPr/>
                    <a:lstStyle/>
                    <a:p>
                      <a:pPr algn="just">
                        <a:lnSpc>
                          <a:spcPct val="115000"/>
                        </a:lnSpc>
                        <a:spcAft>
                          <a:spcPts val="0"/>
                        </a:spcAft>
                      </a:pPr>
                      <a:r>
                        <a:rPr lang="fr-CH" sz="1200" b="0" dirty="0">
                          <a:solidFill>
                            <a:sysClr val="windowText" lastClr="000000"/>
                          </a:solidFill>
                          <a:effectLst/>
                        </a:rPr>
                        <a:t>(…) mais nous veillerons à préserver sa royauté autant que possible, à condition qu’il respecte notre amitié, qu’il conserve l’amitié envers les Romains et qu’il n’agisse pas de manière contraire à leurs intérêts ; que tout aille bien pour nous si nous sommes fidèles à notre serment, qu’il en soit le contraire pour ceux qui se parjurent. Ce serment a été prêté le 15 du mois d’</a:t>
                      </a:r>
                      <a:r>
                        <a:rPr lang="fr-CH" sz="1200" b="0" dirty="0" err="1">
                          <a:solidFill>
                            <a:sysClr val="windowText" lastClr="000000"/>
                          </a:solidFill>
                          <a:effectLst/>
                        </a:rPr>
                        <a:t>Héracléios</a:t>
                      </a:r>
                      <a:r>
                        <a:rPr lang="fr-CH" sz="1200" b="0" dirty="0">
                          <a:solidFill>
                            <a:sysClr val="windowText" lastClr="000000"/>
                          </a:solidFill>
                          <a:effectLst/>
                        </a:rPr>
                        <a:t>, alors qu’</a:t>
                      </a:r>
                      <a:r>
                        <a:rPr lang="fr-CH" sz="1200" b="0" dirty="0" err="1">
                          <a:solidFill>
                            <a:sysClr val="windowText" lastClr="000000"/>
                          </a:solidFill>
                          <a:effectLst/>
                        </a:rPr>
                        <a:t>Apollodoros</a:t>
                      </a:r>
                      <a:r>
                        <a:rPr lang="fr-CH" sz="1200" b="0" dirty="0">
                          <a:solidFill>
                            <a:sysClr val="windowText" lastClr="000000"/>
                          </a:solidFill>
                          <a:effectLst/>
                        </a:rPr>
                        <a:t>, fils d’</a:t>
                      </a:r>
                      <a:r>
                        <a:rPr lang="fr-CH" sz="1200" b="0" dirty="0" err="1">
                          <a:solidFill>
                            <a:sysClr val="windowText" lastClr="000000"/>
                          </a:solidFill>
                          <a:effectLst/>
                        </a:rPr>
                        <a:t>Hérogeitos</a:t>
                      </a:r>
                      <a:r>
                        <a:rPr lang="fr-CH" sz="1200" b="0" dirty="0">
                          <a:solidFill>
                            <a:sysClr val="windowText" lastClr="000000"/>
                          </a:solidFill>
                          <a:effectLst/>
                        </a:rPr>
                        <a:t>, gouvernait et qu’</a:t>
                      </a:r>
                      <a:r>
                        <a:rPr lang="fr-CH" sz="1200" b="0" dirty="0" err="1">
                          <a:solidFill>
                            <a:sysClr val="windowText" lastClr="000000"/>
                          </a:solidFill>
                          <a:effectLst/>
                        </a:rPr>
                        <a:t>Hérodotos</a:t>
                      </a:r>
                      <a:r>
                        <a:rPr lang="fr-CH" sz="1200" b="0" dirty="0">
                          <a:solidFill>
                            <a:sysClr val="windowText" lastClr="000000"/>
                          </a:solidFill>
                          <a:effectLst/>
                        </a:rPr>
                        <a:t>, fils d’</a:t>
                      </a:r>
                      <a:r>
                        <a:rPr lang="fr-CH" sz="1200" b="0" dirty="0" err="1">
                          <a:solidFill>
                            <a:sysClr val="windowText" lastClr="000000"/>
                          </a:solidFill>
                          <a:effectLst/>
                        </a:rPr>
                        <a:t>Hérodotos</a:t>
                      </a:r>
                      <a:r>
                        <a:rPr lang="fr-CH" sz="1200" b="0" dirty="0">
                          <a:solidFill>
                            <a:sysClr val="windowText" lastClr="000000"/>
                          </a:solidFill>
                          <a:effectLst/>
                        </a:rPr>
                        <a:t>, était secrétaire.</a:t>
                      </a:r>
                      <a:endParaRPr lang="fr-FR" sz="1200" b="0" dirty="0">
                        <a:solidFill>
                          <a:sysClr val="windowText" lastClr="000000"/>
                        </a:solidFill>
                        <a:effectLst/>
                      </a:endParaRPr>
                    </a:p>
                    <a:p>
                      <a:pPr algn="just">
                        <a:lnSpc>
                          <a:spcPct val="115000"/>
                        </a:lnSpc>
                        <a:spcAft>
                          <a:spcPts val="0"/>
                        </a:spcAft>
                      </a:pPr>
                      <a:r>
                        <a:rPr lang="fr-CH" sz="1200" b="0" dirty="0">
                          <a:solidFill>
                            <a:sysClr val="windowText" lastClr="000000"/>
                          </a:solidFill>
                          <a:effectLst/>
                        </a:rPr>
                        <a:t>Serment que prêta le roi Pharnace lorsque que </a:t>
                      </a:r>
                      <a:r>
                        <a:rPr lang="fr-CH" sz="1200" b="0" dirty="0" err="1">
                          <a:solidFill>
                            <a:sysClr val="windowText" lastClr="000000"/>
                          </a:solidFill>
                          <a:effectLst/>
                        </a:rPr>
                        <a:t>Matris</a:t>
                      </a:r>
                      <a:r>
                        <a:rPr lang="fr-CH" sz="1200" b="0" dirty="0">
                          <a:solidFill>
                            <a:sysClr val="windowText" lastClr="000000"/>
                          </a:solidFill>
                          <a:effectLst/>
                        </a:rPr>
                        <a:t> et </a:t>
                      </a:r>
                      <a:r>
                        <a:rPr lang="fr-CH" sz="1200" b="0" dirty="0" err="1">
                          <a:solidFill>
                            <a:sysClr val="windowText" lastClr="000000"/>
                          </a:solidFill>
                          <a:effectLst/>
                        </a:rPr>
                        <a:t>Héracléios</a:t>
                      </a:r>
                      <a:r>
                        <a:rPr lang="fr-CH" sz="1200" b="0" dirty="0">
                          <a:solidFill>
                            <a:sysClr val="windowText" lastClr="000000"/>
                          </a:solidFill>
                          <a:effectLst/>
                        </a:rPr>
                        <a:t> étaient  ambassadeurs auprès de lui : je jure par Zeus, la Terre, le Soleil, tous les dieux et toutes les déesses olympiens ; je serai toujours ami des </a:t>
                      </a:r>
                      <a:r>
                        <a:rPr lang="fr-CH" sz="1200" b="0" dirty="0" err="1">
                          <a:solidFill>
                            <a:sysClr val="windowText" lastClr="000000"/>
                          </a:solidFill>
                          <a:effectLst/>
                        </a:rPr>
                        <a:t>Chersonésitains</a:t>
                      </a:r>
                      <a:r>
                        <a:rPr lang="fr-CH" sz="1200" b="0" dirty="0">
                          <a:solidFill>
                            <a:sysClr val="windowText" lastClr="000000"/>
                          </a:solidFill>
                          <a:effectLst/>
                        </a:rPr>
                        <a:t> et si les Barbares avoisinants font campagne contre Chersonèse ou contre un territoire gouverné par les </a:t>
                      </a:r>
                      <a:r>
                        <a:rPr lang="fr-CH" sz="1200" b="0" dirty="0" err="1">
                          <a:solidFill>
                            <a:sysClr val="windowText" lastClr="000000"/>
                          </a:solidFill>
                          <a:effectLst/>
                        </a:rPr>
                        <a:t>Chersonésitains</a:t>
                      </a:r>
                      <a:r>
                        <a:rPr lang="fr-CH" sz="1200" b="0" dirty="0">
                          <a:solidFill>
                            <a:sysClr val="windowText" lastClr="000000"/>
                          </a:solidFill>
                          <a:effectLst/>
                        </a:rPr>
                        <a:t> ou commettent une injustice envers les </a:t>
                      </a:r>
                      <a:r>
                        <a:rPr lang="fr-CH" sz="1200" b="0" dirty="0" err="1">
                          <a:solidFill>
                            <a:sysClr val="windowText" lastClr="000000"/>
                          </a:solidFill>
                          <a:effectLst/>
                        </a:rPr>
                        <a:t>Chersonésitains</a:t>
                      </a:r>
                      <a:r>
                        <a:rPr lang="fr-CH" sz="1200" b="0" dirty="0">
                          <a:solidFill>
                            <a:sysClr val="windowText" lastClr="000000"/>
                          </a:solidFill>
                          <a:effectLst/>
                        </a:rPr>
                        <a:t>, et s’ils m’appellent au secours, je leur viendrai en aide si le moment m’est favorable, et je ne comploterai contre les </a:t>
                      </a:r>
                      <a:r>
                        <a:rPr lang="fr-CH" sz="1200" b="0" dirty="0" err="1">
                          <a:solidFill>
                            <a:sysClr val="windowText" lastClr="000000"/>
                          </a:solidFill>
                          <a:effectLst/>
                        </a:rPr>
                        <a:t>Chersonésitains</a:t>
                      </a:r>
                      <a:r>
                        <a:rPr lang="fr-CH" sz="1200" b="0" dirty="0">
                          <a:solidFill>
                            <a:sysClr val="windowText" lastClr="000000"/>
                          </a:solidFill>
                          <a:effectLst/>
                        </a:rPr>
                        <a:t> en aucune manière, ni ne ferai campagne contre Chersonèse, ni ne prendrai les armes contre les </a:t>
                      </a:r>
                      <a:r>
                        <a:rPr lang="fr-CH" sz="1200" b="0" dirty="0" err="1">
                          <a:solidFill>
                            <a:sysClr val="windowText" lastClr="000000"/>
                          </a:solidFill>
                          <a:effectLst/>
                        </a:rPr>
                        <a:t>Chersonésitains</a:t>
                      </a:r>
                      <a:r>
                        <a:rPr lang="fr-CH" sz="1200" b="0" dirty="0">
                          <a:solidFill>
                            <a:sysClr val="windowText" lastClr="000000"/>
                          </a:solidFill>
                          <a:effectLst/>
                        </a:rPr>
                        <a:t>, ni ne ferai contre les </a:t>
                      </a:r>
                      <a:r>
                        <a:rPr lang="fr-CH" sz="1200" b="0" dirty="0" err="1">
                          <a:solidFill>
                            <a:sysClr val="windowText" lastClr="000000"/>
                          </a:solidFill>
                          <a:effectLst/>
                        </a:rPr>
                        <a:t>Chersonésitains</a:t>
                      </a:r>
                      <a:r>
                        <a:rPr lang="fr-CH" sz="1200" b="0" dirty="0">
                          <a:solidFill>
                            <a:sysClr val="windowText" lastClr="000000"/>
                          </a:solidFill>
                          <a:effectLst/>
                        </a:rPr>
                        <a:t> ce qui pourrait nuire au peuple des </a:t>
                      </a:r>
                      <a:r>
                        <a:rPr lang="fr-CH" sz="1200" b="0" dirty="0" err="1">
                          <a:solidFill>
                            <a:sysClr val="windowText" lastClr="000000"/>
                          </a:solidFill>
                          <a:effectLst/>
                        </a:rPr>
                        <a:t>Chersonésitains</a:t>
                      </a:r>
                      <a:r>
                        <a:rPr lang="fr-CH" sz="1200" b="0" dirty="0">
                          <a:solidFill>
                            <a:sysClr val="windowText" lastClr="000000"/>
                          </a:solidFill>
                          <a:effectLst/>
                        </a:rPr>
                        <a:t>, mais je veillerai à préserver leur démocratie autant que possible, à condition qu’ils respectent mon amitié et qu’ils aient prêté le même serment, qu’ils conservent l’amitié envers les Romains et qu’ils n’agissent pas de manière contraire à leurs intérêts. Que tout aille bien si je reste fidèle à mon serment, qu’il en soit le contraire si je me parjure. Ce serment a été prêté la 157</a:t>
                      </a:r>
                      <a:r>
                        <a:rPr lang="fr-CH" sz="1200" b="0" baseline="30000" dirty="0">
                          <a:solidFill>
                            <a:sysClr val="windowText" lastClr="000000"/>
                          </a:solidFill>
                          <a:effectLst/>
                        </a:rPr>
                        <a:t>e</a:t>
                      </a:r>
                      <a:r>
                        <a:rPr lang="fr-CH" sz="1200" b="0" dirty="0">
                          <a:solidFill>
                            <a:sysClr val="windowText" lastClr="000000"/>
                          </a:solidFill>
                          <a:effectLst/>
                        </a:rPr>
                        <a:t> année, pendant le mois de </a:t>
                      </a:r>
                      <a:r>
                        <a:rPr lang="fr-CH" sz="1200" b="0" dirty="0" err="1">
                          <a:solidFill>
                            <a:sysClr val="windowText" lastClr="000000"/>
                          </a:solidFill>
                          <a:effectLst/>
                        </a:rPr>
                        <a:t>Daisios</a:t>
                      </a:r>
                      <a:r>
                        <a:rPr lang="fr-CH" sz="1200" b="0" dirty="0">
                          <a:solidFill>
                            <a:sysClr val="windowText" lastClr="000000"/>
                          </a:solidFill>
                          <a:effectLst/>
                        </a:rPr>
                        <a:t>, selon le comput utilisé par le roi Pharnace.</a:t>
                      </a:r>
                      <a:endParaRPr lang="fr-FR" sz="1200" b="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980" marR="40980" marT="0" marB="0">
                    <a:noFill/>
                  </a:tcPr>
                </a:tc>
                <a:extLst>
                  <a:ext uri="{0D108BD9-81ED-4DB2-BD59-A6C34878D82A}">
                    <a16:rowId xmlns:a16="http://schemas.microsoft.com/office/drawing/2014/main" val="524573261"/>
                  </a:ext>
                </a:extLst>
              </a:tr>
            </a:tbl>
          </a:graphicData>
        </a:graphic>
      </p:graphicFrame>
    </p:spTree>
    <p:extLst>
      <p:ext uri="{BB962C8B-B14F-4D97-AF65-F5344CB8AC3E}">
        <p14:creationId xmlns:p14="http://schemas.microsoft.com/office/powerpoint/2010/main" val="199470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F9F508-733B-409D-9447-69A7ABDB2B97}"/>
              </a:ext>
            </a:extLst>
          </p:cNvPr>
          <p:cNvSpPr txBox="1">
            <a:spLocks/>
          </p:cNvSpPr>
          <p:nvPr/>
        </p:nvSpPr>
        <p:spPr>
          <a:xfrm>
            <a:off x="564022" y="230737"/>
            <a:ext cx="11063956" cy="56423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800" b="1" dirty="0"/>
              <a:t>8. Exemples: Phrynichos, </a:t>
            </a:r>
            <a:r>
              <a:rPr lang="fr-FR" sz="2800" b="1" i="1" dirty="0" err="1"/>
              <a:t>Eklogai</a:t>
            </a:r>
            <a:endParaRPr lang="fr-FR" sz="2800" b="1" i="1" dirty="0"/>
          </a:p>
        </p:txBody>
      </p:sp>
      <p:sp>
        <p:nvSpPr>
          <p:cNvPr id="7" name="ZoneTexte 6">
            <a:extLst>
              <a:ext uri="{FF2B5EF4-FFF2-40B4-BE49-F238E27FC236}">
                <a16:creationId xmlns:a16="http://schemas.microsoft.com/office/drawing/2014/main" id="{D51B4149-8C23-5DA9-2B6E-7A8A84007DB1}"/>
              </a:ext>
            </a:extLst>
          </p:cNvPr>
          <p:cNvSpPr txBox="1"/>
          <p:nvPr/>
        </p:nvSpPr>
        <p:spPr>
          <a:xfrm>
            <a:off x="329353" y="803900"/>
            <a:ext cx="6097348" cy="4254754"/>
          </a:xfrm>
          <a:prstGeom prst="rect">
            <a:avLst/>
          </a:prstGeom>
          <a:noFill/>
        </p:spPr>
        <p:txBody>
          <a:bodyPr wrap="square">
            <a:spAutoFit/>
          </a:bodyPr>
          <a:lstStyle/>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P.17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Ὅστις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ἀρχ</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ίως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δοκίμως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ἐθέλει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λέγεσθ</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τάδε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ὐτῷ</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φυλ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κτέ</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p>
          <a:p>
            <a:pPr indent="449580">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Ces observations sont pour celui qui veut discourir à la manière antique et correctement.</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1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Ἑκοντὴν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χρὴ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λέγειν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ἐθελοντήν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Il ne faut pas dire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hekontên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ethelontên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volontairement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2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ιθεν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ἄνευ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μηδέ</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οτε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ῃς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ισθεν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δέ</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Ne dis jamais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opithen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sans le sigma, 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opisthen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de derrière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3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Ἱκεσί</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τοῦτο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ἀδόκιμον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ἱκετεί</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δὲ</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Hikesia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cela n’est pas non plus correct, dis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hiketeia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supplication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4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Ὑ</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όδειγμ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οὐδὲ</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τοῦτο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ὀρθῶς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ράδειγμ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δὲ</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Hypodeigma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on ne dit pas cela avec justesse, dis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paradeigma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exemple »).</a:t>
            </a:r>
          </a:p>
        </p:txBody>
      </p:sp>
      <p:sp>
        <p:nvSpPr>
          <p:cNvPr id="11" name="ZoneTexte 10">
            <a:extLst>
              <a:ext uri="{FF2B5EF4-FFF2-40B4-BE49-F238E27FC236}">
                <a16:creationId xmlns:a16="http://schemas.microsoft.com/office/drawing/2014/main" id="{9DC00EAD-28D6-A014-2D23-C19DA8E6D816}"/>
              </a:ext>
            </a:extLst>
          </p:cNvPr>
          <p:cNvSpPr txBox="1"/>
          <p:nvPr/>
        </p:nvSpPr>
        <p:spPr>
          <a:xfrm>
            <a:off x="6196476" y="794967"/>
            <a:ext cx="6097348" cy="5224315"/>
          </a:xfrm>
          <a:prstGeom prst="rect">
            <a:avLst/>
          </a:prstGeom>
          <a:noFill/>
        </p:spPr>
        <p:txBody>
          <a:bodyPr wrap="square">
            <a:spAutoFit/>
          </a:bodyPr>
          <a:lstStyle/>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5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Ὠνάμην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ὤν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ὤν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άντ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ἀδόκιμ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ὅτ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α·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γὰρ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ἀρχ</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ῖ</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η</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ὠνήμην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ὤνησο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ὤνητο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0215">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Ônamên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ônaso</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ônato</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aucune de ces formes n’est correcte lorsqu’elle est utilisée avec le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alpha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car les écrits anciens utilisent l’</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êta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ônêmên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ônêso</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ônêto</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j’eus, tu eus, il eut avantage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22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Πιοῦμ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σὺν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τῷ</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λέγων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ὀρθῶς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ἐρεῖς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ίομ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γάρ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ἐστι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τὸ</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ἀρχ</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ῖον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ιόμενος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ἄνευ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Δίων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δὲ</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φιλόσοφος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σὺν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τῷ</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λέγων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ἁμ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ρτάνει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0215" indent="-635">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Pioumai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en disant ce mot avec le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upsilon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tu ne parleras pas correctement :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piomai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 boirai ») est en effet la forme ancienne et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piomenos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se dit sans le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upsilon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Dion, le philosophe, se trompe en le disant avec le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upsilon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32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Μεσονύκτιον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οιητικόν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ολιτικόν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580">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Mesonuktion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du milieu de la nuit ») est poétique et non politique.</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74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Πάντοτε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ἑκάστοτε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ντός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0215">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Ne dis pas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pantote</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en tout temps ») 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hekastote</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en toute occasion ») et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dia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pantos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continuellement »).</a:t>
            </a:r>
          </a:p>
        </p:txBody>
      </p:sp>
    </p:spTree>
    <p:extLst>
      <p:ext uri="{BB962C8B-B14F-4D97-AF65-F5344CB8AC3E}">
        <p14:creationId xmlns:p14="http://schemas.microsoft.com/office/powerpoint/2010/main" val="2347886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38D8318-C5DA-A611-1732-B188070B1E2A}"/>
              </a:ext>
            </a:extLst>
          </p:cNvPr>
          <p:cNvSpPr txBox="1"/>
          <p:nvPr/>
        </p:nvSpPr>
        <p:spPr>
          <a:xfrm>
            <a:off x="6216706" y="1184491"/>
            <a:ext cx="6097348" cy="4122860"/>
          </a:xfrm>
          <a:prstGeom prst="rect">
            <a:avLst/>
          </a:prstGeom>
          <a:noFill/>
        </p:spPr>
        <p:txBody>
          <a:bodyPr wrap="square">
            <a:spAutoFit/>
          </a:bodyPr>
          <a:lstStyle/>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182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Ὤτοις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ὥς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τινες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τῶν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τικῶν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ὠσίν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580">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Ne dis pas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ôtois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comme certains grammairiens, 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ôsin</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pour les oreilles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197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Β</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σίλισσ</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οὐδεὶς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τῶν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ἀρχ</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ίων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βα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σίλει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ἢ</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βα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σιλίς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Basilissa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personne des anciens ne dit cela, 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basileia</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ou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basilis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reine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205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Διόσκουροι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ὀρθότερον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Διόσκοροι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γελάσεις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οὖν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τοὺς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σὺν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τῷ</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λέγοντ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ς</a:t>
            </a:r>
            <a:endParaRPr lang="fr-CH"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Dioskouroi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Dioskoroi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est plus juste. Tu te moqueras donc de ceux qui le disent avec le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upsilon</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15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326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Ἐὰν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ἄξῃς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οὐδεὶς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ἂν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φ</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ίη</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ἐὰν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ἀγάγῃς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580">
              <a:lnSpc>
                <a:spcPct val="115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Personne ne dirait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ean</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axêis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ean</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agagêis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si tu menais »).</a:t>
            </a:r>
          </a:p>
        </p:txBody>
      </p:sp>
      <p:sp>
        <p:nvSpPr>
          <p:cNvPr id="4" name="ZoneTexte 3">
            <a:extLst>
              <a:ext uri="{FF2B5EF4-FFF2-40B4-BE49-F238E27FC236}">
                <a16:creationId xmlns:a16="http://schemas.microsoft.com/office/drawing/2014/main" id="{B65E7600-A5E9-99C5-047A-46C695779E6A}"/>
              </a:ext>
            </a:extLst>
          </p:cNvPr>
          <p:cNvSpPr txBox="1"/>
          <p:nvPr/>
        </p:nvSpPr>
        <p:spPr>
          <a:xfrm>
            <a:off x="119358" y="1124329"/>
            <a:ext cx="6097348" cy="4901085"/>
          </a:xfrm>
          <a:prstGeom prst="rect">
            <a:avLst/>
          </a:prstGeom>
          <a:noFill/>
        </p:spPr>
        <p:txBody>
          <a:bodyPr wrap="square">
            <a:spAutoFit/>
          </a:bodyPr>
          <a:lstStyle/>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89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Αὐθέντης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μηδέ</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οτε</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χρήσῃ</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δεσ</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ότου</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ὡς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οἱ</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ερὶ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στήρι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ῥήτορες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π</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ὐτόχειρος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φονέως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0215">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N’utilise jamais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authentês</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celui qui agit de lui-même ») pour le maître, comme les rhéteurs au tribunal, mais pour l’auteur d’un crime</a:t>
            </a:r>
            <a:r>
              <a:rPr lang="fr-CH"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fr-CH"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99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Ἔνδον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εἰσέρχομ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β</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άρ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βα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ρον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ἔνδον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γάρ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ἐστι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ἔνδον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εἰμὶ</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δόκιμον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δεῖ</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οὖν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εἴσω</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πα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ρέρχομ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λέγειν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ἔσω</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δὲ</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τρί</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β</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ω</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οὐκ</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ἐρεῖς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ἀλλ</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ἔνδον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δι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τρί</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β</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ω</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0215">
              <a:lnSpc>
                <a:spcPct val="150000"/>
              </a:lnSpc>
            </a:pP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Endon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eiserchomai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 rentre dedans ») est barbare :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endon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esti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il est dedans ») et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endon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eimi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 suis dedans ») sont corrects. Il faut donc dire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eisô</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parerchomai</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j’entre à l’intérieur »). Ne dis pas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esô</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diatribô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 séjourne à l’intérieur »), mais </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endon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diatribô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je séjourne dedans »).</a:t>
            </a:r>
          </a:p>
          <a:p>
            <a:pPr>
              <a:lnSpc>
                <a:spcPct val="150000"/>
              </a:lnSpc>
            </a:pP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166	&lt;</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Νὴ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τὼ</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θεώ</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ὅρκος</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γυν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ικῶν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οὐ</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μὴν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ἀνὴρ</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ὀμεῖτ</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εἰ</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μὴ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nSpc>
                <a:spcPct val="150000"/>
              </a:lnSpc>
            </a:pP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γυν</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α</a:t>
            </a:r>
            <a:r>
              <a:rPr lang="fr-CH" sz="1400" dirty="0" err="1">
                <a:effectLst/>
                <a:latin typeface="Times New Roman" panose="02020603050405020304" pitchFamily="18" charset="0"/>
                <a:ea typeface="Times New Roman" panose="02020603050405020304" pitchFamily="18" charset="0"/>
                <a:cs typeface="Times New Roman" panose="02020603050405020304" pitchFamily="18" charset="0"/>
              </a:rPr>
              <a:t>ικίζοιτο</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0215">
              <a:lnSpc>
                <a:spcPct val="150000"/>
              </a:lnSpc>
            </a:pP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Nê</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tô</a:t>
            </a:r>
            <a:r>
              <a:rPr lang="fr-CH"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400" i="1" dirty="0" err="1">
                <a:effectLst/>
                <a:latin typeface="Times New Roman" panose="02020603050405020304" pitchFamily="18" charset="0"/>
                <a:ea typeface="Times New Roman" panose="02020603050405020304" pitchFamily="18" charset="0"/>
                <a:cs typeface="Times New Roman" panose="02020603050405020304" pitchFamily="18" charset="0"/>
              </a:rPr>
              <a:t>theô</a:t>
            </a:r>
            <a:r>
              <a:rPr lang="fr-CH" sz="1400" dirty="0">
                <a:effectLst/>
                <a:latin typeface="Times New Roman" panose="02020603050405020304" pitchFamily="18" charset="0"/>
                <a:ea typeface="Times New Roman" panose="02020603050405020304" pitchFamily="18" charset="0"/>
                <a:cs typeface="Times New Roman" panose="02020603050405020304" pitchFamily="18" charset="0"/>
              </a:rPr>
              <a:t> (« par les déesses ») est le serment des femmes. Un homme ne prêtera assurément pas ce serment, s’il n’est pas efféminé.</a:t>
            </a:r>
          </a:p>
        </p:txBody>
      </p:sp>
      <p:sp>
        <p:nvSpPr>
          <p:cNvPr id="5" name="Titre 1">
            <a:extLst>
              <a:ext uri="{FF2B5EF4-FFF2-40B4-BE49-F238E27FC236}">
                <a16:creationId xmlns:a16="http://schemas.microsoft.com/office/drawing/2014/main" id="{BB5BDECF-893B-D23B-DDEA-24CA706D39C5}"/>
              </a:ext>
            </a:extLst>
          </p:cNvPr>
          <p:cNvSpPr txBox="1">
            <a:spLocks/>
          </p:cNvSpPr>
          <p:nvPr/>
        </p:nvSpPr>
        <p:spPr>
          <a:xfrm>
            <a:off x="564022" y="230737"/>
            <a:ext cx="11063956" cy="56423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800" b="1" dirty="0"/>
              <a:t>8. Exemples: Phrynichos, </a:t>
            </a:r>
            <a:r>
              <a:rPr lang="fr-FR" sz="2800" b="1" i="1" dirty="0" err="1"/>
              <a:t>Eklogai</a:t>
            </a:r>
            <a:endParaRPr lang="fr-FR" sz="2800" b="1" i="1" dirty="0"/>
          </a:p>
        </p:txBody>
      </p:sp>
    </p:spTree>
    <p:extLst>
      <p:ext uri="{BB962C8B-B14F-4D97-AF65-F5344CB8AC3E}">
        <p14:creationId xmlns:p14="http://schemas.microsoft.com/office/powerpoint/2010/main" val="4046669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F6CE6BF-D5FC-8261-EADE-726C2D4B4A92}"/>
              </a:ext>
            </a:extLst>
          </p:cNvPr>
          <p:cNvSpPr>
            <a:spLocks noGrp="1"/>
          </p:cNvSpPr>
          <p:nvPr>
            <p:ph type="title"/>
          </p:nvPr>
        </p:nvSpPr>
        <p:spPr/>
        <p:txBody>
          <a:bodyPr/>
          <a:lstStyle/>
          <a:p>
            <a:r>
              <a:rPr lang="fr-FR" dirty="0"/>
              <a:t>Quelles sont les caractéristiques de la </a:t>
            </a:r>
            <a:r>
              <a:rPr lang="el-GR" dirty="0"/>
              <a:t>κοινή</a:t>
            </a:r>
            <a:r>
              <a:rPr lang="fr-CH" dirty="0"/>
              <a:t> ?</a:t>
            </a:r>
            <a:r>
              <a:rPr lang="fr-FR" dirty="0"/>
              <a:t> </a:t>
            </a:r>
          </a:p>
        </p:txBody>
      </p:sp>
      <p:sp>
        <p:nvSpPr>
          <p:cNvPr id="4" name="Espace réservé du contenu 3">
            <a:extLst>
              <a:ext uri="{FF2B5EF4-FFF2-40B4-BE49-F238E27FC236}">
                <a16:creationId xmlns:a16="http://schemas.microsoft.com/office/drawing/2014/main" id="{FBDE0B2F-9145-D997-5D6D-A48CC94CD81D}"/>
              </a:ext>
            </a:extLst>
          </p:cNvPr>
          <p:cNvSpPr>
            <a:spLocks noGrp="1"/>
          </p:cNvSpPr>
          <p:nvPr>
            <p:ph idx="1"/>
          </p:nvPr>
        </p:nvSpPr>
        <p:spPr/>
        <p:txBody>
          <a:bodyPr/>
          <a:lstStyle/>
          <a:p>
            <a:pPr>
              <a:buFont typeface="Arial" panose="020B0604020202020204" pitchFamily="34" charset="0"/>
              <a:buChar char="•"/>
            </a:pPr>
            <a:r>
              <a:rPr lang="fr-FR" dirty="0"/>
              <a:t> Réintroduction du duel</a:t>
            </a:r>
          </a:p>
          <a:p>
            <a:pPr>
              <a:buFont typeface="Arial" panose="020B0604020202020204" pitchFamily="34" charset="0"/>
              <a:buChar char="•"/>
            </a:pPr>
            <a:r>
              <a:rPr lang="fr-FR" dirty="0"/>
              <a:t> Abandon des verbes en -</a:t>
            </a:r>
            <a:r>
              <a:rPr lang="el-GR" dirty="0"/>
              <a:t>μι</a:t>
            </a:r>
            <a:endParaRPr lang="fr-CH" dirty="0"/>
          </a:p>
          <a:p>
            <a:pPr>
              <a:buFont typeface="Arial" panose="020B0604020202020204" pitchFamily="34" charset="0"/>
              <a:buChar char="•"/>
            </a:pPr>
            <a:r>
              <a:rPr lang="fr-FR" dirty="0"/>
              <a:t> Iotacisme</a:t>
            </a:r>
          </a:p>
          <a:p>
            <a:pPr>
              <a:buFont typeface="Arial" panose="020B0604020202020204" pitchFamily="34" charset="0"/>
              <a:buChar char="•"/>
            </a:pPr>
            <a:r>
              <a:rPr lang="fr-FR" dirty="0"/>
              <a:t> Usage fréquent de l’optatif</a:t>
            </a:r>
          </a:p>
          <a:p>
            <a:pPr>
              <a:buFont typeface="Arial" panose="020B0604020202020204" pitchFamily="34" charset="0"/>
              <a:buChar char="•"/>
            </a:pPr>
            <a:r>
              <a:rPr lang="fr-FR" dirty="0"/>
              <a:t> Allongement de la syllabe tonique</a:t>
            </a:r>
          </a:p>
          <a:p>
            <a:pPr>
              <a:buFont typeface="Arial" panose="020B0604020202020204" pitchFamily="34" charset="0"/>
              <a:buChar char="•"/>
            </a:pPr>
            <a:r>
              <a:rPr lang="fr-FR" dirty="0"/>
              <a:t> Recul de la 3</a:t>
            </a:r>
            <a:r>
              <a:rPr lang="fr-FR" baseline="30000" dirty="0"/>
              <a:t>e</a:t>
            </a:r>
            <a:r>
              <a:rPr lang="fr-FR" dirty="0"/>
              <a:t> déclinaison</a:t>
            </a:r>
          </a:p>
          <a:p>
            <a:pPr>
              <a:buFont typeface="Arial" panose="020B0604020202020204" pitchFamily="34" charset="0"/>
              <a:buChar char="•"/>
            </a:pPr>
            <a:r>
              <a:rPr lang="fr-FR" dirty="0"/>
              <a:t> Déplacements sémantiques</a:t>
            </a:r>
          </a:p>
          <a:p>
            <a:pPr>
              <a:buFont typeface="Arial" panose="020B0604020202020204" pitchFamily="34" charset="0"/>
              <a:buChar char="•"/>
            </a:pPr>
            <a:r>
              <a:rPr lang="fr-FR" dirty="0"/>
              <a:t> Complexification de la syntaxe</a:t>
            </a:r>
          </a:p>
          <a:p>
            <a:pPr>
              <a:buFont typeface="Arial" panose="020B0604020202020204" pitchFamily="34" charset="0"/>
              <a:buChar char="•"/>
            </a:pPr>
            <a:r>
              <a:rPr lang="fr-FR" dirty="0"/>
              <a:t> Recul du datif</a:t>
            </a:r>
          </a:p>
        </p:txBody>
      </p:sp>
    </p:spTree>
    <p:extLst>
      <p:ext uri="{BB962C8B-B14F-4D97-AF65-F5344CB8AC3E}">
        <p14:creationId xmlns:p14="http://schemas.microsoft.com/office/powerpoint/2010/main" val="3267087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0BEB23-AF83-4E05-9A3B-90F268AC79BC}"/>
              </a:ext>
            </a:extLst>
          </p:cNvPr>
          <p:cNvSpPr>
            <a:spLocks noGrp="1"/>
          </p:cNvSpPr>
          <p:nvPr>
            <p:ph type="title"/>
          </p:nvPr>
        </p:nvSpPr>
        <p:spPr/>
        <p:txBody>
          <a:bodyPr/>
          <a:lstStyle/>
          <a:p>
            <a:r>
              <a:rPr lang="fr-FR" dirty="0"/>
              <a:t>Plan de la séance</a:t>
            </a:r>
          </a:p>
        </p:txBody>
      </p:sp>
      <p:sp>
        <p:nvSpPr>
          <p:cNvPr id="5" name="Espace réservé du contenu 4"/>
          <p:cNvSpPr>
            <a:spLocks noGrp="1"/>
          </p:cNvSpPr>
          <p:nvPr>
            <p:ph sz="half" idx="1"/>
          </p:nvPr>
        </p:nvSpPr>
        <p:spPr>
          <a:xfrm>
            <a:off x="1097278" y="2139696"/>
            <a:ext cx="10058399" cy="3729398"/>
          </a:xfrm>
        </p:spPr>
        <p:txBody>
          <a:bodyPr>
            <a:noAutofit/>
          </a:bodyPr>
          <a:lstStyle/>
          <a:p>
            <a:pPr marL="457200" lvl="0" indent="-457200">
              <a:buFont typeface="+mj-lt"/>
              <a:buAutoNum type="arabicPeriod"/>
            </a:pPr>
            <a:r>
              <a:rPr lang="fr-CH" dirty="0"/>
              <a:t>Définition de la </a:t>
            </a:r>
            <a:r>
              <a:rPr lang="el-GR" dirty="0"/>
              <a:t>κοινή</a:t>
            </a:r>
          </a:p>
          <a:p>
            <a:pPr marL="457200" lvl="0" indent="-457200">
              <a:buFont typeface="+mj-lt"/>
              <a:buAutoNum type="arabicPeriod"/>
            </a:pPr>
            <a:r>
              <a:rPr lang="fr-FR" dirty="0"/>
              <a:t>Les origines de la </a:t>
            </a:r>
            <a:r>
              <a:rPr lang="el-GR" dirty="0"/>
              <a:t>κοινή </a:t>
            </a:r>
            <a:r>
              <a:rPr lang="fr-FR" dirty="0"/>
              <a:t>(V</a:t>
            </a:r>
            <a:r>
              <a:rPr lang="fr-FR" baseline="30000" dirty="0"/>
              <a:t>e</a:t>
            </a:r>
            <a:r>
              <a:rPr lang="fr-FR" dirty="0"/>
              <a:t>-IV</a:t>
            </a:r>
            <a:r>
              <a:rPr lang="fr-FR" baseline="30000" dirty="0"/>
              <a:t>e</a:t>
            </a:r>
            <a:r>
              <a:rPr lang="fr-FR" dirty="0"/>
              <a:t> s.)</a:t>
            </a:r>
          </a:p>
          <a:p>
            <a:pPr marL="457200" lvl="0" indent="-457200">
              <a:buFont typeface="+mj-lt"/>
              <a:buAutoNum type="arabicPeriod"/>
            </a:pPr>
            <a:r>
              <a:rPr lang="fr-FR" dirty="0"/>
              <a:t>Les sources de la </a:t>
            </a:r>
            <a:r>
              <a:rPr lang="el-GR" dirty="0"/>
              <a:t>κοινή</a:t>
            </a:r>
          </a:p>
          <a:p>
            <a:pPr marL="457200" lvl="0" indent="-457200">
              <a:buFont typeface="+mj-lt"/>
              <a:buAutoNum type="arabicPeriod"/>
            </a:pPr>
            <a:r>
              <a:rPr lang="fr-FR" dirty="0"/>
              <a:t>Les autres </a:t>
            </a:r>
            <a:r>
              <a:rPr lang="el-GR" dirty="0"/>
              <a:t>κοιναί</a:t>
            </a:r>
            <a:r>
              <a:rPr lang="fr-FR" dirty="0"/>
              <a:t> et les dialectes</a:t>
            </a:r>
          </a:p>
          <a:p>
            <a:pPr marL="457200" lvl="0" indent="-457200">
              <a:buFont typeface="+mj-lt"/>
              <a:buAutoNum type="arabicPeriod"/>
            </a:pPr>
            <a:r>
              <a:rPr lang="fr-FR" dirty="0"/>
              <a:t>La réaction atticiste (I</a:t>
            </a:r>
            <a:r>
              <a:rPr lang="fr-FR" baseline="30000" dirty="0"/>
              <a:t>er</a:t>
            </a:r>
            <a:r>
              <a:rPr lang="fr-FR" dirty="0"/>
              <a:t> s. av. – I</a:t>
            </a:r>
            <a:r>
              <a:rPr lang="fr-FR" baseline="30000" dirty="0"/>
              <a:t>er</a:t>
            </a:r>
            <a:r>
              <a:rPr lang="fr-FR" dirty="0"/>
              <a:t> s. </a:t>
            </a:r>
            <a:r>
              <a:rPr lang="fr-FR" dirty="0" err="1"/>
              <a:t>ap</a:t>
            </a:r>
            <a:r>
              <a:rPr lang="fr-FR" dirty="0"/>
              <a:t>.)</a:t>
            </a:r>
          </a:p>
          <a:p>
            <a:pPr marL="457200" lvl="0" indent="-457200">
              <a:buFont typeface="+mj-lt"/>
              <a:buAutoNum type="arabicPeriod"/>
            </a:pPr>
            <a:r>
              <a:rPr lang="fr-FR" dirty="0"/>
              <a:t>Survol de l’évolution de la langue grecque, de l’établissement du christianisme à l’époque contemporaine</a:t>
            </a:r>
          </a:p>
          <a:p>
            <a:pPr marL="457200" lvl="0" indent="-457200">
              <a:buFont typeface="+mj-lt"/>
              <a:buAutoNum type="arabicPeriod"/>
            </a:pPr>
            <a:r>
              <a:rPr lang="fr-FR" dirty="0"/>
              <a:t>Évolutions linguistiques</a:t>
            </a:r>
          </a:p>
          <a:p>
            <a:pPr marL="457200" lvl="0" indent="-457200">
              <a:buFont typeface="+mj-lt"/>
              <a:buAutoNum type="arabicPeriod"/>
            </a:pPr>
            <a:r>
              <a:rPr lang="fr-FR" dirty="0"/>
              <a:t>Exemples</a:t>
            </a:r>
            <a:endParaRPr lang="fr-CH" dirty="0"/>
          </a:p>
        </p:txBody>
      </p:sp>
    </p:spTree>
    <p:extLst>
      <p:ext uri="{BB962C8B-B14F-4D97-AF65-F5344CB8AC3E}">
        <p14:creationId xmlns:p14="http://schemas.microsoft.com/office/powerpoint/2010/main" val="2215858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F6CE6BF-D5FC-8261-EADE-726C2D4B4A92}"/>
              </a:ext>
            </a:extLst>
          </p:cNvPr>
          <p:cNvSpPr>
            <a:spLocks noGrp="1"/>
          </p:cNvSpPr>
          <p:nvPr>
            <p:ph type="title"/>
          </p:nvPr>
        </p:nvSpPr>
        <p:spPr/>
        <p:txBody>
          <a:bodyPr/>
          <a:lstStyle/>
          <a:p>
            <a:r>
              <a:rPr lang="fr-FR" dirty="0"/>
              <a:t>Quelles sont les caractéristiques de la </a:t>
            </a:r>
            <a:r>
              <a:rPr lang="el-GR" dirty="0"/>
              <a:t>κοινή</a:t>
            </a:r>
            <a:r>
              <a:rPr lang="fr-CH" dirty="0"/>
              <a:t> ?</a:t>
            </a:r>
            <a:r>
              <a:rPr lang="fr-FR" dirty="0"/>
              <a:t> </a:t>
            </a:r>
          </a:p>
        </p:txBody>
      </p:sp>
      <p:sp>
        <p:nvSpPr>
          <p:cNvPr id="4" name="Espace réservé du contenu 3">
            <a:extLst>
              <a:ext uri="{FF2B5EF4-FFF2-40B4-BE49-F238E27FC236}">
                <a16:creationId xmlns:a16="http://schemas.microsoft.com/office/drawing/2014/main" id="{FBDE0B2F-9145-D997-5D6D-A48CC94CD81D}"/>
              </a:ext>
            </a:extLst>
          </p:cNvPr>
          <p:cNvSpPr>
            <a:spLocks noGrp="1"/>
          </p:cNvSpPr>
          <p:nvPr>
            <p:ph idx="1"/>
          </p:nvPr>
        </p:nvSpPr>
        <p:spPr/>
        <p:txBody>
          <a:bodyPr/>
          <a:lstStyle/>
          <a:p>
            <a:pPr>
              <a:buFont typeface="Arial" panose="020B0604020202020204" pitchFamily="34" charset="0"/>
              <a:buChar char="•"/>
            </a:pPr>
            <a:r>
              <a:rPr lang="fr-FR" dirty="0"/>
              <a:t> </a:t>
            </a:r>
            <a:r>
              <a:rPr lang="fr-FR" strike="sngStrike" dirty="0"/>
              <a:t>Réintroduction</a:t>
            </a:r>
            <a:r>
              <a:rPr lang="fr-FR" dirty="0"/>
              <a:t> Abandon du duel (réintroduction : atticisme)</a:t>
            </a:r>
          </a:p>
          <a:p>
            <a:pPr>
              <a:buFont typeface="Arial" panose="020B0604020202020204" pitchFamily="34" charset="0"/>
              <a:buChar char="•"/>
            </a:pPr>
            <a:r>
              <a:rPr lang="fr-FR" dirty="0"/>
              <a:t> Abandon des verbes en -</a:t>
            </a:r>
            <a:r>
              <a:rPr lang="el-GR" dirty="0"/>
              <a:t>μι</a:t>
            </a:r>
            <a:endParaRPr lang="fr-CH" dirty="0"/>
          </a:p>
          <a:p>
            <a:pPr>
              <a:buFont typeface="Arial" panose="020B0604020202020204" pitchFamily="34" charset="0"/>
              <a:buChar char="•"/>
            </a:pPr>
            <a:r>
              <a:rPr lang="fr-FR" dirty="0"/>
              <a:t> Iotacisme</a:t>
            </a:r>
          </a:p>
          <a:p>
            <a:pPr>
              <a:buFont typeface="Arial" panose="020B0604020202020204" pitchFamily="34" charset="0"/>
              <a:buChar char="•"/>
            </a:pPr>
            <a:r>
              <a:rPr lang="fr-FR" dirty="0"/>
              <a:t> </a:t>
            </a:r>
            <a:r>
              <a:rPr lang="fr-FR" strike="sngStrike" dirty="0"/>
              <a:t>Usage fréquent</a:t>
            </a:r>
            <a:r>
              <a:rPr lang="fr-FR" dirty="0"/>
              <a:t> Recul de l’optatif</a:t>
            </a:r>
          </a:p>
          <a:p>
            <a:pPr>
              <a:buFont typeface="Arial" panose="020B0604020202020204" pitchFamily="34" charset="0"/>
              <a:buChar char="•"/>
            </a:pPr>
            <a:r>
              <a:rPr lang="fr-FR" dirty="0"/>
              <a:t> Allongement de la syllabe tonique</a:t>
            </a:r>
          </a:p>
          <a:p>
            <a:pPr>
              <a:buFont typeface="Arial" panose="020B0604020202020204" pitchFamily="34" charset="0"/>
              <a:buChar char="•"/>
            </a:pPr>
            <a:r>
              <a:rPr lang="fr-FR" dirty="0"/>
              <a:t> Recul de la 3</a:t>
            </a:r>
            <a:r>
              <a:rPr lang="fr-FR" baseline="30000" dirty="0"/>
              <a:t>e</a:t>
            </a:r>
            <a:r>
              <a:rPr lang="fr-FR" dirty="0"/>
              <a:t> déclinaison</a:t>
            </a:r>
          </a:p>
          <a:p>
            <a:pPr>
              <a:buFont typeface="Arial" panose="020B0604020202020204" pitchFamily="34" charset="0"/>
              <a:buChar char="•"/>
            </a:pPr>
            <a:r>
              <a:rPr lang="fr-FR" dirty="0"/>
              <a:t> Déplacements sémantiques</a:t>
            </a:r>
          </a:p>
          <a:p>
            <a:pPr>
              <a:buFont typeface="Arial" panose="020B0604020202020204" pitchFamily="34" charset="0"/>
              <a:buChar char="•"/>
            </a:pPr>
            <a:r>
              <a:rPr lang="fr-FR" dirty="0"/>
              <a:t> </a:t>
            </a:r>
            <a:r>
              <a:rPr lang="fr-FR" strike="sngStrike" dirty="0"/>
              <a:t>Complexification</a:t>
            </a:r>
            <a:r>
              <a:rPr lang="fr-FR" dirty="0"/>
              <a:t> Simplification de la syntaxe</a:t>
            </a:r>
          </a:p>
          <a:p>
            <a:pPr>
              <a:buFont typeface="Arial" panose="020B0604020202020204" pitchFamily="34" charset="0"/>
              <a:buChar char="•"/>
            </a:pPr>
            <a:r>
              <a:rPr lang="fr-FR" dirty="0"/>
              <a:t> Recul du datif</a:t>
            </a:r>
          </a:p>
        </p:txBody>
      </p:sp>
    </p:spTree>
    <p:extLst>
      <p:ext uri="{BB962C8B-B14F-4D97-AF65-F5344CB8AC3E}">
        <p14:creationId xmlns:p14="http://schemas.microsoft.com/office/powerpoint/2010/main" val="217574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C5BC4-C1FA-4737-BF28-6D188DC84A76}"/>
              </a:ext>
            </a:extLst>
          </p:cNvPr>
          <p:cNvSpPr>
            <a:spLocks noGrp="1"/>
          </p:cNvSpPr>
          <p:nvPr>
            <p:ph type="title"/>
          </p:nvPr>
        </p:nvSpPr>
        <p:spPr/>
        <p:txBody>
          <a:bodyPr/>
          <a:lstStyle/>
          <a:p>
            <a:r>
              <a:rPr lang="fr-FR" dirty="0"/>
              <a:t>1. Définition de la </a:t>
            </a:r>
            <a:r>
              <a:rPr lang="el-GR" dirty="0"/>
              <a:t>κοινή</a:t>
            </a:r>
            <a:endParaRPr lang="fr-FR" dirty="0"/>
          </a:p>
        </p:txBody>
      </p:sp>
      <p:sp>
        <p:nvSpPr>
          <p:cNvPr id="5" name="Espace réservé du contenu 4">
            <a:extLst>
              <a:ext uri="{FF2B5EF4-FFF2-40B4-BE49-F238E27FC236}">
                <a16:creationId xmlns:a16="http://schemas.microsoft.com/office/drawing/2014/main" id="{C5DCE9DE-1044-4655-9B63-C61BAA47AE96}"/>
              </a:ext>
            </a:extLst>
          </p:cNvPr>
          <p:cNvSpPr>
            <a:spLocks noGrp="1"/>
          </p:cNvSpPr>
          <p:nvPr>
            <p:ph idx="1"/>
          </p:nvPr>
        </p:nvSpPr>
        <p:spPr/>
        <p:txBody>
          <a:bodyPr>
            <a:normAutofit/>
          </a:bodyPr>
          <a:lstStyle/>
          <a:p>
            <a:pPr>
              <a:buFont typeface="Arial" panose="020B0604020202020204" pitchFamily="34" charset="0"/>
              <a:buChar char="•"/>
            </a:pPr>
            <a:r>
              <a:rPr lang="fr-FR" sz="2400" dirty="0"/>
              <a:t> Langue commune à l’ensemble du monde grec</a:t>
            </a:r>
          </a:p>
          <a:p>
            <a:pPr>
              <a:buFont typeface="Arial" panose="020B0604020202020204" pitchFamily="34" charset="0"/>
              <a:buChar char="•"/>
            </a:pPr>
            <a:r>
              <a:rPr lang="fr-FR" sz="2400" dirty="0"/>
              <a:t> Des conquêtes d’Alexandre le Grand jusqu’à la période byzantine</a:t>
            </a:r>
          </a:p>
          <a:p>
            <a:pPr>
              <a:buFont typeface="Arial" panose="020B0604020202020204" pitchFamily="34" charset="0"/>
              <a:buChar char="•"/>
            </a:pPr>
            <a:r>
              <a:rPr lang="fr-FR" sz="2400" dirty="0"/>
              <a:t> Langue de la prose littéraire, de l’administration, ou parlée par la population</a:t>
            </a:r>
          </a:p>
        </p:txBody>
      </p:sp>
    </p:spTree>
    <p:extLst>
      <p:ext uri="{BB962C8B-B14F-4D97-AF65-F5344CB8AC3E}">
        <p14:creationId xmlns:p14="http://schemas.microsoft.com/office/powerpoint/2010/main" val="66697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DC54FA-7116-4196-96B8-1BA87BD2D08B}"/>
              </a:ext>
            </a:extLst>
          </p:cNvPr>
          <p:cNvSpPr>
            <a:spLocks noGrp="1"/>
          </p:cNvSpPr>
          <p:nvPr>
            <p:ph type="title"/>
          </p:nvPr>
        </p:nvSpPr>
        <p:spPr/>
        <p:txBody>
          <a:bodyPr/>
          <a:lstStyle/>
          <a:p>
            <a:r>
              <a:rPr lang="el-GR" dirty="0"/>
              <a:t>2. </a:t>
            </a:r>
            <a:r>
              <a:rPr lang="fr-FR" dirty="0"/>
              <a:t>Les origines de la </a:t>
            </a:r>
            <a:r>
              <a:rPr lang="el-GR" dirty="0"/>
              <a:t>κοινή</a:t>
            </a:r>
            <a:endParaRPr lang="fr-FR" dirty="0"/>
          </a:p>
        </p:txBody>
      </p:sp>
      <p:sp>
        <p:nvSpPr>
          <p:cNvPr id="5" name="Espace réservé du contenu 4">
            <a:extLst>
              <a:ext uri="{FF2B5EF4-FFF2-40B4-BE49-F238E27FC236}">
                <a16:creationId xmlns:a16="http://schemas.microsoft.com/office/drawing/2014/main" id="{A6459B45-C6FC-4F69-8AF2-94808A1ED01C}"/>
              </a:ext>
            </a:extLst>
          </p:cNvPr>
          <p:cNvSpPr>
            <a:spLocks noGrp="1"/>
          </p:cNvSpPr>
          <p:nvPr>
            <p:ph idx="1"/>
          </p:nvPr>
        </p:nvSpPr>
        <p:spPr/>
        <p:txBody>
          <a:bodyPr/>
          <a:lstStyle/>
          <a:p>
            <a:pPr>
              <a:buFont typeface="Arial" panose="020B0604020202020204" pitchFamily="34" charset="0"/>
              <a:buChar char="•"/>
            </a:pPr>
            <a:r>
              <a:rPr lang="fr-FR" dirty="0"/>
              <a:t> </a:t>
            </a:r>
            <a:r>
              <a:rPr lang="fr-FR" sz="2400" dirty="0"/>
              <a:t>Dialecte attique et ionien</a:t>
            </a:r>
          </a:p>
          <a:p>
            <a:pPr>
              <a:buFont typeface="Arial" panose="020B0604020202020204" pitchFamily="34" charset="0"/>
              <a:buChar char="•"/>
            </a:pPr>
            <a:r>
              <a:rPr lang="fr-FR" sz="2400" dirty="0"/>
              <a:t> Influence culturelle d’Athènes</a:t>
            </a:r>
          </a:p>
          <a:p>
            <a:pPr>
              <a:buFont typeface="Arial" panose="020B0604020202020204" pitchFamily="34" charset="0"/>
              <a:buChar char="•"/>
            </a:pPr>
            <a:endParaRPr lang="fr-FR" sz="2400" dirty="0"/>
          </a:p>
          <a:p>
            <a:pPr>
              <a:buFont typeface="Arial" panose="020B0604020202020204" pitchFamily="34" charset="0"/>
              <a:buChar char="•"/>
            </a:pPr>
            <a:r>
              <a:rPr lang="fr-FR" sz="2400" dirty="0"/>
              <a:t> Conquêtes de Philippe II de Macédoine et de son fils Alexandre</a:t>
            </a:r>
          </a:p>
          <a:p>
            <a:pPr>
              <a:buFont typeface="Arial" panose="020B0604020202020204" pitchFamily="34" charset="0"/>
              <a:buChar char="•"/>
            </a:pPr>
            <a:r>
              <a:rPr lang="fr-FR" sz="2400" dirty="0"/>
              <a:t> Grec comme langue administrative des royaumes hellénistiques</a:t>
            </a:r>
          </a:p>
        </p:txBody>
      </p:sp>
    </p:spTree>
    <p:extLst>
      <p:ext uri="{BB962C8B-B14F-4D97-AF65-F5344CB8AC3E}">
        <p14:creationId xmlns:p14="http://schemas.microsoft.com/office/powerpoint/2010/main" val="217320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AD132C-5A10-4E55-AF61-03EF058CC815}"/>
              </a:ext>
            </a:extLst>
          </p:cNvPr>
          <p:cNvSpPr>
            <a:spLocks noGrp="1"/>
          </p:cNvSpPr>
          <p:nvPr>
            <p:ph type="title"/>
          </p:nvPr>
        </p:nvSpPr>
        <p:spPr/>
        <p:txBody>
          <a:bodyPr/>
          <a:lstStyle/>
          <a:p>
            <a:r>
              <a:rPr lang="el-GR" dirty="0"/>
              <a:t>3. </a:t>
            </a:r>
            <a:r>
              <a:rPr lang="fr-FR" dirty="0"/>
              <a:t>Les sources de la </a:t>
            </a:r>
            <a:r>
              <a:rPr lang="el-GR" dirty="0"/>
              <a:t>κοινή</a:t>
            </a:r>
            <a:endParaRPr lang="fr-FR" dirty="0"/>
          </a:p>
        </p:txBody>
      </p:sp>
      <p:sp>
        <p:nvSpPr>
          <p:cNvPr id="5" name="Espace réservé du contenu 4">
            <a:extLst>
              <a:ext uri="{FF2B5EF4-FFF2-40B4-BE49-F238E27FC236}">
                <a16:creationId xmlns:a16="http://schemas.microsoft.com/office/drawing/2014/main" id="{28B49B8B-DAF0-46C1-98B8-B0E80435AC78}"/>
              </a:ext>
            </a:extLst>
          </p:cNvPr>
          <p:cNvSpPr>
            <a:spLocks noGrp="1"/>
          </p:cNvSpPr>
          <p:nvPr>
            <p:ph idx="1"/>
          </p:nvPr>
        </p:nvSpPr>
        <p:spPr/>
        <p:txBody>
          <a:bodyPr>
            <a:noAutofit/>
          </a:bodyPr>
          <a:lstStyle/>
          <a:p>
            <a:pPr>
              <a:buFont typeface="Arial" panose="020B0604020202020204" pitchFamily="34" charset="0"/>
              <a:buChar char="•"/>
            </a:pPr>
            <a:r>
              <a:rPr lang="fr-FR" sz="2400" dirty="0"/>
              <a:t> Non-homogénéité de la langue, visible dans les sources</a:t>
            </a:r>
          </a:p>
          <a:p>
            <a:pPr marL="0" indent="0">
              <a:buNone/>
            </a:pPr>
            <a:r>
              <a:rPr lang="fr-FR" sz="2400" u="sng" dirty="0"/>
              <a:t>Textes littéraires: prosateurs</a:t>
            </a:r>
          </a:p>
          <a:p>
            <a:pPr lvl="1">
              <a:buFont typeface="Arial" panose="020B0604020202020204" pitchFamily="34" charset="0"/>
              <a:buChar char="•"/>
            </a:pPr>
            <a:r>
              <a:rPr lang="fr-FR" sz="2200" dirty="0"/>
              <a:t>Polybe, Diodore de Sicile, Strabon, Epictète…</a:t>
            </a:r>
          </a:p>
          <a:p>
            <a:pPr marL="0">
              <a:buNone/>
            </a:pPr>
            <a:r>
              <a:rPr lang="fr-FR" sz="2400" u="sng" dirty="0"/>
              <a:t>Inscriptions officielles</a:t>
            </a:r>
          </a:p>
          <a:p>
            <a:pPr marL="0" indent="0">
              <a:buNone/>
            </a:pPr>
            <a:r>
              <a:rPr lang="fr-FR" sz="2400" u="sng" dirty="0"/>
              <a:t>Textes bibliques</a:t>
            </a:r>
          </a:p>
          <a:p>
            <a:pPr lvl="1">
              <a:buFont typeface="Arial" panose="020B0604020202020204" pitchFamily="34" charset="0"/>
              <a:buChar char="•"/>
            </a:pPr>
            <a:r>
              <a:rPr lang="fr-FR" sz="2200" dirty="0"/>
              <a:t>La Septante, le Nouveau Testament, les écrits chrétiens</a:t>
            </a:r>
          </a:p>
          <a:p>
            <a:pPr marL="0" indent="0">
              <a:buNone/>
            </a:pPr>
            <a:r>
              <a:rPr lang="fr-FR" sz="2400" u="sng" dirty="0"/>
              <a:t>Lettres et documents papyrologiques</a:t>
            </a:r>
          </a:p>
          <a:p>
            <a:pPr marL="0" indent="0">
              <a:buNone/>
            </a:pPr>
            <a:r>
              <a:rPr lang="fr-FR" sz="2400" u="sng" dirty="0"/>
              <a:t>Observations des grammairiens</a:t>
            </a:r>
          </a:p>
          <a:p>
            <a:pPr lvl="1">
              <a:buFont typeface="Arial" panose="020B0604020202020204" pitchFamily="34" charset="0"/>
              <a:buChar char="•"/>
            </a:pPr>
            <a:r>
              <a:rPr lang="fr-FR" sz="2200" dirty="0"/>
              <a:t>Phrynichos</a:t>
            </a:r>
          </a:p>
        </p:txBody>
      </p:sp>
    </p:spTree>
    <p:extLst>
      <p:ext uri="{BB962C8B-B14F-4D97-AF65-F5344CB8AC3E}">
        <p14:creationId xmlns:p14="http://schemas.microsoft.com/office/powerpoint/2010/main" val="306768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61A26-8862-4439-AF1E-2989E45DB714}"/>
              </a:ext>
            </a:extLst>
          </p:cNvPr>
          <p:cNvSpPr>
            <a:spLocks noGrp="1"/>
          </p:cNvSpPr>
          <p:nvPr>
            <p:ph type="title"/>
          </p:nvPr>
        </p:nvSpPr>
        <p:spPr/>
        <p:txBody>
          <a:bodyPr/>
          <a:lstStyle/>
          <a:p>
            <a:r>
              <a:rPr lang="el-GR" dirty="0"/>
              <a:t>4. </a:t>
            </a:r>
            <a:r>
              <a:rPr lang="fr-FR" dirty="0"/>
              <a:t>Les autres </a:t>
            </a:r>
            <a:r>
              <a:rPr lang="el-GR" dirty="0"/>
              <a:t>κοιναί </a:t>
            </a:r>
            <a:r>
              <a:rPr lang="fr-FR" dirty="0"/>
              <a:t>et les dialectes</a:t>
            </a:r>
          </a:p>
        </p:txBody>
      </p:sp>
      <p:sp>
        <p:nvSpPr>
          <p:cNvPr id="5" name="Espace réservé du contenu 4">
            <a:extLst>
              <a:ext uri="{FF2B5EF4-FFF2-40B4-BE49-F238E27FC236}">
                <a16:creationId xmlns:a16="http://schemas.microsoft.com/office/drawing/2014/main" id="{1AD0B443-E67F-420D-A480-C95181CC98A6}"/>
              </a:ext>
            </a:extLst>
          </p:cNvPr>
          <p:cNvSpPr>
            <a:spLocks noGrp="1"/>
          </p:cNvSpPr>
          <p:nvPr>
            <p:ph idx="1"/>
          </p:nvPr>
        </p:nvSpPr>
        <p:spPr/>
        <p:txBody>
          <a:bodyPr>
            <a:normAutofit/>
          </a:bodyPr>
          <a:lstStyle/>
          <a:p>
            <a:pPr>
              <a:buFont typeface="Arial" panose="020B0604020202020204" pitchFamily="34" charset="0"/>
              <a:buChar char="•"/>
            </a:pPr>
            <a:r>
              <a:rPr lang="fr-FR" sz="2400" dirty="0"/>
              <a:t> Autres </a:t>
            </a:r>
            <a:r>
              <a:rPr lang="el-GR" sz="2400" dirty="0"/>
              <a:t>κοιναί </a:t>
            </a:r>
            <a:endParaRPr lang="fr-FR" sz="2400" dirty="0"/>
          </a:p>
          <a:p>
            <a:pPr lvl="1">
              <a:buFont typeface="Arial" panose="020B0604020202020204" pitchFamily="34" charset="0"/>
              <a:buChar char="•"/>
            </a:pPr>
            <a:r>
              <a:rPr lang="fr-FR" sz="2200" dirty="0"/>
              <a:t>Ligues béotienne, étolienne, achéenne</a:t>
            </a:r>
          </a:p>
          <a:p>
            <a:pPr lvl="1">
              <a:buFont typeface="Arial" panose="020B0604020202020204" pitchFamily="34" charset="0"/>
              <a:buChar char="•"/>
            </a:pPr>
            <a:endParaRPr lang="fr-FR" sz="2400" dirty="0"/>
          </a:p>
          <a:p>
            <a:pPr>
              <a:buFont typeface="Arial" panose="020B0604020202020204" pitchFamily="34" charset="0"/>
              <a:buChar char="•"/>
            </a:pPr>
            <a:r>
              <a:rPr lang="fr-FR" sz="2400" dirty="0"/>
              <a:t> Disparition des dialectes grecs</a:t>
            </a:r>
          </a:p>
          <a:p>
            <a:pPr lvl="1">
              <a:buFont typeface="Arial" panose="020B0604020202020204" pitchFamily="34" charset="0"/>
              <a:buChar char="•"/>
            </a:pPr>
            <a:r>
              <a:rPr lang="fr-FR" sz="2200" dirty="0"/>
              <a:t>Perduration des dialectes dans les régions où ils sont bien implantés</a:t>
            </a:r>
          </a:p>
        </p:txBody>
      </p:sp>
    </p:spTree>
    <p:extLst>
      <p:ext uri="{BB962C8B-B14F-4D97-AF65-F5344CB8AC3E}">
        <p14:creationId xmlns:p14="http://schemas.microsoft.com/office/powerpoint/2010/main" val="358753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58F20D-6C66-40C9-812C-B8FF8CF5AACA}"/>
              </a:ext>
            </a:extLst>
          </p:cNvPr>
          <p:cNvSpPr>
            <a:spLocks noGrp="1"/>
          </p:cNvSpPr>
          <p:nvPr>
            <p:ph type="title"/>
          </p:nvPr>
        </p:nvSpPr>
        <p:spPr/>
        <p:txBody>
          <a:bodyPr/>
          <a:lstStyle/>
          <a:p>
            <a:r>
              <a:rPr lang="fr-FR" dirty="0"/>
              <a:t>5. La réaction atticiste</a:t>
            </a:r>
          </a:p>
        </p:txBody>
      </p:sp>
      <p:sp>
        <p:nvSpPr>
          <p:cNvPr id="5" name="Espace réservé du contenu 4">
            <a:extLst>
              <a:ext uri="{FF2B5EF4-FFF2-40B4-BE49-F238E27FC236}">
                <a16:creationId xmlns:a16="http://schemas.microsoft.com/office/drawing/2014/main" id="{879F0026-93C1-4955-B51C-16DF0EAA6E51}"/>
              </a:ext>
            </a:extLst>
          </p:cNvPr>
          <p:cNvSpPr>
            <a:spLocks noGrp="1"/>
          </p:cNvSpPr>
          <p:nvPr>
            <p:ph idx="1"/>
          </p:nvPr>
        </p:nvSpPr>
        <p:spPr/>
        <p:txBody>
          <a:bodyPr/>
          <a:lstStyle/>
          <a:p>
            <a:pPr>
              <a:buFont typeface="Arial" panose="020B0604020202020204" pitchFamily="34" charset="0"/>
              <a:buChar char="•"/>
            </a:pPr>
            <a:r>
              <a:rPr lang="fr-FR" dirty="0"/>
              <a:t> </a:t>
            </a:r>
            <a:r>
              <a:rPr lang="fr-FR" sz="2400" dirty="0"/>
              <a:t>Retour à la langue classique (attique du V</a:t>
            </a:r>
            <a:r>
              <a:rPr lang="fr-FR" sz="2400" baseline="30000" dirty="0"/>
              <a:t>e</a:t>
            </a:r>
            <a:r>
              <a:rPr lang="fr-FR" sz="2400" dirty="0"/>
              <a:t> s.)</a:t>
            </a:r>
          </a:p>
          <a:p>
            <a:pPr>
              <a:buFont typeface="Arial" panose="020B0604020202020204" pitchFamily="34" charset="0"/>
              <a:buChar char="•"/>
            </a:pPr>
            <a:r>
              <a:rPr lang="fr-FR" sz="2400" dirty="0"/>
              <a:t> Hérode Atticus, </a:t>
            </a:r>
            <a:r>
              <a:rPr lang="fr-FR" sz="2400" dirty="0" err="1"/>
              <a:t>Aelius</a:t>
            </a:r>
            <a:r>
              <a:rPr lang="fr-FR" sz="2400" dirty="0"/>
              <a:t> Aristide, Denys d’Halicarnasse, Lucien, Plutarque, Galien</a:t>
            </a:r>
          </a:p>
          <a:p>
            <a:pPr>
              <a:buFont typeface="Arial" panose="020B0604020202020204" pitchFamily="34" charset="0"/>
              <a:buChar char="•"/>
            </a:pPr>
            <a:r>
              <a:rPr lang="fr-FR" sz="2400" dirty="0"/>
              <a:t> Diglossie </a:t>
            </a:r>
          </a:p>
        </p:txBody>
      </p:sp>
    </p:spTree>
    <p:extLst>
      <p:ext uri="{BB962C8B-B14F-4D97-AF65-F5344CB8AC3E}">
        <p14:creationId xmlns:p14="http://schemas.microsoft.com/office/powerpoint/2010/main" val="792431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99932-EB7B-4083-A1A4-A4FE7210F78A}"/>
              </a:ext>
            </a:extLst>
          </p:cNvPr>
          <p:cNvSpPr>
            <a:spLocks noGrp="1"/>
          </p:cNvSpPr>
          <p:nvPr>
            <p:ph type="title"/>
          </p:nvPr>
        </p:nvSpPr>
        <p:spPr/>
        <p:txBody>
          <a:bodyPr/>
          <a:lstStyle/>
          <a:p>
            <a:r>
              <a:rPr lang="fr-FR" dirty="0"/>
              <a:t>6. Survol de l’évolution de la langue grecque</a:t>
            </a:r>
          </a:p>
        </p:txBody>
      </p:sp>
      <p:sp>
        <p:nvSpPr>
          <p:cNvPr id="5" name="Espace réservé du contenu 4">
            <a:extLst>
              <a:ext uri="{FF2B5EF4-FFF2-40B4-BE49-F238E27FC236}">
                <a16:creationId xmlns:a16="http://schemas.microsoft.com/office/drawing/2014/main" id="{2A844EAD-E941-429F-85C0-7C786F70D3BA}"/>
              </a:ext>
            </a:extLst>
          </p:cNvPr>
          <p:cNvSpPr>
            <a:spLocks noGrp="1"/>
          </p:cNvSpPr>
          <p:nvPr>
            <p:ph idx="1"/>
          </p:nvPr>
        </p:nvSpPr>
        <p:spPr/>
        <p:txBody>
          <a:bodyPr>
            <a:normAutofit/>
          </a:bodyPr>
          <a:lstStyle/>
          <a:p>
            <a:pPr>
              <a:buFont typeface="Arial" panose="020B0604020202020204" pitchFamily="34" charset="0"/>
              <a:buChar char="•"/>
            </a:pPr>
            <a:r>
              <a:rPr lang="fr-FR" sz="2400" dirty="0"/>
              <a:t> Perduration du phénomène de diglossie</a:t>
            </a:r>
          </a:p>
          <a:p>
            <a:pPr>
              <a:buFont typeface="Arial" panose="020B0604020202020204" pitchFamily="34" charset="0"/>
              <a:buChar char="•"/>
            </a:pPr>
            <a:r>
              <a:rPr lang="fr-FR" sz="2400" dirty="0"/>
              <a:t> Église chrétienne: grec atticisé</a:t>
            </a:r>
          </a:p>
          <a:p>
            <a:pPr>
              <a:buFont typeface="Arial" panose="020B0604020202020204" pitchFamily="34" charset="0"/>
              <a:buChar char="•"/>
            </a:pPr>
            <a:r>
              <a:rPr lang="fr-FR" sz="2400" dirty="0"/>
              <a:t> Dialectes grecs modernes: </a:t>
            </a:r>
            <a:r>
              <a:rPr lang="el-GR" sz="2400" dirty="0"/>
              <a:t>κοινή </a:t>
            </a:r>
            <a:r>
              <a:rPr lang="fr-FR" sz="2400" dirty="0"/>
              <a:t>pour base </a:t>
            </a:r>
          </a:p>
          <a:p>
            <a:pPr>
              <a:buFont typeface="Arial" panose="020B0604020202020204" pitchFamily="34" charset="0"/>
              <a:buChar char="•"/>
            </a:pPr>
            <a:r>
              <a:rPr lang="fr-FR" sz="2400" dirty="0"/>
              <a:t> </a:t>
            </a:r>
            <a:r>
              <a:rPr lang="el-GR" sz="2400" dirty="0"/>
              <a:t>καθαρεύουσα </a:t>
            </a:r>
            <a:r>
              <a:rPr lang="fr-FR" sz="2400" dirty="0"/>
              <a:t>- </a:t>
            </a:r>
            <a:r>
              <a:rPr lang="el-GR" sz="2400" dirty="0"/>
              <a:t>δημοτική</a:t>
            </a:r>
            <a:endParaRPr lang="fr-FR" sz="2400" dirty="0"/>
          </a:p>
        </p:txBody>
      </p:sp>
    </p:spTree>
    <p:extLst>
      <p:ext uri="{BB962C8B-B14F-4D97-AF65-F5344CB8AC3E}">
        <p14:creationId xmlns:p14="http://schemas.microsoft.com/office/powerpoint/2010/main" val="67215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3DA8-6A47-4855-B5E2-B1B4E4EA5ABF}"/>
              </a:ext>
            </a:extLst>
          </p:cNvPr>
          <p:cNvSpPr>
            <a:spLocks noGrp="1"/>
          </p:cNvSpPr>
          <p:nvPr>
            <p:ph type="title"/>
          </p:nvPr>
        </p:nvSpPr>
        <p:spPr/>
        <p:txBody>
          <a:bodyPr/>
          <a:lstStyle/>
          <a:p>
            <a:r>
              <a:rPr lang="fr-FR" dirty="0"/>
              <a:t>7. Évolutions linguistiques</a:t>
            </a:r>
          </a:p>
        </p:txBody>
      </p:sp>
      <p:sp>
        <p:nvSpPr>
          <p:cNvPr id="5" name="Espace réservé du contenu 4">
            <a:extLst>
              <a:ext uri="{FF2B5EF4-FFF2-40B4-BE49-F238E27FC236}">
                <a16:creationId xmlns:a16="http://schemas.microsoft.com/office/drawing/2014/main" id="{D6683294-2D51-47FE-B727-F52D5BD10C60}"/>
              </a:ext>
            </a:extLst>
          </p:cNvPr>
          <p:cNvSpPr>
            <a:spLocks noGrp="1"/>
          </p:cNvSpPr>
          <p:nvPr>
            <p:ph idx="1"/>
          </p:nvPr>
        </p:nvSpPr>
        <p:spPr/>
        <p:txBody>
          <a:bodyPr>
            <a:normAutofit/>
          </a:bodyPr>
          <a:lstStyle/>
          <a:p>
            <a:r>
              <a:rPr lang="fr-FR" sz="2400" u="sng" dirty="0"/>
              <a:t>Phonétique</a:t>
            </a:r>
          </a:p>
          <a:p>
            <a:pPr>
              <a:buFont typeface="Arial" panose="020B0604020202020204" pitchFamily="34" charset="0"/>
              <a:buChar char="•"/>
            </a:pPr>
            <a:r>
              <a:rPr lang="fr-FR" sz="2400" dirty="0"/>
              <a:t> Perte progressive de la distinction entre voyelles longues et brèves</a:t>
            </a:r>
          </a:p>
          <a:p>
            <a:pPr>
              <a:buFont typeface="Arial" panose="020B0604020202020204" pitchFamily="34" charset="0"/>
              <a:buChar char="•"/>
            </a:pPr>
            <a:r>
              <a:rPr lang="fr-FR" sz="2400" dirty="0"/>
              <a:t> Simplification des diphtongues</a:t>
            </a:r>
          </a:p>
          <a:p>
            <a:pPr>
              <a:buFont typeface="Arial" panose="020B0604020202020204" pitchFamily="34" charset="0"/>
              <a:buChar char="•"/>
            </a:pPr>
            <a:r>
              <a:rPr lang="fr-FR" sz="2400" dirty="0"/>
              <a:t> Iotacisme (</a:t>
            </a:r>
            <a:r>
              <a:rPr lang="el-GR" sz="2400" dirty="0"/>
              <a:t>ει, η, υ, υι, οι </a:t>
            </a:r>
            <a:r>
              <a:rPr lang="fr-CH" sz="2400" dirty="0"/>
              <a:t>&gt; [i])</a:t>
            </a:r>
            <a:endParaRPr lang="fr-FR" sz="2400" dirty="0"/>
          </a:p>
          <a:p>
            <a:pPr>
              <a:buFont typeface="Arial" panose="020B0604020202020204" pitchFamily="34" charset="0"/>
              <a:buChar char="•"/>
            </a:pPr>
            <a:r>
              <a:rPr lang="fr-FR" sz="2400" dirty="0"/>
              <a:t> Transformation des plosives sonores et aspirées en fricatives (β = [b]&lt;[v])</a:t>
            </a:r>
          </a:p>
          <a:p>
            <a:pPr>
              <a:buFont typeface="Arial" panose="020B0604020202020204" pitchFamily="34" charset="0"/>
              <a:buChar char="•"/>
            </a:pPr>
            <a:r>
              <a:rPr lang="fr-FR" sz="2400" dirty="0"/>
              <a:t> Ionismes</a:t>
            </a:r>
          </a:p>
        </p:txBody>
      </p:sp>
    </p:spTree>
    <p:extLst>
      <p:ext uri="{BB962C8B-B14F-4D97-AF65-F5344CB8AC3E}">
        <p14:creationId xmlns:p14="http://schemas.microsoft.com/office/powerpoint/2010/main" val="2237801503"/>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7004</TotalTime>
  <Words>3209</Words>
  <Application>Microsoft Macintosh PowerPoint</Application>
  <PresentationFormat>Grand écran</PresentationFormat>
  <Paragraphs>270</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Times New Roman</vt:lpstr>
      <vt:lpstr>Rétrospective</vt:lpstr>
      <vt:lpstr>Histoire de la langue grecque Koiné</vt:lpstr>
      <vt:lpstr>Plan de la séance</vt:lpstr>
      <vt:lpstr>1. Définition de la κοινή</vt:lpstr>
      <vt:lpstr>2. Les origines de la κοινή</vt:lpstr>
      <vt:lpstr>3. Les sources de la κοινή</vt:lpstr>
      <vt:lpstr>4. Les autres κοιναί et les dialectes</vt:lpstr>
      <vt:lpstr>5. La réaction atticiste</vt:lpstr>
      <vt:lpstr>6. Survol de l’évolution de la langue grecque</vt:lpstr>
      <vt:lpstr>7. Évolutions linguistiques</vt:lpstr>
      <vt:lpstr>7. Évolutions linguistiques</vt:lpstr>
      <vt:lpstr>7. Évolutions linguistiques</vt:lpstr>
      <vt:lpstr>7. Évolutions linguistiques</vt:lpstr>
      <vt:lpstr>7. Évolutions linguistiques</vt:lpstr>
      <vt:lpstr>8. Exemples: Pol. 2.15.2-9</vt:lpstr>
      <vt:lpstr>8. Exemples: traité d’alliance entre la cité de Chersonèse taurique et le roi Pharnace du Pont</vt:lpstr>
      <vt:lpstr>8. Exemples: traité d’alliance entre la cité de Chersonèse taurique et le roi Pharnace du Pont</vt:lpstr>
      <vt:lpstr>Présentation PowerPoint</vt:lpstr>
      <vt:lpstr>Présentation PowerPoint</vt:lpstr>
      <vt:lpstr>Quelles sont les caractéristiques de la κοινή ? </vt:lpstr>
      <vt:lpstr>Quelles sont les caractéristiques de la κοινή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 de la langue grecque Koiné</dc:title>
  <dc:creator>Séverine Nasel</dc:creator>
  <cp:lastModifiedBy>Marie Agnes Bagnoud</cp:lastModifiedBy>
  <cp:revision>40</cp:revision>
  <dcterms:created xsi:type="dcterms:W3CDTF">2020-11-10T12:37:39Z</dcterms:created>
  <dcterms:modified xsi:type="dcterms:W3CDTF">2022-12-01T15:51:50Z</dcterms:modified>
</cp:coreProperties>
</file>