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59" r:id="rId3"/>
    <p:sldId id="295" r:id="rId4"/>
    <p:sldId id="258" r:id="rId5"/>
    <p:sldId id="261" r:id="rId6"/>
    <p:sldId id="262" r:id="rId7"/>
    <p:sldId id="263" r:id="rId8"/>
    <p:sldId id="269" r:id="rId9"/>
    <p:sldId id="271" r:id="rId10"/>
    <p:sldId id="270" r:id="rId11"/>
    <p:sldId id="272" r:id="rId12"/>
    <p:sldId id="273" r:id="rId13"/>
    <p:sldId id="274" r:id="rId14"/>
    <p:sldId id="275" r:id="rId15"/>
    <p:sldId id="276" r:id="rId16"/>
    <p:sldId id="277" r:id="rId17"/>
    <p:sldId id="278" r:id="rId18"/>
    <p:sldId id="279" r:id="rId19"/>
    <p:sldId id="281" r:id="rId20"/>
    <p:sldId id="264" r:id="rId21"/>
    <p:sldId id="265" r:id="rId22"/>
    <p:sldId id="266" r:id="rId23"/>
    <p:sldId id="282" r:id="rId24"/>
    <p:sldId id="283" r:id="rId25"/>
    <p:sldId id="284" r:id="rId26"/>
    <p:sldId id="297" r:id="rId27"/>
    <p:sldId id="293" r:id="rId28"/>
    <p:sldId id="296" r:id="rId29"/>
    <p:sldId id="285" r:id="rId30"/>
    <p:sldId id="267" r:id="rId31"/>
    <p:sldId id="286" r:id="rId32"/>
    <p:sldId id="294" r:id="rId33"/>
    <p:sldId id="287" r:id="rId34"/>
    <p:sldId id="288" r:id="rId35"/>
    <p:sldId id="298" r:id="rId36"/>
    <p:sldId id="299" r:id="rId37"/>
    <p:sldId id="291" r:id="rId38"/>
    <p:sldId id="292" r:id="rId39"/>
    <p:sldId id="268" r:id="rId40"/>
    <p:sldId id="300" r:id="rId41"/>
    <p:sldId id="30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4607"/>
  </p:normalViewPr>
  <p:slideViewPr>
    <p:cSldViewPr snapToGrid="0">
      <p:cViewPr>
        <p:scale>
          <a:sx n="142" d="100"/>
          <a:sy n="142" d="100"/>
        </p:scale>
        <p:origin x="78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2:44:45.471"/>
    </inkml:context>
    <inkml:brush xml:id="br0">
      <inkml:brushProperty name="width" value="0.2" units="cm"/>
      <inkml:brushProperty name="height" value="0.4" units="cm"/>
      <inkml:brushProperty name="color" value="#FF78C5"/>
      <inkml:brushProperty name="tip" value="rectangle"/>
      <inkml:brushProperty name="rasterOp" value="maskPen"/>
    </inkml:brush>
  </inkml:definitions>
  <inkml:trace contextRef="#ctx0" brushRef="#br0">0 1 16383,'47'0'0,"16"0"0,-32 4 0,16-3 0,-21 6 0,-5-6 0,-5 3 0,-6-4 0,-3 0 0,6-3 0,-1 3 0,5-4 0,-4 4 0,1 0 0,0 0 0,0 0 0,0 0 0,-1 0 0,1 0 0,-3 0 0,-1 0 0,0 0 0,1 4 0,-1-4 0,3 3 0,-5-3 0,5 0 0,-3 0 0,1 0 0,2 0 0,-5 0 0,5-3 0,-3 3 0,4-3 0,-3 3 0,-1 0 0,0 0 0,0 0 0,1 0 0,2 3 0,-6-3 0,6 4 0,-2-4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02:52.967"/>
    </inkml:context>
    <inkml:brush xml:id="br0">
      <inkml:brushProperty name="width" value="0.2" units="cm"/>
      <inkml:brushProperty name="height" value="0.4" units="cm"/>
      <inkml:brushProperty name="color" value="#48A5FF"/>
      <inkml:brushProperty name="tip" value="rectangle"/>
      <inkml:brushProperty name="rasterOp" value="maskPen"/>
    </inkml:brush>
  </inkml:definitions>
  <inkml:trace contextRef="#ctx0" brushRef="#br0">0 1 16383,'26'0'0,"-1"0"0,-17 0 0,2 0 0,3 0 0,-5 0 0,8 0 0,-5 0 0,3 3 0,-3-3 0,2 4 0,-6-4 0,6 3 0,-2-3 0,0 4 0,2-4 0,-6 0 0,6 0 0,-2 0 0,-1 0 0,3 0 0,-5 0 0,8 0 0,-4 0 0,5 0 0,-7 0 0,3 0 0,-2 0 0,0 0 0,2 3 0,-6-3 0,10 4 0,-6-1 0,3-3 0,-4 3 0,0-3 0,0 0 0,1 4 0,2-4 0,-2 3 0,2 1 0,-2-4 0,2 3 0,-5-3 0,5 4 0,-3-4 0,4 3 0,-3-3 0,-1 3 0,0-2 0,0 2 0,4-3 0,-3 0 0,2 3 0,-5-2 0,5 2 0,-3-3 0,1 0 0,2 0 0,-5 0 0,5 0 0,-3 0 0,1 0 0,2 0 0,-5 0 0,5 0 0,-3 0 0,1 0 0,2 0 0,-6 0 0,6 0 0,-2 0 0,0 0 0,2 0 0,-6-3 0,6 3 0,-2-4 0,0 4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15:48.374"/>
    </inkml:context>
    <inkml:brush xml:id="br0">
      <inkml:brushProperty name="width" value="0.2" units="cm"/>
      <inkml:brushProperty name="height" value="0.4" units="cm"/>
      <inkml:brushProperty name="color" value="#FFCE87"/>
      <inkml:brushProperty name="tip" value="rectangle"/>
      <inkml:brushProperty name="rasterOp" value="maskPen"/>
    </inkml:brush>
  </inkml:definitions>
  <inkml:trace contextRef="#ctx0" brushRef="#br0">1 1 16383,'30'7'0,"-2"3"0,-20-10 0,2 4 0,3-4 0,-2 0 0,6 3 0,-3-3 0,0 4 0,-4-4 0,3 0 0,-2 0 0,0 0 0,2 0 0,-6 0 0,6 0 0,-2 0 0,3 0 0,-3 3 0,7-3 0,-6 3 0,5-3 0,-4 4 0,-3-4 0,1 3 0,2-3 0,-5 0 0,5 0 0,-3 0 0,1 0 0,5 0 0,-8 0 0,5 0 0,-3-3 0,-2 3 0,5-3 0,-2 3 0,-1 0 0,3-3 0,-5 2 0,5-2 0,-3 3 0,1 0 0,2 0 0,-5 0 0,5 0 0,-3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15:53.910"/>
    </inkml:context>
    <inkml:brush xml:id="br0">
      <inkml:brushProperty name="width" value="0.2" units="cm"/>
      <inkml:brushProperty name="height" value="0.4" units="cm"/>
      <inkml:brushProperty name="color" value="#FFCE87"/>
      <inkml:brushProperty name="tip" value="rectangle"/>
      <inkml:brushProperty name="rasterOp" value="maskPen"/>
    </inkml:brush>
  </inkml:definitions>
  <inkml:trace contextRef="#ctx0" brushRef="#br0">1 0 16383,'26'1'0,"-4"-1"0,-15 0 0,0 0 0,6 0 0,-5 0 0,5 0 0,-3 0 0,-3 0 0,6 0 0,1 0 0,-2 0 0,4 0 0,0 0 0,-1 0 0,5 0 0,-1 0 0,-4 0 0,4 3 0,-5-3 0,6 4 0,-5-1 0,4-3 0,-8 4 0,-1-4 0,0 3 0,1-3 0,-1 3 0,3-3 0,-5 4 0,5-4 0,-3 3 0,4-3 0,-3 0 0,2 0 0,-2 0 0,-1 0 0,3 0 0,-5 0 0,8 0 0,-4 0 0,4 0 0,-2 0 0,0 0 0,0 0 0,-3 0 0,-1 0 0,0 0 0,0 0 0,1 0 0,2 0 0,-2 0 0,-1 0 0,6 0 0,-4 0 0,2 0 0,-1 0 0,-3 0 0,1 0 0,2 0 0,-5 0 0,5 0 0,-3 0 0,1 0 0,2 0 0,-5 0 0,5 0 0,0 0 0,2 0 0,2 0 0,-3 0 0,-1 0 0,1 0 0,6 4 0,-5-3 0,4 3 0,-5-4 0,5 0 0,-6 0 0,2 0 0,-5 0 0,-2 0 0,5 0 0,0 3 0,-1-2 0,4 2 0,-8-3 0,1 0 0,4 3 0,-1-2 0,2 2 0,-1-3 0,-6 0 0,6 0 0,-2 0 0,0 0 0,2 0 0,-6 0 0,6 0 0,-2 0 0,0 0 0,1 0 0,-4 3 0,5-2 0,1 2 0,-3-3 0,5 0 0,-5 0 0,0 0 0,2 0 0,-6 0 0,6 0 0,-2 0 0,0 0 0,2 0 0,-6 0 0,6 0 0,-2 0 0,-1 0 0,3 0 0,-5 0 0,5 0 0,-2 0 0,-1 0 0,3 0 0,-5 0 0,5 0 0,-3 0 0,1 0 0,2 0 0,-5 0 0,5 0 0,-3 0 0,1 0 0,2 0 0,-6 0 0,6 0 0,-2 0 0,0 0 0,2 0 0,-6 0 0,6 0 0,-2 0 0,3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31:21.689"/>
    </inkml:context>
    <inkml:brush xml:id="br0">
      <inkml:brushProperty name="width" value="0.2" units="cm"/>
      <inkml:brushProperty name="height" value="0.4" units="cm"/>
      <inkml:brushProperty name="color" value="#1AFFD5"/>
      <inkml:brushProperty name="tip" value="rectangle"/>
      <inkml:brushProperty name="rasterOp" value="maskPen"/>
    </inkml:brush>
  </inkml:definitions>
  <inkml:trace contextRef="#ctx0" brushRef="#br0">0 1 16383,'26'0'0,"-4"0"0,-15 0 0,0 0 0,9 3 0,-4-2 0,5 2 0,-7-3 0,0 3 0,3-2 0,-1 2 0,1-3 0,-3 0 0,-3 3 0,6-2 0,-2 2 0,0-3 0,2 0 0,-6 0 0,6 0 0,-2 0 0,0 0 0,2 3 0,-6-2 0,9 5 0,-7-5 0,4 2 0,-4-3 0,-1 0 0,5 0 0,-2 0 0,-1 0 0,3 0 0,-5 0 0,5 0 0,-3 0 0,1 0 0,2-3 0,-5 2 0,5-8 0,-6 4 0,3-5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35:30.360"/>
    </inkml:context>
    <inkml:brush xml:id="br0">
      <inkml:brushProperty name="width" value="0.2" units="cm"/>
      <inkml:brushProperty name="height" value="0.4" units="cm"/>
      <inkml:brushProperty name="color" value="#48A5FF"/>
      <inkml:brushProperty name="tip" value="rectangle"/>
      <inkml:brushProperty name="rasterOp" value="maskPen"/>
    </inkml:brush>
  </inkml:definitions>
  <inkml:trace contextRef="#ctx0" brushRef="#br0">1 1 16383,'33'8'0,"-4"-2"0,-19-3 0,0-2 0,0 2 0,1-3 0,0 0 0,2 0 0,-6 0 0,6 0 0,-2 0 0,0 0 0,2 0 0,-6 0 0,6 0 0,-2 0 0,0 0 0,2 0 0,-6 0 0,6 0 0,-2 0 0,-1 0 0,3 0 0,-5 0 0,2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35:35.544"/>
    </inkml:context>
    <inkml:brush xml:id="br0">
      <inkml:brushProperty name="width" value="0.2" units="cm"/>
      <inkml:brushProperty name="height" value="0.4" units="cm"/>
      <inkml:brushProperty name="color" value="#48A5FF"/>
      <inkml:brushProperty name="tip" value="rectangle"/>
      <inkml:brushProperty name="rasterOp" value="maskPen"/>
    </inkml:brush>
  </inkml:definitions>
  <inkml:trace contextRef="#ctx0" brushRef="#br0">1 1 16383,'29'0'0,"5"0"0,-22 0 0,5 0 0,-4 0 0,-6 0 0,6 0 0,-2 0 0,0 0 0,2 0 0,-6 0 0,6 0 0,-2 0 0,0 0 0,2 0 0,-3 0 0,1 0 0,2 0 0,-5 0 0,5 0 0,-3 0 0,1 0 0,2 0 0,-6 0 0,6 0 0,-2 0 0,0 0 0,2 0 0,-6 0 0,6 0 0,-2 0 0,0 0 0,1 0 0,-4 0 0,5 0 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35:39.944"/>
    </inkml:context>
    <inkml:brush xml:id="br0">
      <inkml:brushProperty name="width" value="0.2" units="cm"/>
      <inkml:brushProperty name="height" value="0.4" units="cm"/>
      <inkml:brushProperty name="color" value="#48A5FF"/>
      <inkml:brushProperty name="tip" value="rectangle"/>
      <inkml:brushProperty name="rasterOp" value="maskPen"/>
    </inkml:brush>
  </inkml:definitions>
  <inkml:trace contextRef="#ctx0" brushRef="#br0">1 1 16383,'26'0'0,"-4"0"0,-15 0 0,0 0 0,5 0 0,-3 0 0,4 0 0,-3 0 0,0 3 0,1-2 0,2 2 0,-5-3 0,5 0 0,-3 0 0,1 0 0,2 0 0,-6 0 0,9 0 0,-7 0 0,4 0 0,-3 0 0,-3 0 0,6 0 0,-2 0 0,0 0 0,2-3 0,-6 2 0,3-2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35:49.296"/>
    </inkml:context>
    <inkml:brush xml:id="br0">
      <inkml:brushProperty name="width" value="0.2" units="cm"/>
      <inkml:brushProperty name="height" value="0.4" units="cm"/>
      <inkml:brushProperty name="color" value="#48A5FF"/>
      <inkml:brushProperty name="tip" value="rectangle"/>
      <inkml:brushProperty name="rasterOp" value="maskPen"/>
    </inkml:brush>
  </inkml:definitions>
  <inkml:trace contextRef="#ctx0" brushRef="#br0">0 7 16383,'33'0'0,"-4"0"0,-15-3 0,0 2 0,-3-2 0,-1 3 0,-1 0 0,2 0 0,0 0 0,2 0 0,-6 0 0,6 0 0,-2 0 0,3 0 0,-4 0 0,0 0 0,0 0 0,1 0 0,-1 0 0,3 0 0,-5 0 0,5 0 0,1 0 0,-3 0 0,2 0 0,-3 0 0,-2 0 0,5 0 0,-3 0 0,1 0 0,2 0 0,-2 0 0,-1 0 0,3 0 0,-5 0 0,5 0 0,-2 0 0,-1 0 0,3 0 0,-5 0 0,5 0 0,-3 0 0,1 0 0,2 0 0,-5 0 0,5 0 0,-3 0 0,1 0 0,2 0 0,-6 0 0,6 0 0,-2 0 0,3 0 0,-4 0 0,0 0 0,0 0 0,1 0 0,0 0 0,1 0 0,-4 0 0,5 0 0,-2 0 0,2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54:21.938"/>
    </inkml:context>
    <inkml:brush xml:id="br0">
      <inkml:brushProperty name="width" value="0.2" units="cm"/>
      <inkml:brushProperty name="height" value="0.4" units="cm"/>
      <inkml:brushProperty name="color" value="#48A5FF"/>
      <inkml:brushProperty name="tip" value="rectangle"/>
      <inkml:brushProperty name="rasterOp" value="maskPen"/>
    </inkml:brush>
  </inkml:definitions>
  <inkml:trace contextRef="#ctx0" brushRef="#br0">1 1 16383,'33'8'0,"-4"-2"0,-19-3 0,0-2 0,0 2 0,1-3 0,0 0 0,2 0 0,-6 0 0,6 0 0,-2 0 0,0 0 0,2 0 0,-6 0 0,6 0 0,-2 0 0,0 0 0,2 0 0,-6 0 0,6 0 0,-2 0 0,-1 0 0,3 0 0,-5 0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4:00:37.292"/>
    </inkml:context>
    <inkml:brush xml:id="br0">
      <inkml:brushProperty name="width" value="0.2" units="cm"/>
      <inkml:brushProperty name="height" value="0.4" units="cm"/>
      <inkml:brushProperty name="color" value="#48A5FF"/>
      <inkml:brushProperty name="tip" value="rectangle"/>
      <inkml:brushProperty name="rasterOp" value="maskPen"/>
    </inkml:brush>
  </inkml:definitions>
  <inkml:trace contextRef="#ctx0" brushRef="#br0">1 1 16383,'33'8'0,"-4"-2"0,-19-3 0,0-2 0,0 2 0,1-3 0,0 0 0,2 0 0,-6 0 0,6 0 0,-2 0 0,0 0 0,2 0 0,-6 0 0,6 0 0,-2 0 0,0 0 0,2 0 0,-6 0 0,6 0 0,-2 0 0,-1 0 0,3 0 0,-5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2:57:46.559"/>
    </inkml:context>
    <inkml:brush xml:id="br0">
      <inkml:brushProperty name="width" value="0.2" units="cm"/>
      <inkml:brushProperty name="height" value="0.4" units="cm"/>
      <inkml:brushProperty name="color" value="#1AFFD5"/>
      <inkml:brushProperty name="tip" value="rectangle"/>
      <inkml:brushProperty name="rasterOp" value="maskPen"/>
    </inkml:brush>
  </inkml:definitions>
  <inkml:trace contextRef="#ctx0" brushRef="#br0">1 5 16383,'26'0'0,"-4"0"0,-15 0 0,-1 0 0,7 3 0,-4-2 0,7 2 0,-9-3 0,6 3 0,-2 1 0,3 0 0,5 3 0,-7-6 0,7 3 0,-11-4 0,2 3 0,2-3 0,-3 4 0,4-4 0,-3 0 0,-3 0 0,6 0 0,-2 0 0,0 0 0,5-4 0,-5 4 0,3-3 0,-4 0 0,0 2 0,0-5 0,1 5 0,-1-5 0,0 2 0,-3 0 0,6-2 0,-2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2:57:49.623"/>
    </inkml:context>
    <inkml:brush xml:id="br0">
      <inkml:brushProperty name="width" value="0.2" units="cm"/>
      <inkml:brushProperty name="height" value="0.4" units="cm"/>
      <inkml:brushProperty name="color" value="#1AFFD5"/>
      <inkml:brushProperty name="tip" value="rectangle"/>
      <inkml:brushProperty name="rasterOp" value="maskPen"/>
    </inkml:brush>
  </inkml:definitions>
  <inkml:trace contextRef="#ctx0" brushRef="#br0">0 21 16383,'26'-7'0,"-1"1"0,-14 6 0,0 0 0,2 0 0,-5 0 0,5 0 0,-3 0 0,1 0 0,2 0 0,-6 0 0,9-3 0,-7 2 0,4-2 0,0 3 0,-5 0 0,5 0 0,-3 0 0,-2 0 0,5 0 0,-3 0 0,1 0 0,2 3 0,-2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2:57:52.480"/>
    </inkml:context>
    <inkml:brush xml:id="br0">
      <inkml:brushProperty name="width" value="0.2" units="cm"/>
      <inkml:brushProperty name="height" value="0.4" units="cm"/>
      <inkml:brushProperty name="color" value="#1AFFD5"/>
      <inkml:brushProperty name="tip" value="rectangle"/>
      <inkml:brushProperty name="rasterOp" value="maskPen"/>
    </inkml:brush>
  </inkml:definitions>
  <inkml:trace contextRef="#ctx0" brushRef="#br0">1 1 16383,'26'0'0,"-4"0"0,-15 0 0,0 0 0,5 0 0,-3 0 0,4 0 0,0 0 0,-2 0 0,3 0 0,-1 0 0,-2 3 0,3-2 0,-4 2 0,0-3 0,0 3 0,4-2 0,-3 2 0,2-3 0,0 3 0,-4-2 0,4 2 0,-3-3 0,-3 0 0,6 0 0,-2 0 0,0 0 0,5 0 0,-8 0 0,5 0 0,-3 0 0,-2 0 0,5 0 0,-3 0 0,1 0 0,2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2:59:25.843"/>
    </inkml:context>
    <inkml:brush xml:id="br0">
      <inkml:brushProperty name="width" value="0.2" units="cm"/>
      <inkml:brushProperty name="height" value="0.4" units="cm"/>
      <inkml:brushProperty name="color" value="#FFCE87"/>
      <inkml:brushProperty name="tip" value="rectangle"/>
      <inkml:brushProperty name="rasterOp" value="maskPen"/>
    </inkml:brush>
  </inkml:definitions>
  <inkml:trace contextRef="#ctx0" brushRef="#br0">1 21 16383,'29'-4'0,"-6"-2"0,-13 5 0,0-2 0,3 3 0,-1 0 0,4 0 0,-8 0 0,1 0 0,8 0 0,-8 0 0,7 0 0,-6 0 0,-3 0 0,6 0 0,-2 0 0,0 0 0,2 0 0,-6 0 0,6 0 0,-2 0 0,-1 0 0,3 0 0,-2 0 0,3 0 0,0 0 0,5 0 0,2 0 0,0 0 0,4 0 0,-5 0 0,1 0 0,-2 0 0,-5 0 0,0 0 0,-3 0 0,-1 0 0,0 0 0,0 0 0,1 0 0,2 0 0,-5-3 0,5 3 0,-3-4 0,1 4 0,2 0 0,-2 0 0,-1 0 0,6 0 0,1 0 0,2 0 0,-3 0 0,-3 0 0,-2 0 0,-1 0 0,3 0 0,-5 0 0,5 0 0,-2 0 0,-1 0 0,3 0 0,-5 0 0,5 0 0,-3 4 0,1-4 0,2 3 0,-5-3 0,5 0 0,-3 0 0,1 0 0,2 4 0,-5-4 0,4 3 0,-1-3 0,3 0 0,-3 0 0,-1 0 0,-1 0 0,2 0 0,0 0 0,2 0 0,-6 0 0,6 0 0,-2 0 0,3-3 0,-4 3 0,0-3 0,0 3 0,1-3 0,-1 2 0,3-2 0,-5 3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2:59:29.683"/>
    </inkml:context>
    <inkml:brush xml:id="br0">
      <inkml:brushProperty name="width" value="0.2" units="cm"/>
      <inkml:brushProperty name="height" value="0.4" units="cm"/>
      <inkml:brushProperty name="color" value="#FFCE87"/>
      <inkml:brushProperty name="tip" value="rectangle"/>
      <inkml:brushProperty name="rasterOp" value="maskPen"/>
    </inkml:brush>
  </inkml:definitions>
  <inkml:trace contextRef="#ctx0" brushRef="#br0">0 0 16383,'57'0'0,"-1"0"0,-1 3 0,0 2 0,-2-1 0,-1 1 0,35 10 0,5-6 0,-30-2 0,-13-7 0,-12 0 0,-11 0 0,-5 0 0,-2 0 0,0 0 0,-3 0 0,9 0 0,-5 0 0,17 0 0,-14 0 0,12 0 0,-14 0 0,-3 0 0,0 0 0,-10 0 0,2-3 0,3 2 0,-5-2 0,8 3 0,-8 3 0,2-2 0,6 2 0,-7 0 0,10-2 0,-8 2 0,3-3 0,0 0 0,-1 0 0,1 0 0,-3 0 0,-1 0 0,0 0 0,1 0 0,-1 0 0,3 0 0,4 0 0,-2 0 0,20 0 0,-2 0 0,6 0 0,8 0 0,-18 0 0,7 0 0,-15 0 0,4 0 0,-10 0 0,2 0 0,-4 0 0,-6 0 0,6 0 0,-2 0 0,3 0 0,-1 0 0,4 0 0,-2 0 0,-1 0 0,-4 0 0,-1 0 0,2 0 0,0 0 0,2 0 0,-6 0 0,6 0 0,-2 0 0,3 0 0,0 0 0,0 0 0,-1 0 0,1 0 0,0 0 0,-3 0 0,2 0 0,-6 0 0,6 0 0,-2 0 0,0 0 0,2 0 0,-6 0 0,6 0 0,-2 0 0,0 0 0,2 0 0,-6 0 0,9 0 0,-7 0 0,4 0 0,-3 0 0,-3 0 0,6 0 0,-2 0 0,-1 0 0,3 0 0,-5 0 0,5 0 0,-2 0 0,-1 0 0,3 0 0,-5 0 0,5 0 0,-3 0 0,1 0 0,2 0 0,-5 0 0,5 0 0,-3 0 0,1 0 0,2-3 0,-6 2 0,3-2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2:59:32.355"/>
    </inkml:context>
    <inkml:brush xml:id="br0">
      <inkml:brushProperty name="width" value="0.2" units="cm"/>
      <inkml:brushProperty name="height" value="0.4" units="cm"/>
      <inkml:brushProperty name="color" value="#FFCE87"/>
      <inkml:brushProperty name="tip" value="rectangle"/>
      <inkml:brushProperty name="rasterOp" value="maskPen"/>
    </inkml:brush>
  </inkml:definitions>
  <inkml:trace contextRef="#ctx0" brushRef="#br0">1 1 16383,'33'7'0,"1"0"0,-21-7 0,2 0 0,-5 3 0,-2-3 0,5 4 0,0-1 0,-1-3 0,1 4 0,-3-4 0,-3 0 0,6 0 0,-2 0 0,18 0 0,-11 0 0,7 0 0,-15 0 0,-3 0 0,6 0 0,-4 0 0,7 0 0,-9 0 0,3 0 0,3 0 0,-4 0 0,3 0 0,-2 0 0,-2 0 0,5 0 0,-2 0 0,-1 0 0,3 0 0,-5 0 0,5 0 0,-3 0 0,1 0 0,2 0 0,-5 0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01:18.149"/>
    </inkml:context>
    <inkml:brush xml:id="br0">
      <inkml:brushProperty name="width" value="0.2" units="cm"/>
      <inkml:brushProperty name="height" value="0.4" units="cm"/>
      <inkml:brushProperty name="color" value="#48A5FF"/>
      <inkml:brushProperty name="tip" value="rectangle"/>
      <inkml:brushProperty name="rasterOp" value="maskPen"/>
    </inkml:brush>
  </inkml:definitions>
  <inkml:trace contextRef="#ctx0" brushRef="#br0">0 13 16383,'26'8'0,"-4"1"0,-15-8 0,0 2 0,6 0 0,-5-2 0,5 2 0,-3-3 0,-2 3 0,5-2 0,0 2 0,-1-3 0,4 3 0,-5-2 0,-1 2 0,6-3 0,-7 0 0,4 0 0,-3 0 0,-3 0 0,6 0 0,-2 0 0,0 0 0,5 0 0,-8 3 0,14-2 0,-10 2 0,4-3 0,-3 0 0,-5 0 0,5 0 0,-3 0 0,1-3 0,2 2 0,-5-2 0,5 3 0,-3 0 0,1 0 0,8 0 0,-2 0 0,4 0 0,4 0 0,-10 0 0,10 0 0,-4 0 0,0 0 0,-2 0 0,-8 0 0,-1 0 0,0-3 0,0 3 0,1-7 0,-1 4 0,0-1 0,-3-2 0,6 2 0,-5 0 0,2-2 0,0 5 0,-3-5 0,6 5 0,-2-2 0,9 3 0,-5 0 0,1 0 0,3 0 0,-7 0 0,7 0 0,-8 0 0,2 0 0,-5 0 0,5 0 0,-3 0 0,1 0 0,2 0 0,-6 0 0,6-3 0,-2 3 0,0-3 0,2 3 0,-6 0 0,6 0 0,1 0 0,-3 0 0,2 0 0,-3 0 0,1 0 0,0 0 0,2 0 0,-6 0 0,6 0 0,-2 0 0,0 0 0,2 0 0,-6 0 0,6 0 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13:01:22.797"/>
    </inkml:context>
    <inkml:brush xml:id="br0">
      <inkml:brushProperty name="width" value="0.2" units="cm"/>
      <inkml:brushProperty name="height" value="0.4" units="cm"/>
      <inkml:brushProperty name="color" value="#48A5FF"/>
      <inkml:brushProperty name="tip" value="rectangle"/>
      <inkml:brushProperty name="rasterOp" value="maskPen"/>
    </inkml:brush>
  </inkml:definitions>
  <inkml:trace contextRef="#ctx0" brushRef="#br0">0 1 16383,'30'3'0,"-1"1"0,-22-1 0,3-3 0,3 3 0,-4-3 0,3 0 0,-2 0 0,-2 0 0,5 0 0,-2 4 0,-1-4 0,12 7 0,-12-6 0,11 3 0,-10-4 0,0 0 0,2 3 0,-6-2 0,6 2 0,-2-3 0,0 0 0,2 3 0,-6-2 0,6 2 0,1-3 0,0 0 0,0 0 0,-1 0 0,-2 0 0,8 0 0,-3 0 0,3 0 0,-5 0 0,0 0 0,-1 0 0,7 0 0,-5 0 0,4 0 0,-8 0 0,2 0 0,-5 0 0,5 0 0,-3 0 0,1 0 0,2 0 0,-5 0 0,5 0 0,-3-3 0,1 2 0,2-2 0,-5 0 0,5 3 0,-3-3 0,1 3 0,2 0 0,-6 0 0,6 0 0,-2 0 0,0 0 0,2 0 0,-6 0 0,9 3 0,-7-3 0,7 7 0,-9-7 0,6 7 0,-2-7 0,0 3 0,2 1 0,-5-4 0,4 3 0,-1 1 0,0-4 0,2 3 0,-6-3 0,6 3 0,-2-2 0,0 2 0,2-3 0,-6 0 0,6 0 0,-2 0 0,-1 0 0,3 0 0,-5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4B891-9FEB-5845-95B2-3D9E95F8F172}" type="datetimeFigureOut">
              <a:rPr lang="fr-FR" smtClean="0"/>
              <a:t>21/11/2022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130C0-CBD0-0C45-BD35-83C1EA950299}" type="slidenum">
              <a:rPr lang="fr-FR" smtClean="0"/>
              <a:t>‹N°›</a:t>
            </a:fld>
            <a:endParaRPr lang="fr-FR"/>
          </a:p>
        </p:txBody>
      </p:sp>
    </p:spTree>
    <p:extLst>
      <p:ext uri="{BB962C8B-B14F-4D97-AF65-F5344CB8AC3E}">
        <p14:creationId xmlns:p14="http://schemas.microsoft.com/office/powerpoint/2010/main" val="310796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5A130C0-CBD0-0C45-BD35-83C1EA950299}" type="slidenum">
              <a:rPr lang="fr-FR" smtClean="0"/>
              <a:t>5</a:t>
            </a:fld>
            <a:endParaRPr lang="fr-FR"/>
          </a:p>
        </p:txBody>
      </p:sp>
    </p:spTree>
    <p:extLst>
      <p:ext uri="{BB962C8B-B14F-4D97-AF65-F5344CB8AC3E}">
        <p14:creationId xmlns:p14="http://schemas.microsoft.com/office/powerpoint/2010/main" val="244228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5A130C0-CBD0-0C45-BD35-83C1EA950299}" type="slidenum">
              <a:rPr lang="fr-FR" smtClean="0"/>
              <a:t>16</a:t>
            </a:fld>
            <a:endParaRPr lang="fr-FR"/>
          </a:p>
        </p:txBody>
      </p:sp>
    </p:spTree>
    <p:extLst>
      <p:ext uri="{BB962C8B-B14F-4D97-AF65-F5344CB8AC3E}">
        <p14:creationId xmlns:p14="http://schemas.microsoft.com/office/powerpoint/2010/main" val="354582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5A130C0-CBD0-0C45-BD35-83C1EA950299}" type="slidenum">
              <a:rPr lang="fr-FR" smtClean="0"/>
              <a:t>24</a:t>
            </a:fld>
            <a:endParaRPr lang="fr-FR"/>
          </a:p>
        </p:txBody>
      </p:sp>
    </p:spTree>
    <p:extLst>
      <p:ext uri="{BB962C8B-B14F-4D97-AF65-F5344CB8AC3E}">
        <p14:creationId xmlns:p14="http://schemas.microsoft.com/office/powerpoint/2010/main" val="230936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5A130C0-CBD0-0C45-BD35-83C1EA950299}" type="slidenum">
              <a:rPr lang="fr-FR" smtClean="0"/>
              <a:t>25</a:t>
            </a:fld>
            <a:endParaRPr lang="fr-FR"/>
          </a:p>
        </p:txBody>
      </p:sp>
    </p:spTree>
    <p:extLst>
      <p:ext uri="{BB962C8B-B14F-4D97-AF65-F5344CB8AC3E}">
        <p14:creationId xmlns:p14="http://schemas.microsoft.com/office/powerpoint/2010/main" val="380525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5A130C0-CBD0-0C45-BD35-83C1EA950299}" type="slidenum">
              <a:rPr lang="fr-FR" smtClean="0"/>
              <a:t>28</a:t>
            </a:fld>
            <a:endParaRPr lang="fr-FR"/>
          </a:p>
        </p:txBody>
      </p:sp>
    </p:spTree>
    <p:extLst>
      <p:ext uri="{BB962C8B-B14F-4D97-AF65-F5344CB8AC3E}">
        <p14:creationId xmlns:p14="http://schemas.microsoft.com/office/powerpoint/2010/main" val="51150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DE31BD5-97EB-4EF4-8623-32EF122191F2}" type="datetimeFigureOut">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598FBE-F67F-4BE2-9887-9CCA660277CA}"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09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E31BD5-97EB-4EF4-8623-32EF122191F2}" type="datetimeFigureOut">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598FBE-F67F-4BE2-9887-9CCA660277CA}" type="slidenum">
              <a:rPr lang="fr-FR" smtClean="0"/>
              <a:t>‹N°›</a:t>
            </a:fld>
            <a:endParaRPr lang="fr-FR"/>
          </a:p>
        </p:txBody>
      </p:sp>
    </p:spTree>
    <p:extLst>
      <p:ext uri="{BB962C8B-B14F-4D97-AF65-F5344CB8AC3E}">
        <p14:creationId xmlns:p14="http://schemas.microsoft.com/office/powerpoint/2010/main" val="215693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E31BD5-97EB-4EF4-8623-32EF122191F2}" type="datetimeFigureOut">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598FBE-F67F-4BE2-9887-9CCA660277CA}" type="slidenum">
              <a:rPr lang="fr-FR" smtClean="0"/>
              <a:t>‹N°›</a:t>
            </a:fld>
            <a:endParaRPr lang="fr-FR"/>
          </a:p>
        </p:txBody>
      </p:sp>
    </p:spTree>
    <p:extLst>
      <p:ext uri="{BB962C8B-B14F-4D97-AF65-F5344CB8AC3E}">
        <p14:creationId xmlns:p14="http://schemas.microsoft.com/office/powerpoint/2010/main" val="311634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E31BD5-97EB-4EF4-8623-32EF122191F2}" type="datetimeFigureOut">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598FBE-F67F-4BE2-9887-9CCA660277CA}" type="slidenum">
              <a:rPr lang="fr-FR" smtClean="0"/>
              <a:t>‹N°›</a:t>
            </a:fld>
            <a:endParaRPr lang="fr-FR"/>
          </a:p>
        </p:txBody>
      </p:sp>
    </p:spTree>
    <p:extLst>
      <p:ext uri="{BB962C8B-B14F-4D97-AF65-F5344CB8AC3E}">
        <p14:creationId xmlns:p14="http://schemas.microsoft.com/office/powerpoint/2010/main" val="120559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DE31BD5-97EB-4EF4-8623-32EF122191F2}" type="datetimeFigureOut">
              <a:rPr lang="fr-FR" smtClean="0"/>
              <a:t>21/11/2022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598FBE-F67F-4BE2-9887-9CCA660277CA}"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21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DE31BD5-97EB-4EF4-8623-32EF122191F2}" type="datetimeFigureOut">
              <a:rPr lang="fr-FR" smtClean="0"/>
              <a:t>21/11/2022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598FBE-F67F-4BE2-9887-9CCA660277CA}" type="slidenum">
              <a:rPr lang="fr-FR" smtClean="0"/>
              <a:t>‹N°›</a:t>
            </a:fld>
            <a:endParaRPr lang="fr-FR"/>
          </a:p>
        </p:txBody>
      </p:sp>
    </p:spTree>
    <p:extLst>
      <p:ext uri="{BB962C8B-B14F-4D97-AF65-F5344CB8AC3E}">
        <p14:creationId xmlns:p14="http://schemas.microsoft.com/office/powerpoint/2010/main" val="130268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DE31BD5-97EB-4EF4-8623-32EF122191F2}" type="datetimeFigureOut">
              <a:rPr lang="fr-FR" smtClean="0"/>
              <a:t>21/11/2022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598FBE-F67F-4BE2-9887-9CCA660277CA}" type="slidenum">
              <a:rPr lang="fr-FR" smtClean="0"/>
              <a:t>‹N°›</a:t>
            </a:fld>
            <a:endParaRPr lang="fr-FR"/>
          </a:p>
        </p:txBody>
      </p:sp>
    </p:spTree>
    <p:extLst>
      <p:ext uri="{BB962C8B-B14F-4D97-AF65-F5344CB8AC3E}">
        <p14:creationId xmlns:p14="http://schemas.microsoft.com/office/powerpoint/2010/main" val="308884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DE31BD5-97EB-4EF4-8623-32EF122191F2}" type="datetimeFigureOut">
              <a:rPr lang="fr-FR" smtClean="0"/>
              <a:t>21/11/2022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598FBE-F67F-4BE2-9887-9CCA660277CA}" type="slidenum">
              <a:rPr lang="fr-FR" smtClean="0"/>
              <a:t>‹N°›</a:t>
            </a:fld>
            <a:endParaRPr lang="fr-FR"/>
          </a:p>
        </p:txBody>
      </p:sp>
    </p:spTree>
    <p:extLst>
      <p:ext uri="{BB962C8B-B14F-4D97-AF65-F5344CB8AC3E}">
        <p14:creationId xmlns:p14="http://schemas.microsoft.com/office/powerpoint/2010/main" val="253791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E31BD5-97EB-4EF4-8623-32EF122191F2}" type="datetimeFigureOut">
              <a:rPr lang="fr-FR" smtClean="0"/>
              <a:t>21/11/2022</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D7598FBE-F67F-4BE2-9887-9CCA660277CA}" type="slidenum">
              <a:rPr lang="fr-FR" smtClean="0"/>
              <a:t>‹N°›</a:t>
            </a:fld>
            <a:endParaRPr lang="fr-FR"/>
          </a:p>
        </p:txBody>
      </p:sp>
    </p:spTree>
    <p:extLst>
      <p:ext uri="{BB962C8B-B14F-4D97-AF65-F5344CB8AC3E}">
        <p14:creationId xmlns:p14="http://schemas.microsoft.com/office/powerpoint/2010/main" val="387235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DE31BD5-97EB-4EF4-8623-32EF122191F2}" type="datetimeFigureOut">
              <a:rPr lang="fr-FR" smtClean="0"/>
              <a:t>21/11/2022</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598FBE-F67F-4BE2-9887-9CCA660277CA}" type="slidenum">
              <a:rPr lang="fr-FR" smtClean="0"/>
              <a:t>‹N°›</a:t>
            </a:fld>
            <a:endParaRPr lang="fr-FR"/>
          </a:p>
        </p:txBody>
      </p:sp>
    </p:spTree>
    <p:extLst>
      <p:ext uri="{BB962C8B-B14F-4D97-AF65-F5344CB8AC3E}">
        <p14:creationId xmlns:p14="http://schemas.microsoft.com/office/powerpoint/2010/main" val="36189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DE31BD5-97EB-4EF4-8623-32EF122191F2}" type="datetimeFigureOut">
              <a:rPr lang="fr-FR" smtClean="0"/>
              <a:t>21/11/2022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598FBE-F67F-4BE2-9887-9CCA660277CA}" type="slidenum">
              <a:rPr lang="fr-FR" smtClean="0"/>
              <a:t>‹N°›</a:t>
            </a:fld>
            <a:endParaRPr lang="fr-FR"/>
          </a:p>
        </p:txBody>
      </p:sp>
    </p:spTree>
    <p:extLst>
      <p:ext uri="{BB962C8B-B14F-4D97-AF65-F5344CB8AC3E}">
        <p14:creationId xmlns:p14="http://schemas.microsoft.com/office/powerpoint/2010/main" val="328907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DE31BD5-97EB-4EF4-8623-32EF122191F2}" type="datetimeFigureOut">
              <a:rPr lang="fr-FR" smtClean="0"/>
              <a:t>21/11/2022</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7598FBE-F67F-4BE2-9887-9CCA660277CA}"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883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customXml" Target="../ink/ink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customXml" Target="../ink/ink5.xml"/><Relationship Id="rId1" Type="http://schemas.openxmlformats.org/officeDocument/2006/relationships/slideLayout" Target="../slideLayouts/slideLayout7.xml"/><Relationship Id="rId6" Type="http://schemas.openxmlformats.org/officeDocument/2006/relationships/customXml" Target="../ink/ink7.xml"/><Relationship Id="rId5" Type="http://schemas.openxmlformats.org/officeDocument/2006/relationships/image" Target="../media/image8.png"/><Relationship Id="rId4" Type="http://schemas.openxmlformats.org/officeDocument/2006/relationships/customXml" Target="../ink/ink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customXml" Target="../ink/ink9.xml"/></Relationships>
</file>

<file path=ppt/slides/_rels/slide19.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17.png"/><Relationship Id="rId18" Type="http://schemas.openxmlformats.org/officeDocument/2006/relationships/customXml" Target="../ink/ink17.xml"/><Relationship Id="rId3" Type="http://schemas.openxmlformats.org/officeDocument/2006/relationships/image" Target="../media/image12.png"/><Relationship Id="rId21" Type="http://schemas.openxmlformats.org/officeDocument/2006/relationships/customXml" Target="../ink/ink19.xml"/><Relationship Id="rId7"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customXml" Target="../ink/ink10.xml"/><Relationship Id="rId16" Type="http://schemas.openxmlformats.org/officeDocument/2006/relationships/customXml" Target="../ink/ink16.xml"/><Relationship Id="rId20" Type="http://schemas.openxmlformats.org/officeDocument/2006/relationships/customXml" Target="../ink/ink18.xml"/><Relationship Id="rId1" Type="http://schemas.openxmlformats.org/officeDocument/2006/relationships/slideLayout" Target="../slideLayouts/slideLayout7.xml"/><Relationship Id="rId6" Type="http://schemas.openxmlformats.org/officeDocument/2006/relationships/customXml" Target="../ink/ink12.xml"/><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customXml" Target="../ink/ink14.xml"/><Relationship Id="rId19" Type="http://schemas.openxmlformats.org/officeDocument/2006/relationships/image" Target="../media/image20.png"/><Relationship Id="rId4" Type="http://schemas.openxmlformats.org/officeDocument/2006/relationships/customXml" Target="../ink/ink11.xml"/><Relationship Id="rId9" Type="http://schemas.openxmlformats.org/officeDocument/2006/relationships/image" Target="../media/image15.png"/><Relationship Id="rId14" Type="http://schemas.openxmlformats.org/officeDocument/2006/relationships/customXml" Target="../ink/ink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9F76D2-D6DF-406F-B3AA-489D9853B047}"/>
              </a:ext>
            </a:extLst>
          </p:cNvPr>
          <p:cNvSpPr>
            <a:spLocks noGrp="1"/>
          </p:cNvSpPr>
          <p:nvPr>
            <p:ph type="ctrTitle"/>
          </p:nvPr>
        </p:nvSpPr>
        <p:spPr>
          <a:xfrm>
            <a:off x="1097280" y="758952"/>
            <a:ext cx="10058400" cy="2971800"/>
          </a:xfrm>
        </p:spPr>
        <p:txBody>
          <a:bodyPr>
            <a:normAutofit/>
          </a:bodyPr>
          <a:lstStyle/>
          <a:p>
            <a:pPr algn="ctr">
              <a:lnSpc>
                <a:spcPct val="100000"/>
              </a:lnSpc>
            </a:pPr>
            <a:r>
              <a:rPr lang="fr-FR" sz="4400" dirty="0"/>
              <a:t>Histoire de la langue grecque</a:t>
            </a:r>
            <a:br>
              <a:rPr lang="fr-FR" dirty="0"/>
            </a:br>
            <a:r>
              <a:rPr lang="fr-FR" sz="6600" dirty="0"/>
              <a:t>La langue de la prose</a:t>
            </a:r>
          </a:p>
        </p:txBody>
      </p:sp>
      <p:sp>
        <p:nvSpPr>
          <p:cNvPr id="3" name="Sous-titre 2">
            <a:extLst>
              <a:ext uri="{FF2B5EF4-FFF2-40B4-BE49-F238E27FC236}">
                <a16:creationId xmlns:a16="http://schemas.microsoft.com/office/drawing/2014/main" id="{7C66C948-7DE6-4F5D-B7EC-C356AC479E72}"/>
              </a:ext>
            </a:extLst>
          </p:cNvPr>
          <p:cNvSpPr>
            <a:spLocks noGrp="1"/>
          </p:cNvSpPr>
          <p:nvPr>
            <p:ph type="subTitle" idx="1"/>
          </p:nvPr>
        </p:nvSpPr>
        <p:spPr>
          <a:xfrm>
            <a:off x="1554480" y="5056632"/>
            <a:ext cx="9144000" cy="996696"/>
          </a:xfrm>
        </p:spPr>
        <p:txBody>
          <a:bodyPr numCol="2">
            <a:normAutofit/>
          </a:bodyPr>
          <a:lstStyle/>
          <a:p>
            <a:pPr algn="l"/>
            <a:r>
              <a:rPr lang="fr-FR" sz="1800" dirty="0"/>
              <a:t>22 novembre 2022</a:t>
            </a:r>
          </a:p>
          <a:p>
            <a:pPr algn="r"/>
            <a:r>
              <a:rPr lang="fr-FR" sz="1800" dirty="0"/>
              <a:t>				  Marie </a:t>
            </a:r>
            <a:r>
              <a:rPr lang="fr-FR" sz="1800" dirty="0" err="1"/>
              <a:t>Bagnoud</a:t>
            </a:r>
            <a:endParaRPr lang="fr-FR" sz="1800" dirty="0"/>
          </a:p>
          <a:p>
            <a:pPr algn="r"/>
            <a:r>
              <a:rPr lang="fr-FR" sz="1800" dirty="0"/>
              <a:t>Marie.bagnoud.1@unige.ch</a:t>
            </a:r>
          </a:p>
        </p:txBody>
      </p:sp>
    </p:spTree>
    <p:extLst>
      <p:ext uri="{BB962C8B-B14F-4D97-AF65-F5344CB8AC3E}">
        <p14:creationId xmlns:p14="http://schemas.microsoft.com/office/powerpoint/2010/main" val="171216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09002" y="444380"/>
            <a:ext cx="1806011" cy="512749"/>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3559243322"/>
              </p:ext>
            </p:extLst>
          </p:nvPr>
        </p:nvGraphicFramePr>
        <p:xfrm>
          <a:off x="561174" y="957129"/>
          <a:ext cx="10659454" cy="5226876"/>
        </p:xfrm>
        <a:graphic>
          <a:graphicData uri="http://schemas.openxmlformats.org/drawingml/2006/table">
            <a:tbl>
              <a:tblPr firstRow="1" firstCol="1" bandRow="1" bandCol="1"/>
              <a:tblGrid>
                <a:gridCol w="307648">
                  <a:extLst>
                    <a:ext uri="{9D8B030D-6E8A-4147-A177-3AD203B41FA5}">
                      <a16:colId xmlns:a16="http://schemas.microsoft.com/office/drawing/2014/main" val="4065727773"/>
                    </a:ext>
                  </a:extLst>
                </a:gridCol>
                <a:gridCol w="4737219">
                  <a:extLst>
                    <a:ext uri="{9D8B030D-6E8A-4147-A177-3AD203B41FA5}">
                      <a16:colId xmlns:a16="http://schemas.microsoft.com/office/drawing/2014/main" val="3047217942"/>
                    </a:ext>
                  </a:extLst>
                </a:gridCol>
                <a:gridCol w="5614587">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Τέλλον προετρέψατο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πας πολλά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 τίνα δεύτερον μετ</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νον </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δοι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δοκέων πάγχυ δευτερε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α γ</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ο</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σεσθαι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Κλέοβίν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Βίτωνα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Τούτοισι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σι γένος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ργείοισι βίος τε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ρκέων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τούτ</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ῥ</a:t>
                      </a:r>
                      <a:r>
                        <a:rPr lang="el-GR" sz="1300" dirty="0">
                          <a:effectLst/>
                          <a:latin typeface="+mn-lt"/>
                          <a:ea typeface="Times New Roman" panose="02020603050405020304" pitchFamily="18" charset="0"/>
                        </a:rPr>
                        <a:t>ώμη σώματος τοιήδε·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εθλοφόροι τε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μφότεροι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μοίως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λέγεται </a:t>
                      </a:r>
                      <a:r>
                        <a:rPr lang="el-GR" sz="1300" dirty="0">
                          <a:effectLst/>
                          <a:latin typeface="+mn-lt"/>
                          <a:ea typeface="Times New Roman" panose="02020603050405020304" pitchFamily="18" charset="0"/>
                          <a:cs typeface="Tahoma" panose="020B0604030504040204" pitchFamily="34" charset="0"/>
                        </a:rPr>
                        <a:t>ὅ</a:t>
                      </a:r>
                      <a:r>
                        <a:rPr lang="el-GR" sz="1300" dirty="0">
                          <a:effectLst/>
                          <a:latin typeface="+mn-lt"/>
                          <a:ea typeface="Times New Roman" panose="02020603050405020304" pitchFamily="18" charset="0"/>
                        </a:rPr>
                        <a:t>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λόγος·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ούσης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ρτ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ργείοισι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δεε πάντως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μητέρα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ζεύγεϊ κομισθ</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ρόν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δέ σφι βόες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γρο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 παρεγίνοντο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κκληιόμενοι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νεηνίαι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ποδύντες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ζεύγλην ε</a:t>
                      </a:r>
                      <a:r>
                        <a:rPr lang="el-GR" sz="1300" dirty="0">
                          <a:effectLst/>
                          <a:latin typeface="+mn-lt"/>
                          <a:ea typeface="Times New Roman" panose="02020603050405020304" pitchFamily="18" charset="0"/>
                          <a:cs typeface="Tahoma" panose="020B0604030504040204" pitchFamily="34" charset="0"/>
                        </a:rPr>
                        <a:t>ἷ</a:t>
                      </a:r>
                      <a:r>
                        <a:rPr lang="el-GR" sz="1300" dirty="0">
                          <a:effectLst/>
                          <a:latin typeface="+mn-lt"/>
                          <a:ea typeface="Times New Roman" panose="02020603050405020304" pitchFamily="18" charset="0"/>
                        </a:rPr>
                        <a:t>λκον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μαξαν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ἁ</a:t>
                      </a:r>
                      <a:r>
                        <a:rPr lang="el-GR" sz="1300" dirty="0">
                          <a:effectLst/>
                          <a:latin typeface="+mn-lt"/>
                          <a:ea typeface="Times New Roman" panose="02020603050405020304" pitchFamily="18" charset="0"/>
                        </a:rPr>
                        <a:t>μάξης δέ σφι </a:t>
                      </a:r>
                      <a:r>
                        <a:rPr lang="el-GR" sz="1300" dirty="0">
                          <a:effectLst/>
                          <a:latin typeface="+mn-lt"/>
                          <a:ea typeface="Times New Roman" panose="02020603050405020304" pitchFamily="18" charset="0"/>
                          <a:cs typeface="Tahoma" panose="020B0604030504040204" pitchFamily="34" charset="0"/>
                        </a:rPr>
                        <a:t>ὠ</a:t>
                      </a:r>
                      <a:r>
                        <a:rPr lang="el-GR" sz="1300" dirty="0">
                          <a:effectLst/>
                          <a:latin typeface="+mn-lt"/>
                          <a:ea typeface="Times New Roman" panose="02020603050405020304" pitchFamily="18" charset="0"/>
                        </a:rPr>
                        <a:t>χέετο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 μήτηρ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σταδίους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πέντε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τεσσεράκοντα διακομίσαντες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πίκοντο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ρόν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δέ σφι ποιήσασι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φθε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πανηγύριος 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ρίστη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διέδεξέ τε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τούτοισι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θε</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μεινον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η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τεθνάναι μ</a:t>
                      </a:r>
                      <a:r>
                        <a:rPr lang="el-GR" sz="1300" dirty="0">
                          <a:effectLst/>
                          <a:latin typeface="+mn-lt"/>
                          <a:ea typeface="Times New Roman" panose="02020603050405020304" pitchFamily="18" charset="0"/>
                          <a:cs typeface="Tahoma" panose="020B0604030504040204" pitchFamily="34" charset="0"/>
                        </a:rPr>
                        <a:t>ᾶ</a:t>
                      </a:r>
                      <a:r>
                        <a:rPr lang="el-GR" sz="1300" dirty="0">
                          <a:effectLst/>
                          <a:latin typeface="+mn-lt"/>
                          <a:ea typeface="Times New Roman" panose="02020603050405020304" pitchFamily="18" charset="0"/>
                        </a:rPr>
                        <a:t>λλον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ζώειν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ργε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περιστάντες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μακάριζον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νεηνιέων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ῥ</a:t>
                      </a:r>
                      <a:r>
                        <a:rPr lang="el-GR" sz="1300" dirty="0">
                          <a:effectLst/>
                          <a:latin typeface="+mn-lt"/>
                          <a:ea typeface="Times New Roman" panose="02020603050405020304" pitchFamily="18" charset="0"/>
                        </a:rPr>
                        <a:t>ώμην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ργε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αι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μητέρα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ο</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ων τέκνων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κύρησε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μήτηρ περιχαρ</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σα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ργ</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φήμ</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στ</a:t>
                      </a:r>
                      <a:r>
                        <a:rPr lang="el-GR" sz="1300" dirty="0">
                          <a:effectLst/>
                          <a:latin typeface="+mn-lt"/>
                          <a:ea typeface="Times New Roman" panose="02020603050405020304" pitchFamily="18" charset="0"/>
                          <a:cs typeface="Tahoma" panose="020B0604030504040204" pitchFamily="34" charset="0"/>
                        </a:rPr>
                        <a:t>ᾶ</a:t>
                      </a:r>
                      <a:r>
                        <a:rPr lang="el-GR" sz="1300" dirty="0">
                          <a:effectLst/>
                          <a:latin typeface="+mn-lt"/>
                          <a:ea typeface="Times New Roman" panose="02020603050405020304" pitchFamily="18" charset="0"/>
                        </a:rPr>
                        <a:t>σα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ντίον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γάλματος ε</a:t>
                      </a:r>
                      <a:r>
                        <a:rPr lang="el-GR" sz="1300" dirty="0">
                          <a:effectLst/>
                          <a:latin typeface="+mn-lt"/>
                          <a:ea typeface="Times New Roman" panose="02020603050405020304" pitchFamily="18" charset="0"/>
                          <a:cs typeface="Tahoma" panose="020B0604030504040204" pitchFamily="34" charset="0"/>
                        </a:rPr>
                        <a:t>ὔ</a:t>
                      </a:r>
                      <a:r>
                        <a:rPr lang="el-GR" sz="1300" dirty="0">
                          <a:effectLst/>
                          <a:latin typeface="+mn-lt"/>
                          <a:ea typeface="Times New Roman" panose="02020603050405020304" pitchFamily="18" charset="0"/>
                        </a:rPr>
                        <a:t>χετο Κλεόβι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Βίτωνι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a:t>
                      </a:r>
                      <a:r>
                        <a:rPr lang="el-GR" sz="1300" dirty="0">
                          <a:effectLst/>
                          <a:latin typeface="+mn-lt"/>
                          <a:ea typeface="Times New Roman" panose="02020603050405020304" pitchFamily="18" charset="0"/>
                          <a:cs typeface="Tahoma" panose="020B0604030504040204" pitchFamily="34" charset="0"/>
                        </a:rPr>
                        <a:t>ἑ</a:t>
                      </a:r>
                      <a:r>
                        <a:rPr lang="el-GR" sz="1300" dirty="0">
                          <a:effectLst/>
                          <a:latin typeface="+mn-lt"/>
                          <a:ea typeface="Times New Roman" panose="02020603050405020304" pitchFamily="18" charset="0"/>
                        </a:rPr>
                        <a:t>ωυτ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τέκνοισι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ο</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 μιν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θε</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δο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ναι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τυχε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ριστόν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στι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ταύτην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χ</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θυσάν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ωχήθησαν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κατακοιμηθέντες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ρ</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νεηνίαι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κέτι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νέστησαν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τέλεϊ τούτ</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σχοντο</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ργε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δέ σφεων ε</a:t>
                      </a:r>
                      <a:r>
                        <a:rPr lang="el-GR" sz="1300" dirty="0">
                          <a:effectLst/>
                          <a:latin typeface="+mn-lt"/>
                          <a:ea typeface="Times New Roman" panose="02020603050405020304" pitchFamily="18" charset="0"/>
                          <a:cs typeface="Tahoma" panose="020B0604030504040204" pitchFamily="34" charset="0"/>
                        </a:rPr>
                        <a:t>ἰ</a:t>
                      </a:r>
                      <a:r>
                        <a:rPr lang="el-GR" sz="1300" dirty="0">
                          <a:effectLst/>
                          <a:latin typeface="+mn-lt"/>
                          <a:ea typeface="Times New Roman" panose="02020603050405020304" pitchFamily="18" charset="0"/>
                        </a:rPr>
                        <a:t>κόνας ποιησάμενοι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νέθεσαν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Δελφο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νδρ</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ρίστων γενομένων</a:t>
                      </a: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dirty="0">
                          <a:effectLst/>
                          <a:latin typeface="+mn-lt"/>
                          <a:ea typeface="Times New Roman" panose="02020603050405020304" pitchFamily="18" charset="0"/>
                        </a:rPr>
                        <a:t>En vantant le bonheur et la destinée de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Solon avait excité Crésus à questionner ; Crésus lui demanda qui, des hommes qu’il avait vus, serait le second après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 il était fermement persuadé que la seconde place au moins serait pour lui. Mais Solon répondit : « </a:t>
                      </a:r>
                      <a:r>
                        <a:rPr lang="fr-CH" sz="1300" dirty="0" err="1">
                          <a:effectLst/>
                          <a:latin typeface="+mn-lt"/>
                          <a:ea typeface="Times New Roman" panose="02020603050405020304" pitchFamily="18" charset="0"/>
                        </a:rPr>
                        <a:t>Cléobis</a:t>
                      </a:r>
                      <a:r>
                        <a:rPr lang="fr-CH" sz="1300" dirty="0">
                          <a:effectLst/>
                          <a:latin typeface="+mn-lt"/>
                          <a:ea typeface="Times New Roman" panose="02020603050405020304" pitchFamily="18" charset="0"/>
                        </a:rPr>
                        <a:t> et Biton. Ils étaient de race argienne, jouissant de ressources suffisantes, et, de plus, d’une force corporelle dont voici les preuves : tous deux pareillement avaient remporté des prix dans les concours, et on raconte d’eux cette histoire. Un jour de fête d’Héra chez les Argiens, il fallait absolument que leur mère fût portée au sanctuaire par un attelage ; et leurs bœufs n’étaient pas arrivés des champs en temps voulu ; empêchés d’attendre faute de temps, les jeunes gens se mirent eux-mêmes sous le joug et traînèrent le char, le char où leur mère avait pris place ; ils la transportèrent pendant quarante-cinq stades et arrivèrent au sanctuaire. Cet exploit accompli à la vue de l’assemblée, ils terminèrent leur vie de la meilleure façon ; et dans la circonstance, la divinité fit bien voir que, pour l’homme, il vaut mieux être mort que vivant. Les Argiens, entourant les jeunes gens, les félicitaient de leur force ; les Argiennes félicitaient leur mère d’avoir de semblables enfants ; elle, charmée de leur action et de l’éloge qu’on en faisait, debout en face de la statue divine, pria la déesse d’accorder à </a:t>
                      </a:r>
                      <a:r>
                        <a:rPr lang="fr-CH" sz="1300" dirty="0" err="1">
                          <a:effectLst/>
                          <a:latin typeface="+mn-lt"/>
                          <a:ea typeface="Times New Roman" panose="02020603050405020304" pitchFamily="18" charset="0"/>
                        </a:rPr>
                        <a:t>Cléobis</a:t>
                      </a:r>
                      <a:r>
                        <a:rPr lang="fr-CH" sz="1300" dirty="0">
                          <a:effectLst/>
                          <a:latin typeface="+mn-lt"/>
                          <a:ea typeface="Times New Roman" panose="02020603050405020304" pitchFamily="18" charset="0"/>
                        </a:rPr>
                        <a:t> et Biton ses fils, qui l’avaient grandement honorée, ce que l’homme peut obtenir de meilleur. À la suite de cette prière, après le sacrifice et le banquet, les jeunes gens s’endormirent dans le sanctuaire même ; et ils ne se relevèrent plus, mais trouvèrent là leur fin. Les Argiens firent faire d’eux des statues qu’ils consacrèrent à Delphes comme celles d’hommes excellents. »</a:t>
                      </a:r>
                      <a:r>
                        <a:rPr lang="fr-CH" sz="1300" cap="small" dirty="0">
                          <a:effectLst/>
                          <a:latin typeface="+mn-lt"/>
                          <a:ea typeface="Times New Roman" panose="02020603050405020304" pitchFamily="18" charset="0"/>
                        </a:rPr>
                        <a:t> (T</a:t>
                      </a:r>
                      <a:r>
                        <a:rPr lang="fr-CH" sz="1300" dirty="0">
                          <a:effectLst/>
                          <a:latin typeface="+mn-lt"/>
                          <a:ea typeface="Times New Roman" panose="02020603050405020304" pitchFamily="18" charset="0"/>
                        </a:rPr>
                        <a:t>rad. Ph.-E. Legrand)</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p:spTree>
    <p:extLst>
      <p:ext uri="{BB962C8B-B14F-4D97-AF65-F5344CB8AC3E}">
        <p14:creationId xmlns:p14="http://schemas.microsoft.com/office/powerpoint/2010/main" val="318150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17547" y="225507"/>
            <a:ext cx="2267484" cy="703974"/>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3993602220"/>
              </p:ext>
            </p:extLst>
          </p:nvPr>
        </p:nvGraphicFramePr>
        <p:xfrm>
          <a:off x="586812" y="929481"/>
          <a:ext cx="10616725" cy="4999038"/>
        </p:xfrm>
        <a:graphic>
          <a:graphicData uri="http://schemas.openxmlformats.org/drawingml/2006/table">
            <a:tbl>
              <a:tblPr firstRow="1" firstCol="1" bandRow="1" bandCol="1"/>
              <a:tblGrid>
                <a:gridCol w="302364">
                  <a:extLst>
                    <a:ext uri="{9D8B030D-6E8A-4147-A177-3AD203B41FA5}">
                      <a16:colId xmlns:a16="http://schemas.microsoft.com/office/drawing/2014/main" val="4065727773"/>
                    </a:ext>
                  </a:extLst>
                </a:gridCol>
                <a:gridCol w="5218219">
                  <a:extLst>
                    <a:ext uri="{9D8B030D-6E8A-4147-A177-3AD203B41FA5}">
                      <a16:colId xmlns:a16="http://schemas.microsoft.com/office/drawing/2014/main" val="3047217942"/>
                    </a:ext>
                  </a:extLst>
                </a:gridCol>
                <a:gridCol w="5096142">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τούτων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a:t>
                      </a:r>
                      <a:r>
                        <a:rPr lang="el-GR" sz="1300" dirty="0">
                          <a:effectLst/>
                          <a:highlight>
                            <a:srgbClr val="FFFF00"/>
                          </a:highlight>
                          <a:latin typeface="+mn-lt"/>
                          <a:ea typeface="Times New Roman" panose="02020603050405020304" pitchFamily="18" charset="0"/>
                        </a:rPr>
                        <a:t>θεωρίης</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κδημήσας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Α</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γυπτον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πίκετο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μασιν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Σάρδις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πικόμενος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ξεινίζετο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βασιληίοισι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Κροίσου· 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δέ</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τρίτ</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τετάρτ</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κελεύσαντος Κροίσου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Σόλωνα θεράποντες περι</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γον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θησαυρο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πεδείκνυσαν πάντα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όντα μεγάλα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Θεησάμενον δέ μιν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πάντα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σκεψάμενον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ς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καιρ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τάδε·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Ξε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μέας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σέο λόγος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κται πολλ</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σοφίης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σ</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πλάνης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φιλοσοφέων γ</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πολλ</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a:t>
                      </a:r>
                      <a:r>
                        <a:rPr lang="el-GR" sz="1300" dirty="0">
                          <a:effectLst/>
                          <a:highlight>
                            <a:srgbClr val="FFFF00"/>
                          </a:highlight>
                          <a:latin typeface="+mn-lt"/>
                          <a:ea typeface="Times New Roman" panose="02020603050405020304" pitchFamily="18" charset="0"/>
                        </a:rPr>
                        <a:t>θεωρίης</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πελήλυθας· ν</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πειρέσθαι σε </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μερος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λθέ μοι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 τινα </a:t>
                      </a:r>
                      <a:r>
                        <a:rPr lang="el-GR" sz="1300" dirty="0">
                          <a:effectLst/>
                          <a:latin typeface="+mn-lt"/>
                          <a:ea typeface="Times New Roman" panose="02020603050405020304" pitchFamily="18" charset="0"/>
                          <a:cs typeface="Tahoma" panose="020B0604030504040204" pitchFamily="34" charset="0"/>
                        </a:rPr>
                        <a:t>ἤ</a:t>
                      </a:r>
                      <a:r>
                        <a:rPr lang="el-GR" sz="1300" dirty="0">
                          <a:effectLst/>
                          <a:latin typeface="+mn-lt"/>
                          <a:ea typeface="Times New Roman" panose="02020603050405020304" pitchFamily="18" charset="0"/>
                        </a:rPr>
                        <a:t>δη πάντων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λπίζων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νθρώπων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λβιώτατος 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Σόλων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ποθωπεύσας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όντι χρησάμενος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λέγει·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 βασιλε</a:t>
                      </a:r>
                      <a:r>
                        <a:rPr lang="el-GR" sz="1300" dirty="0">
                          <a:effectLst/>
                          <a:latin typeface="+mn-lt"/>
                          <a:ea typeface="Times New Roman" panose="02020603050405020304" pitchFamily="18" charset="0"/>
                          <a:cs typeface="Tahoma" panose="020B0604030504040204" pitchFamily="34" charset="0"/>
                        </a:rPr>
                        <a:t>ῦ</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ποθωμάσας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λεχθ</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πιστρεφέως·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Κοί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κρίνεις Τέλλον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πόλιος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κούσης πα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 καλοί τε κ</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γαθοί</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σφι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πασι τέκνα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κγενόμενα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πάντα παραμείναντα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κοντι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λαμπροτάτη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 γενομένης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θηναίοισι μάχης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στυγείτονας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λευσ</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νι βοηθήσας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τροπ</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ποιήσας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πολεμίων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πέθανε κάλλιστα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μιν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δημοσί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θαψαν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περ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πεσε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cap="small" dirty="0">
                          <a:effectLst/>
                          <a:latin typeface="+mn-lt"/>
                          <a:ea typeface="Times New Roman" panose="02020603050405020304" pitchFamily="18" charset="0"/>
                        </a:rPr>
                        <a:t>P</a:t>
                      </a:r>
                      <a:r>
                        <a:rPr lang="fr-CH" sz="1300" dirty="0">
                          <a:effectLst/>
                          <a:latin typeface="+mn-lt"/>
                          <a:ea typeface="Times New Roman" panose="02020603050405020304" pitchFamily="18" charset="0"/>
                        </a:rPr>
                        <a:t>our ce motif donc et par curiosité, Solon quitta le pays : il alla en Égypte chez Amasis et ensuite à Sardes chez Crésus. Là, il fut hébergé par Crésus dans le palais royal. Deux ou trois jours après son arrivée, des serviteurs, sur l’ordre de Crésus, le promenèrent à travers les trésors et lui montrèrent que tout était magnifique et opulent. Quand il eut tout regardé et examiné à son aise, Crésus lui demanda : « Mon hôte Athénien, le bruit de ta sagesse, de tes voyages, est arrivé jusqu’à nous ; on nous a dit que le goût de savoir et la curiosité t’ont fait visiter maint pays ; aussi le désir m’est-il venu maintenant de te poser une question : as-tu déjà vu un homme qui soit le plus heureux du monde ? » Il posait cette question dans l’idée qu’il était le plus heureux des hommes. Mais Solon, sans flatterie et en toute sincérité, répondit : « Oui, roi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d’Athènes. » Surpris de cette réponse, Crésus demanda avec vivacité : « Pour quelle raison estimes-tu donc que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soit le plus heureux ? » Et Solon :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dans une ville fortunée, a eu des fils beaux et bons ; il a vu naître des enfants de tous ses fils, et tous ces enfants rester en vie ; fortuné lui-même, pour un homme de chez nous, il eut une fin de vie très brillante ; dans un combat livré à Éleusis par les Athéniens à leurs voisins, il marcha à l’ennemi, le mit en déroute, et périt glorieusement ; les Athéniens l’ensevelirent aux frais du public là même où il était tombé, et lui rendirent de grands honneurs.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p:spTree>
    <p:extLst>
      <p:ext uri="{BB962C8B-B14F-4D97-AF65-F5344CB8AC3E}">
        <p14:creationId xmlns:p14="http://schemas.microsoft.com/office/powerpoint/2010/main" val="215694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17547" y="225507"/>
            <a:ext cx="2267484" cy="703974"/>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4170387093"/>
              </p:ext>
            </p:extLst>
          </p:nvPr>
        </p:nvGraphicFramePr>
        <p:xfrm>
          <a:off x="586812" y="929481"/>
          <a:ext cx="10616725" cy="4999038"/>
        </p:xfrm>
        <a:graphic>
          <a:graphicData uri="http://schemas.openxmlformats.org/drawingml/2006/table">
            <a:tbl>
              <a:tblPr firstRow="1" firstCol="1" bandRow="1" bandCol="1"/>
              <a:tblGrid>
                <a:gridCol w="302364">
                  <a:extLst>
                    <a:ext uri="{9D8B030D-6E8A-4147-A177-3AD203B41FA5}">
                      <a16:colId xmlns:a16="http://schemas.microsoft.com/office/drawing/2014/main" val="4065727773"/>
                    </a:ext>
                  </a:extLst>
                </a:gridCol>
                <a:gridCol w="5218219">
                  <a:extLst>
                    <a:ext uri="{9D8B030D-6E8A-4147-A177-3AD203B41FA5}">
                      <a16:colId xmlns:a16="http://schemas.microsoft.com/office/drawing/2014/main" val="3047217942"/>
                    </a:ext>
                  </a:extLst>
                </a:gridCol>
                <a:gridCol w="5096142">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τούτων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θεωρίης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κδημήσας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Α</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γυπτον </a:t>
                      </a:r>
                      <a:r>
                        <a:rPr lang="el-GR" sz="1300" dirty="0">
                          <a:effectLst/>
                          <a:highlight>
                            <a:srgbClr val="00FF00"/>
                          </a:highlight>
                          <a:latin typeface="+mn-lt"/>
                          <a:ea typeface="Times New Roman" panose="02020603050405020304" pitchFamily="18" charset="0"/>
                          <a:cs typeface="Tahoma" panose="020B0604030504040204" pitchFamily="34" charset="0"/>
                        </a:rPr>
                        <a:t>ἀ</a:t>
                      </a:r>
                      <a:r>
                        <a:rPr lang="el-GR" sz="1300" dirty="0">
                          <a:effectLst/>
                          <a:highlight>
                            <a:srgbClr val="00FF00"/>
                          </a:highlight>
                          <a:latin typeface="+mn-lt"/>
                          <a:ea typeface="Times New Roman" panose="02020603050405020304" pitchFamily="18" charset="0"/>
                        </a:rPr>
                        <a:t>πί</a:t>
                      </a:r>
                      <a:r>
                        <a:rPr lang="el-GR" sz="1300" dirty="0">
                          <a:effectLst/>
                          <a:latin typeface="+mn-lt"/>
                          <a:ea typeface="Times New Roman" panose="02020603050405020304" pitchFamily="18" charset="0"/>
                        </a:rPr>
                        <a:t>κετο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μασιν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Σάρδις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a:t>
                      </a:r>
                      <a:r>
                        <a:rPr lang="fr-CH" sz="1300" dirty="0">
                          <a:effectLst/>
                          <a:latin typeface="+mn-lt"/>
                          <a:ea typeface="Times New Roman" panose="02020603050405020304" pitchFamily="18" charset="0"/>
                        </a:rPr>
                        <a:t>. </a:t>
                      </a:r>
                      <a:r>
                        <a:rPr lang="el-GR" sz="1300" dirty="0">
                          <a:effectLst/>
                          <a:highlight>
                            <a:srgbClr val="00FF00"/>
                          </a:highlight>
                          <a:latin typeface="+mn-lt"/>
                          <a:ea typeface="Times New Roman" panose="02020603050405020304" pitchFamily="18" charset="0"/>
                          <a:cs typeface="Tahoma" panose="020B0604030504040204" pitchFamily="34" charset="0"/>
                        </a:rPr>
                        <a:t>Ἀ</a:t>
                      </a:r>
                      <a:r>
                        <a:rPr lang="el-GR" sz="1300" dirty="0">
                          <a:effectLst/>
                          <a:highlight>
                            <a:srgbClr val="00FF00"/>
                          </a:highlight>
                          <a:latin typeface="+mn-lt"/>
                          <a:ea typeface="Times New Roman" panose="02020603050405020304" pitchFamily="18" charset="0"/>
                        </a:rPr>
                        <a:t>πι</a:t>
                      </a:r>
                      <a:r>
                        <a:rPr lang="el-GR" sz="1300" dirty="0">
                          <a:effectLst/>
                          <a:latin typeface="+mn-lt"/>
                          <a:ea typeface="Times New Roman" panose="02020603050405020304" pitchFamily="18" charset="0"/>
                        </a:rPr>
                        <a:t>κόμενος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ξεινίζετο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βασιληίοισι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Κροίσου· 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δέ</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τρίτ</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τετάρτ</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κελεύσαντος Κροίσου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Σόλωνα θεράποντες περι</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γον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θησαυρο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πεδείκνυσαν πάντα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όντα μεγάλα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Θεησάμενον δέ μιν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πάντα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σκεψάμενον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ς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καιρ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τάδε·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Ξε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μέας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σέο λόγος </a:t>
                      </a:r>
                      <a:r>
                        <a:rPr lang="el-GR" sz="1300" dirty="0">
                          <a:effectLst/>
                          <a:highlight>
                            <a:srgbClr val="00FF00"/>
                          </a:highlight>
                          <a:latin typeface="+mn-lt"/>
                          <a:ea typeface="Times New Roman" panose="02020603050405020304" pitchFamily="18" charset="0"/>
                          <a:cs typeface="Tahoma" panose="020B0604030504040204" pitchFamily="34" charset="0"/>
                        </a:rPr>
                        <a:t>ἀ</a:t>
                      </a:r>
                      <a:r>
                        <a:rPr lang="el-GR" sz="1300" dirty="0">
                          <a:effectLst/>
                          <a:highlight>
                            <a:srgbClr val="00FF00"/>
                          </a:highlight>
                          <a:latin typeface="+mn-lt"/>
                          <a:ea typeface="Times New Roman" panose="02020603050405020304" pitchFamily="18" charset="0"/>
                        </a:rPr>
                        <a:t>π</a:t>
                      </a:r>
                      <a:r>
                        <a:rPr lang="el-GR" sz="1300" dirty="0">
                          <a:effectLst/>
                          <a:highlight>
                            <a:srgbClr val="00FF00"/>
                          </a:highligh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κται πολλ</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σοφίης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σ</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πλάνης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φιλοσοφέων γ</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πολλ</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θεωρίης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πελήλυθας· ν</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πειρέσθαι σε </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μερος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λθέ μοι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 τινα </a:t>
                      </a:r>
                      <a:r>
                        <a:rPr lang="el-GR" sz="1300" dirty="0">
                          <a:effectLst/>
                          <a:latin typeface="+mn-lt"/>
                          <a:ea typeface="Times New Roman" panose="02020603050405020304" pitchFamily="18" charset="0"/>
                          <a:cs typeface="Tahoma" panose="020B0604030504040204" pitchFamily="34" charset="0"/>
                        </a:rPr>
                        <a:t>ἤ</a:t>
                      </a:r>
                      <a:r>
                        <a:rPr lang="el-GR" sz="1300" dirty="0">
                          <a:effectLst/>
                          <a:latin typeface="+mn-lt"/>
                          <a:ea typeface="Times New Roman" panose="02020603050405020304" pitchFamily="18" charset="0"/>
                        </a:rPr>
                        <a:t>δη πάντων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λπίζων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νθρώπων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λβιώτατος 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Σόλων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ποθωπεύσας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όντι χρησάμενος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λέγει·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 βασιλε</a:t>
                      </a:r>
                      <a:r>
                        <a:rPr lang="el-GR" sz="1300" dirty="0">
                          <a:effectLst/>
                          <a:latin typeface="+mn-lt"/>
                          <a:ea typeface="Times New Roman" panose="02020603050405020304" pitchFamily="18" charset="0"/>
                          <a:cs typeface="Tahoma" panose="020B0604030504040204" pitchFamily="34" charset="0"/>
                        </a:rPr>
                        <a:t>ῦ</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ποθωμάσας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λεχθ</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πιστρεφέως·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Κοί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κρίνεις Τέλλον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πόλιος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κούσης πα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 καλοί τε κ</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γαθοί</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σφι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πασι τέκνα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κγενόμενα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πάντα παραμείναντα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κοντι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λαμπροτάτη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 γενομένης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θηναίοισι μάχης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στυγείτονας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λευσ</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νι βοηθήσας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τροπ</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ποιήσας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πολεμίων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πέθανε κάλλιστα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μιν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δημοσί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θαψαν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περ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πεσε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cap="small" dirty="0">
                          <a:effectLst/>
                          <a:latin typeface="+mn-lt"/>
                          <a:ea typeface="Times New Roman" panose="02020603050405020304" pitchFamily="18" charset="0"/>
                        </a:rPr>
                        <a:t>P</a:t>
                      </a:r>
                      <a:r>
                        <a:rPr lang="fr-CH" sz="1300" dirty="0">
                          <a:effectLst/>
                          <a:latin typeface="+mn-lt"/>
                          <a:ea typeface="Times New Roman" panose="02020603050405020304" pitchFamily="18" charset="0"/>
                        </a:rPr>
                        <a:t>our ce motif donc et par curiosité, Solon quitta le pays : il alla en Égypte chez Amasis et ensuite à Sardes chez Crésus. Là, il fut hébergé par Crésus dans le palais royal. Deux ou trois jours après son arrivée, des serviteurs, sur l’ordre de Crésus, le promenèrent à travers les trésors et lui montrèrent que tout était magnifique et opulent. Quand il eut tout regardé et examiné à son aise, Crésus lui demanda : « Mon hôte Athénien, le bruit de ta sagesse, de tes voyages, est arrivé jusqu’à nous ; on nous a dit que le goût de savoir et la curiosité t’ont fait visiter maint pays ; aussi le désir m’est-il venu maintenant de te poser une question : as-tu déjà vu un homme qui soit le plus heureux du monde ? » Il posait cette question dans l’idée qu’il était le plus heureux des hommes. Mais Solon, sans flatterie et en toute sincérité, répondit : « Oui, roi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d’Athènes. » Surpris de cette réponse, Crésus demanda avec vivacité : « Pour quelle raison estimes-tu donc que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soit le plus heureux ? » Et Solon :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dans une ville fortunée, a eu des fils beaux et bons ; il a vu naître des enfants de tous ses fils, et tous ces enfants rester en vie ; fortuné lui-même, pour un homme de chez nous, il eut une fin de vie très brillante ; dans un combat livré à Éleusis par les Athéniens à leurs voisins, il marcha à l’ennemi, le mit en déroute, et périt glorieusement ; les Athéniens l’ensevelirent aux frais du public là même où il était tombé, et lui rendirent de grands honneurs.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p:spTree>
    <p:extLst>
      <p:ext uri="{BB962C8B-B14F-4D97-AF65-F5344CB8AC3E}">
        <p14:creationId xmlns:p14="http://schemas.microsoft.com/office/powerpoint/2010/main" val="40355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17547" y="225507"/>
            <a:ext cx="2267484" cy="703974"/>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1120840992"/>
              </p:ext>
            </p:extLst>
          </p:nvPr>
        </p:nvGraphicFramePr>
        <p:xfrm>
          <a:off x="586812" y="929481"/>
          <a:ext cx="10616725" cy="4999038"/>
        </p:xfrm>
        <a:graphic>
          <a:graphicData uri="http://schemas.openxmlformats.org/drawingml/2006/table">
            <a:tbl>
              <a:tblPr firstRow="1" firstCol="1" bandRow="1" bandCol="1"/>
              <a:tblGrid>
                <a:gridCol w="302364">
                  <a:extLst>
                    <a:ext uri="{9D8B030D-6E8A-4147-A177-3AD203B41FA5}">
                      <a16:colId xmlns:a16="http://schemas.microsoft.com/office/drawing/2014/main" val="4065727773"/>
                    </a:ext>
                  </a:extLst>
                </a:gridCol>
                <a:gridCol w="5218219">
                  <a:extLst>
                    <a:ext uri="{9D8B030D-6E8A-4147-A177-3AD203B41FA5}">
                      <a16:colId xmlns:a16="http://schemas.microsoft.com/office/drawing/2014/main" val="3047217942"/>
                    </a:ext>
                  </a:extLst>
                </a:gridCol>
                <a:gridCol w="5096142">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τούτων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θεωρίης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κδημήσας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a:t>
                      </a:r>
                      <a:r>
                        <a:rPr lang="el-GR" sz="1300" dirty="0">
                          <a:effectLst/>
                          <a:highlight>
                            <a:srgbClr val="00FFFF"/>
                          </a:highlight>
                          <a:latin typeface="+mn-lt"/>
                          <a:ea typeface="Times New Roman" panose="02020603050405020304" pitchFamily="18" charset="0"/>
                        </a:rPr>
                        <a:t>ε</a:t>
                      </a:r>
                      <a:r>
                        <a:rPr lang="el-GR" sz="1300" dirty="0">
                          <a:effectLst/>
                          <a:highlight>
                            <a:srgbClr val="00FFFF"/>
                          </a:highlight>
                          <a:latin typeface="+mn-lt"/>
                          <a:ea typeface="Times New Roman" panose="02020603050405020304" pitchFamily="18" charset="0"/>
                          <a:cs typeface="Tahoma" panose="020B0604030504040204" pitchFamily="34" charset="0"/>
                        </a:rPr>
                        <a:t>ἵ</a:t>
                      </a:r>
                      <a:r>
                        <a:rPr lang="el-GR" sz="1300" dirty="0">
                          <a:effectLst/>
                          <a:highlight>
                            <a:srgbClr val="00FFFF"/>
                          </a:highlight>
                          <a:latin typeface="+mn-lt"/>
                          <a:ea typeface="Times New Roman" panose="02020603050405020304" pitchFamily="18" charset="0"/>
                        </a:rPr>
                        <a:t>ν</a:t>
                      </a:r>
                      <a:r>
                        <a:rPr lang="el-GR" sz="1300" dirty="0">
                          <a:effectLst/>
                          <a:latin typeface="+mn-lt"/>
                          <a:ea typeface="Times New Roman" panose="02020603050405020304" pitchFamily="18" charset="0"/>
                        </a:rPr>
                        <a:t>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Α</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γυπτον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πίκετο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μασιν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Σάρδις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πικόμενος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highlight>
                            <a:srgbClr val="00FFFF"/>
                          </a:highlight>
                          <a:latin typeface="+mn-lt"/>
                          <a:ea typeface="Times New Roman" panose="02020603050405020304" pitchFamily="18" charset="0"/>
                        </a:rPr>
                        <a:t>ξειν</a:t>
                      </a:r>
                      <a:r>
                        <a:rPr lang="el-GR" sz="1300" dirty="0">
                          <a:effectLst/>
                          <a:latin typeface="+mn-lt"/>
                          <a:ea typeface="Times New Roman" panose="02020603050405020304" pitchFamily="18" charset="0"/>
                        </a:rPr>
                        <a:t>ίζετο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βασιληίοισι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Κροίσου· 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δέ</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τρίτ</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τετάρτ</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κελεύσαντος Κροίσου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Σόλωνα θεράποντες περι</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γον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θησαυρο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πεδείκνυσαν πάντα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όντα μεγάλα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Θεησάμενον δέ μιν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πάντα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σκεψάμενον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ς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καιρ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τάδε·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Ξε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μέας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σέο λόγος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κται πολλ</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σοφίης</a:t>
                      </a:r>
                      <a:r>
                        <a:rPr lang="fr-CH" sz="1300" dirty="0">
                          <a:effectLst/>
                          <a:latin typeface="+mn-lt"/>
                          <a:ea typeface="Times New Roman" panose="02020603050405020304" pitchFamily="18" charset="0"/>
                        </a:rPr>
                        <a:t> [</a:t>
                      </a:r>
                      <a:r>
                        <a:rPr lang="el-GR" sz="1300" dirty="0">
                          <a:effectLst/>
                          <a:highlight>
                            <a:srgbClr val="00FFFF"/>
                          </a:highlight>
                          <a:latin typeface="+mn-lt"/>
                          <a:ea typeface="Times New Roman" panose="02020603050405020304" pitchFamily="18" charset="0"/>
                        </a:rPr>
                        <a:t>ε</a:t>
                      </a:r>
                      <a:r>
                        <a:rPr lang="el-GR" sz="1300" dirty="0">
                          <a:effectLst/>
                          <a:highlight>
                            <a:srgbClr val="00FFFF"/>
                          </a:highlight>
                          <a:latin typeface="+mn-lt"/>
                          <a:ea typeface="Times New Roman" panose="02020603050405020304" pitchFamily="18" charset="0"/>
                          <a:cs typeface="Tahoma" panose="020B0604030504040204" pitchFamily="34" charset="0"/>
                        </a:rPr>
                        <a:t>ἵ</a:t>
                      </a:r>
                      <a:r>
                        <a:rPr lang="el-GR" sz="1300" dirty="0">
                          <a:effectLst/>
                          <a:highlight>
                            <a:srgbClr val="00FFFF"/>
                          </a:highlight>
                          <a:latin typeface="+mn-lt"/>
                          <a:ea typeface="Times New Roman" panose="02020603050405020304" pitchFamily="18" charset="0"/>
                        </a:rPr>
                        <a:t>ν</a:t>
                      </a:r>
                      <a:r>
                        <a:rPr lang="el-GR" sz="1300" dirty="0">
                          <a:effectLst/>
                          <a:latin typeface="+mn-lt"/>
                          <a:ea typeface="Times New Roman" panose="02020603050405020304" pitchFamily="18" charset="0"/>
                        </a:rPr>
                        <a:t>εκεν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σ</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πλάνης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φιλοσοφέων γ</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πολλ</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θεωρίης </a:t>
                      </a:r>
                      <a:r>
                        <a:rPr lang="el-GR" sz="1300" dirty="0">
                          <a:effectLst/>
                          <a:highlight>
                            <a:srgbClr val="00FFFF"/>
                          </a:highlight>
                          <a:latin typeface="+mn-lt"/>
                          <a:ea typeface="Times New Roman" panose="02020603050405020304" pitchFamily="18" charset="0"/>
                        </a:rPr>
                        <a:t>ε</a:t>
                      </a:r>
                      <a:r>
                        <a:rPr lang="el-GR" sz="1300" dirty="0">
                          <a:effectLst/>
                          <a:highlight>
                            <a:srgbClr val="00FFFF"/>
                          </a:highlight>
                          <a:latin typeface="+mn-lt"/>
                          <a:ea typeface="Times New Roman" panose="02020603050405020304" pitchFamily="18" charset="0"/>
                          <a:cs typeface="Tahoma" panose="020B0604030504040204" pitchFamily="34" charset="0"/>
                        </a:rPr>
                        <a:t>ἵ</a:t>
                      </a:r>
                      <a:r>
                        <a:rPr lang="el-GR" sz="1300" dirty="0">
                          <a:effectLst/>
                          <a:highlight>
                            <a:srgbClr val="00FFFF"/>
                          </a:highlight>
                          <a:latin typeface="+mn-lt"/>
                          <a:ea typeface="Times New Roman" panose="02020603050405020304" pitchFamily="18" charset="0"/>
                        </a:rPr>
                        <a:t>ν</a:t>
                      </a:r>
                      <a:r>
                        <a:rPr lang="el-GR" sz="1300" dirty="0">
                          <a:effectLst/>
                          <a:latin typeface="+mn-lt"/>
                          <a:ea typeface="Times New Roman" panose="02020603050405020304" pitchFamily="18" charset="0"/>
                        </a:rPr>
                        <a:t>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πελήλυθας· ν</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πειρέσθαι σε </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μερος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λθέ μοι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 τινα </a:t>
                      </a:r>
                      <a:r>
                        <a:rPr lang="el-GR" sz="1300" dirty="0">
                          <a:effectLst/>
                          <a:latin typeface="+mn-lt"/>
                          <a:ea typeface="Times New Roman" panose="02020603050405020304" pitchFamily="18" charset="0"/>
                          <a:cs typeface="Tahoma" panose="020B0604030504040204" pitchFamily="34" charset="0"/>
                        </a:rPr>
                        <a:t>ἤ</a:t>
                      </a:r>
                      <a:r>
                        <a:rPr lang="el-GR" sz="1300" dirty="0">
                          <a:effectLst/>
                          <a:latin typeface="+mn-lt"/>
                          <a:ea typeface="Times New Roman" panose="02020603050405020304" pitchFamily="18" charset="0"/>
                        </a:rPr>
                        <a:t>δη πάντων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λπίζων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νθρώπων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λβιώτατος 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Σόλων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ποθωπεύσας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όντι χρησάμενος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λέγει·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 βασιλε</a:t>
                      </a:r>
                      <a:r>
                        <a:rPr lang="el-GR" sz="1300" dirty="0">
                          <a:effectLst/>
                          <a:latin typeface="+mn-lt"/>
                          <a:ea typeface="Times New Roman" panose="02020603050405020304" pitchFamily="18" charset="0"/>
                          <a:cs typeface="Tahoma" panose="020B0604030504040204" pitchFamily="34" charset="0"/>
                        </a:rPr>
                        <a:t>ῦ</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ποθωμάσας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λεχθ</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πιστρεφέως·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Κοί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κρίνεις Τέλλον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πόλιος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κούσης πα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 καλοί τε κ</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γαθοί</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σφι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πασι τέκνα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κγενόμενα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πάντα παραμείναντα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κοντι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λαμπροτάτη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 γενομένης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θηναίοισι μάχης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στυγείτονας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λευσ</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νι βοηθήσας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τροπ</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ποιήσας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πολεμίων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πέθανε κάλλιστα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μιν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δημοσί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θαψαν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περ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πεσε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cap="small" dirty="0">
                          <a:effectLst/>
                          <a:latin typeface="+mn-lt"/>
                          <a:ea typeface="Times New Roman" panose="02020603050405020304" pitchFamily="18" charset="0"/>
                        </a:rPr>
                        <a:t>P</a:t>
                      </a:r>
                      <a:r>
                        <a:rPr lang="fr-CH" sz="1300" dirty="0">
                          <a:effectLst/>
                          <a:latin typeface="+mn-lt"/>
                          <a:ea typeface="Times New Roman" panose="02020603050405020304" pitchFamily="18" charset="0"/>
                        </a:rPr>
                        <a:t>our ce motif donc et par curiosité, Solon quitta le pays : il alla en Égypte chez Amasis et ensuite à Sardes chez Crésus. Là, il fut hébergé par Crésus dans le palais royal. Deux ou trois jours après son arrivée, des serviteurs, sur l’ordre de Crésus, le promenèrent à travers les trésors et lui montrèrent que tout était magnifique et opulent. Quand il eut tout regardé et examiné à son aise, Crésus lui demanda : « Mon hôte Athénien, le bruit de ta sagesse, de tes voyages, est arrivé jusqu’à nous ; on nous a dit que le goût de savoir et la curiosité t’ont fait visiter maint pays ; aussi le désir m’est-il venu maintenant de te poser une question : as-tu déjà vu un homme qui soit le plus heureux du monde ? » Il posait cette question dans l’idée qu’il était le plus heureux des hommes. Mais Solon, sans flatterie et en toute sincérité, répondit : « Oui, roi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d’Athènes. » Surpris de cette réponse, Crésus demanda avec vivacité : « Pour quelle raison estimes-tu donc que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soit le plus heureux ? » Et Solon :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dans une ville fortunée, a eu des fils beaux et bons ; il a vu naître des enfants de tous ses fils, et tous ces enfants rester en vie ; fortuné lui-même, pour un homme de chez nous, il eut une fin de vie très brillante ; dans un combat livré à Éleusis par les Athéniens à leurs voisins, il marcha à l’ennemi, le mit en déroute, et périt glorieusement ; les Athéniens l’ensevelirent aux frais du public là même où il était tombé, et lui rendirent de grands honneurs.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p:spTree>
    <p:extLst>
      <p:ext uri="{BB962C8B-B14F-4D97-AF65-F5344CB8AC3E}">
        <p14:creationId xmlns:p14="http://schemas.microsoft.com/office/powerpoint/2010/main" val="207682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17547" y="225507"/>
            <a:ext cx="2267484" cy="703974"/>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288971436"/>
              </p:ext>
            </p:extLst>
          </p:nvPr>
        </p:nvGraphicFramePr>
        <p:xfrm>
          <a:off x="586812" y="929481"/>
          <a:ext cx="10616725" cy="4999038"/>
        </p:xfrm>
        <a:graphic>
          <a:graphicData uri="http://schemas.openxmlformats.org/drawingml/2006/table">
            <a:tbl>
              <a:tblPr firstRow="1" firstCol="1" bandRow="1" bandCol="1"/>
              <a:tblGrid>
                <a:gridCol w="302364">
                  <a:extLst>
                    <a:ext uri="{9D8B030D-6E8A-4147-A177-3AD203B41FA5}">
                      <a16:colId xmlns:a16="http://schemas.microsoft.com/office/drawing/2014/main" val="4065727773"/>
                    </a:ext>
                  </a:extLst>
                </a:gridCol>
                <a:gridCol w="5218219">
                  <a:extLst>
                    <a:ext uri="{9D8B030D-6E8A-4147-A177-3AD203B41FA5}">
                      <a16:colId xmlns:a16="http://schemas.microsoft.com/office/drawing/2014/main" val="3047217942"/>
                    </a:ext>
                  </a:extLst>
                </a:gridCol>
                <a:gridCol w="5096142">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τούτων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θεωρίης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κδημήσας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Α</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γυπτον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πίκετο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μασιν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Σάρδις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πικόμενος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ξεινίζετο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βασιληίοισι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Κροίσου· 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δέ</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τρίτ</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τετάρτ</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κελεύσαντος Κροίσου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Σόλωνα θεράποντες περι</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γον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θησαυρο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πεδείκνυσαν πάντα </a:t>
                      </a:r>
                      <a:r>
                        <a:rPr lang="el-GR" sz="1300" dirty="0">
                          <a:effectLst/>
                          <a:highlight>
                            <a:srgbClr val="FF00FF"/>
                          </a:highlight>
                          <a:latin typeface="+mn-lt"/>
                          <a:ea typeface="Times New Roman" panose="02020603050405020304" pitchFamily="18" charset="0"/>
                          <a:cs typeface="Tahoma" panose="020B0604030504040204" pitchFamily="34" charset="0"/>
                        </a:rPr>
                        <a:t>ἐ</a:t>
                      </a:r>
                      <a:r>
                        <a:rPr lang="el-GR" sz="1300" dirty="0">
                          <a:effectLst/>
                          <a:highlight>
                            <a:srgbClr val="FF00FF"/>
                          </a:highlight>
                          <a:latin typeface="+mn-lt"/>
                          <a:ea typeface="Times New Roman" panose="02020603050405020304" pitchFamily="18" charset="0"/>
                        </a:rPr>
                        <a:t>ό</a:t>
                      </a:r>
                      <a:r>
                        <a:rPr lang="el-GR" sz="1300" dirty="0">
                          <a:effectLst/>
                          <a:latin typeface="+mn-lt"/>
                          <a:ea typeface="Times New Roman" panose="02020603050405020304" pitchFamily="18" charset="0"/>
                        </a:rPr>
                        <a:t>ντα μεγάλα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Θεησάμενον δέ μιν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πάντα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σκεψάμενον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ς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καιρ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τάδε·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Ξε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a:t>
                      </a:r>
                      <a:r>
                        <a:rPr lang="el-GR" sz="1300" dirty="0">
                          <a:effectLst/>
                          <a:highlight>
                            <a:srgbClr val="FF00FF"/>
                          </a:highlight>
                          <a:latin typeface="+mn-lt"/>
                          <a:ea typeface="Times New Roman" panose="02020603050405020304" pitchFamily="18" charset="0"/>
                        </a:rPr>
                        <a:t>έα</a:t>
                      </a:r>
                      <a:r>
                        <a:rPr lang="el-GR" sz="1300" dirty="0">
                          <a:effectLst/>
                          <a:latin typeface="+mn-lt"/>
                          <a:ea typeface="Times New Roman" panose="02020603050405020304" pitchFamily="18" charset="0"/>
                        </a:rPr>
                        <a:t>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a:t>
                      </a:r>
                      <a:r>
                        <a:rPr lang="el-GR" sz="1300" dirty="0">
                          <a:effectLst/>
                          <a:highlight>
                            <a:srgbClr val="FF00FF"/>
                          </a:highlight>
                          <a:latin typeface="+mn-lt"/>
                          <a:ea typeface="Times New Roman" panose="02020603050405020304" pitchFamily="18" charset="0"/>
                        </a:rPr>
                        <a:t>έο</a:t>
                      </a:r>
                      <a:r>
                        <a:rPr lang="el-GR" sz="1300" dirty="0">
                          <a:effectLst/>
                          <a:latin typeface="+mn-lt"/>
                          <a:ea typeface="Times New Roman" panose="02020603050405020304" pitchFamily="18" charset="0"/>
                        </a:rPr>
                        <a:t> λόγος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κται πολλ</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σοφίης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σ</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πλάνης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φιλοσοφέων γ</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πολλ</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θεωρίης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πελήλυθας· ν</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πειρέσθαι σε </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μερος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λθέ μοι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 τινα </a:t>
                      </a:r>
                      <a:r>
                        <a:rPr lang="el-GR" sz="1300" dirty="0">
                          <a:effectLst/>
                          <a:latin typeface="+mn-lt"/>
                          <a:ea typeface="Times New Roman" panose="02020603050405020304" pitchFamily="18" charset="0"/>
                          <a:cs typeface="Tahoma" panose="020B0604030504040204" pitchFamily="34" charset="0"/>
                        </a:rPr>
                        <a:t>ἤ</a:t>
                      </a:r>
                      <a:r>
                        <a:rPr lang="el-GR" sz="1300" dirty="0">
                          <a:effectLst/>
                          <a:latin typeface="+mn-lt"/>
                          <a:ea typeface="Times New Roman" panose="02020603050405020304" pitchFamily="18" charset="0"/>
                        </a:rPr>
                        <a:t>δη πάντων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λπίζων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νθρώπων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λβιώτατος 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Σόλων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ποθωπεύσας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highlight>
                            <a:srgbClr val="FF00FF"/>
                          </a:highlight>
                          <a:latin typeface="+mn-lt"/>
                          <a:ea typeface="Times New Roman" panose="02020603050405020304" pitchFamily="18" charset="0"/>
                          <a:cs typeface="Tahoma" panose="020B0604030504040204" pitchFamily="34" charset="0"/>
                        </a:rPr>
                        <a:t>ἐ</a:t>
                      </a:r>
                      <a:r>
                        <a:rPr lang="el-GR" sz="1300" dirty="0">
                          <a:effectLst/>
                          <a:highlight>
                            <a:srgbClr val="FF00FF"/>
                          </a:highlight>
                          <a:latin typeface="+mn-lt"/>
                          <a:ea typeface="Times New Roman" panose="02020603050405020304" pitchFamily="18" charset="0"/>
                        </a:rPr>
                        <a:t>ό</a:t>
                      </a:r>
                      <a:r>
                        <a:rPr lang="el-GR" sz="1300" dirty="0">
                          <a:effectLst/>
                          <a:latin typeface="+mn-lt"/>
                          <a:ea typeface="Times New Roman" panose="02020603050405020304" pitchFamily="18" charset="0"/>
                        </a:rPr>
                        <a:t>ντι χρησάμενος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λέγει·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 βασιλε</a:t>
                      </a:r>
                      <a:r>
                        <a:rPr lang="el-GR" sz="1300" dirty="0">
                          <a:effectLst/>
                          <a:latin typeface="+mn-lt"/>
                          <a:ea typeface="Times New Roman" panose="02020603050405020304" pitchFamily="18" charset="0"/>
                          <a:cs typeface="Tahoma" panose="020B0604030504040204" pitchFamily="34" charset="0"/>
                        </a:rPr>
                        <a:t>ῦ</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ποθωμάσας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λεχθ</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πιστρεφέως·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Κοί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κρίνεις Τέλλον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πόλιος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κούσης πα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 καλοί τε κ</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γαθοί</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σφι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πασι τέκνα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κγενόμενα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πάντα παραμείναντα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κοντι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λαμπροτάτη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 γενομένης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θηναίοισι μάχης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στυγείτονας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λευσ</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νι βοηθήσας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τροπ</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ποιήσας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πολεμίων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πέθανε κάλλιστα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μιν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δημοσί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θαψαν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περ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πεσε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cap="small" dirty="0">
                          <a:effectLst/>
                          <a:latin typeface="+mn-lt"/>
                          <a:ea typeface="Times New Roman" panose="02020603050405020304" pitchFamily="18" charset="0"/>
                        </a:rPr>
                        <a:t>P</a:t>
                      </a:r>
                      <a:r>
                        <a:rPr lang="fr-CH" sz="1300" dirty="0">
                          <a:effectLst/>
                          <a:latin typeface="+mn-lt"/>
                          <a:ea typeface="Times New Roman" panose="02020603050405020304" pitchFamily="18" charset="0"/>
                        </a:rPr>
                        <a:t>our ce motif donc et par curiosité, Solon quitta le pays : il alla en Égypte chez Amasis et ensuite à Sardes chez Crésus. Là, il fut hébergé par Crésus dans le palais royal. Deux ou trois jours après son arrivée, des serviteurs, sur l’ordre de Crésus, le promenèrent à travers les trésors et lui montrèrent que tout était magnifique et opulent. Quand il eut tout regardé et examiné à son aise, Crésus lui demanda : « Mon hôte Athénien, le bruit de ta sagesse, de tes voyages, est arrivé jusqu’à nous ; on nous a dit que le goût de savoir et la curiosité t’ont fait visiter maint pays ; aussi le désir m’est-il venu maintenant de te poser une question : as-tu déjà vu un homme qui soit le plus heureux du monde ? » Il posait cette question dans l’idée qu’il était le plus heureux des hommes. Mais Solon, sans flatterie et en toute sincérité, répondit : « Oui, roi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d’Athènes. » Surpris de cette réponse, Crésus demanda avec vivacité : « Pour quelle raison estimes-tu donc que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soit le plus heureux ? » Et Solon :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dans une ville fortunée, a eu des fils beaux et bons ; il a vu naître des enfants de tous ses fils, et tous ces enfants rester en vie ; fortuné lui-même, pour un homme de chez nous, il eut une fin de vie très brillante ; dans un combat livré à Éleusis par les Athéniens à leurs voisins, il marcha à l’ennemi, le mit en déroute, et périt glorieusement ; les Athéniens l’ensevelirent aux frais du public là même où il était tombé, et lui rendirent de grands honneurs.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p:spTree>
    <p:extLst>
      <p:ext uri="{BB962C8B-B14F-4D97-AF65-F5344CB8AC3E}">
        <p14:creationId xmlns:p14="http://schemas.microsoft.com/office/powerpoint/2010/main" val="15369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17547" y="225507"/>
            <a:ext cx="2267484" cy="703974"/>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3357091832"/>
              </p:ext>
            </p:extLst>
          </p:nvPr>
        </p:nvGraphicFramePr>
        <p:xfrm>
          <a:off x="586812" y="929481"/>
          <a:ext cx="10616725" cy="4999038"/>
        </p:xfrm>
        <a:graphic>
          <a:graphicData uri="http://schemas.openxmlformats.org/drawingml/2006/table">
            <a:tbl>
              <a:tblPr firstRow="1" firstCol="1" bandRow="1" bandCol="1"/>
              <a:tblGrid>
                <a:gridCol w="302364">
                  <a:extLst>
                    <a:ext uri="{9D8B030D-6E8A-4147-A177-3AD203B41FA5}">
                      <a16:colId xmlns:a16="http://schemas.microsoft.com/office/drawing/2014/main" val="4065727773"/>
                    </a:ext>
                  </a:extLst>
                </a:gridCol>
                <a:gridCol w="5218219">
                  <a:extLst>
                    <a:ext uri="{9D8B030D-6E8A-4147-A177-3AD203B41FA5}">
                      <a16:colId xmlns:a16="http://schemas.microsoft.com/office/drawing/2014/main" val="3047217942"/>
                    </a:ext>
                  </a:extLst>
                </a:gridCol>
                <a:gridCol w="5096142">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τούτων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θεωρίης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κδημήσας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Α</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γυπτον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πίκετο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μασιν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Σάρδις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πικόμενος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ξεινίζετο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βασιληίοισι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Κροίσου· 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δέ</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τρίτ</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τετάρτ</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κελεύσαντος Κροίσου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Σόλωνα θεράποντες περι</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γον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θησαυρο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πεδείκνυσαν πάντα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όντα μεγάλα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Θεησάμενον δέ μιν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πάντα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σκεψάμενον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ς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καιρ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τάδε·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Ξε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μέας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σέο λόγος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κται πολλ</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σοφίης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σ</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πλάνης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φιλοσοφέων γ</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πολλ</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θεωρίης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πελήλυθας· ν</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πειρέσθαι σε </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μερος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λθέ μοι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 τινα </a:t>
                      </a:r>
                      <a:r>
                        <a:rPr lang="el-GR" sz="1300" dirty="0">
                          <a:effectLst/>
                          <a:latin typeface="+mn-lt"/>
                          <a:ea typeface="Times New Roman" panose="02020603050405020304" pitchFamily="18" charset="0"/>
                          <a:cs typeface="Tahoma" panose="020B0604030504040204" pitchFamily="34" charset="0"/>
                        </a:rPr>
                        <a:t>ἤ</a:t>
                      </a:r>
                      <a:r>
                        <a:rPr lang="el-GR" sz="1300" dirty="0">
                          <a:effectLst/>
                          <a:latin typeface="+mn-lt"/>
                          <a:ea typeface="Times New Roman" panose="02020603050405020304" pitchFamily="18" charset="0"/>
                        </a:rPr>
                        <a:t>δη πάντων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λπίζων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νθρώπων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λβιώτατος 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Σόλων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ποθωπεύσας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όντι χρησάμενος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λέγει·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 βασιλε</a:t>
                      </a:r>
                      <a:r>
                        <a:rPr lang="el-GR" sz="1300" dirty="0">
                          <a:effectLst/>
                          <a:latin typeface="+mn-lt"/>
                          <a:ea typeface="Times New Roman" panose="02020603050405020304" pitchFamily="18" charset="0"/>
                          <a:cs typeface="Tahoma" panose="020B0604030504040204" pitchFamily="34" charset="0"/>
                        </a:rPr>
                        <a:t>ῦ</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ποθωμάσας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λεχθ</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πιστρεφέως·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Κοί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κρίνεις Τέλλον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πόλιος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κούσης πα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 καλοί τε κ</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γαθοί</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σφι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πασι τέκνα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κγενόμενα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πάντα παραμείναντα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κοντι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λαμπροτάτη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 γενομένης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θηναίοισι μάχης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στυγείτονας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λευσ</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νι βοηθήσας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τροπ</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ποιήσας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πολεμίων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πέθανε κάλλιστα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μιν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δημοσί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θαψαν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περ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πεσε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cap="small" dirty="0">
                          <a:effectLst/>
                          <a:latin typeface="+mn-lt"/>
                          <a:ea typeface="Times New Roman" panose="02020603050405020304" pitchFamily="18" charset="0"/>
                        </a:rPr>
                        <a:t>P</a:t>
                      </a:r>
                      <a:r>
                        <a:rPr lang="fr-CH" sz="1300" dirty="0">
                          <a:effectLst/>
                          <a:latin typeface="+mn-lt"/>
                          <a:ea typeface="Times New Roman" panose="02020603050405020304" pitchFamily="18" charset="0"/>
                        </a:rPr>
                        <a:t>our ce motif donc et par curiosité, Solon quitta le pays : il alla en Égypte chez Amasis et ensuite à Sardes chez Crésus. Là, il fut hébergé par Crésus dans le palais royal. Deux ou trois jours après son arrivée, des serviteurs, sur l’ordre de Crésus, le promenèrent à travers les trésors et lui montrèrent que tout était magnifique et opulent. Quand il eut tout regardé et examiné à son aise, Crésus lui demanda : « Mon hôte Athénien, le bruit de ta sagesse, de tes voyages, est arrivé jusqu’à nous ; on nous a dit que le goût de savoir et la curiosité t’ont fait visiter maint pays ; aussi le désir m’est-il venu maintenant de te poser une question : as-tu déjà vu un homme qui soit le plus heureux du monde ? » Il posait cette question dans l’idée qu’il était le plus heureux des hommes. Mais Solon, sans flatterie et en toute sincérité, répondit : « Oui, roi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d’Athènes. » Surpris de cette réponse, Crésus demanda avec vivacité : « Pour quelle raison estimes-tu donc que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soit le plus heureux ? » Et Solon :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dans une ville fortunée, a eu des fils beaux et bons ; il a vu naître des enfants de tous ses fils, et tous ces enfants rester en vie ; fortuné lui-même, pour un homme de chez nous, il eut une fin de vie très brillante ; dans un combat livré à Éleusis par les Athéniens à leurs voisins, il marcha à l’ennemi, le mit en déroute, et périt glorieusement ; les Athéniens l’ensevelirent aux frais du public là même où il était tombé, et lui rendirent de grands honneurs.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mc:AlternateContent xmlns:mc="http://schemas.openxmlformats.org/markup-compatibility/2006" xmlns:p14="http://schemas.microsoft.com/office/powerpoint/2010/main">
        <mc:Choice Requires="p14">
          <p:contentPart p14:bwMode="auto" r:id="rId2">
            <p14:nvContentPartPr>
              <p14:cNvPr id="5" name="Encre 4">
                <a:extLst>
                  <a:ext uri="{FF2B5EF4-FFF2-40B4-BE49-F238E27FC236}">
                    <a16:creationId xmlns:a16="http://schemas.microsoft.com/office/drawing/2014/main" id="{78120908-60E3-3299-6101-8572DAD6277A}"/>
                  </a:ext>
                </a:extLst>
              </p14:cNvPr>
              <p14:cNvContentPartPr/>
              <p14:nvPr/>
            </p14:nvContentPartPr>
            <p14:xfrm>
              <a:off x="5047920" y="3781080"/>
              <a:ext cx="240480" cy="6840"/>
            </p14:xfrm>
          </p:contentPart>
        </mc:Choice>
        <mc:Fallback xmlns="">
          <p:pic>
            <p:nvPicPr>
              <p:cNvPr id="5" name="Encre 4">
                <a:extLst>
                  <a:ext uri="{FF2B5EF4-FFF2-40B4-BE49-F238E27FC236}">
                    <a16:creationId xmlns:a16="http://schemas.microsoft.com/office/drawing/2014/main" id="{78120908-60E3-3299-6101-8572DAD6277A}"/>
                  </a:ext>
                </a:extLst>
              </p:cNvPr>
              <p:cNvPicPr/>
              <p:nvPr/>
            </p:nvPicPr>
            <p:blipFill>
              <a:blip r:embed="rId3"/>
              <a:stretch>
                <a:fillRect/>
              </a:stretch>
            </p:blipFill>
            <p:spPr>
              <a:xfrm>
                <a:off x="5011920" y="3709440"/>
                <a:ext cx="312120" cy="150480"/>
              </a:xfrm>
              <a:prstGeom prst="rect">
                <a:avLst/>
              </a:prstGeom>
            </p:spPr>
          </p:pic>
        </mc:Fallback>
      </mc:AlternateContent>
    </p:spTree>
    <p:extLst>
      <p:ext uri="{BB962C8B-B14F-4D97-AF65-F5344CB8AC3E}">
        <p14:creationId xmlns:p14="http://schemas.microsoft.com/office/powerpoint/2010/main" val="37874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17547" y="225507"/>
            <a:ext cx="2267484" cy="703974"/>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3358771154"/>
              </p:ext>
            </p:extLst>
          </p:nvPr>
        </p:nvGraphicFramePr>
        <p:xfrm>
          <a:off x="586812" y="929481"/>
          <a:ext cx="10616725" cy="4999038"/>
        </p:xfrm>
        <a:graphic>
          <a:graphicData uri="http://schemas.openxmlformats.org/drawingml/2006/table">
            <a:tbl>
              <a:tblPr firstRow="1" firstCol="1" bandRow="1" bandCol="1"/>
              <a:tblGrid>
                <a:gridCol w="302364">
                  <a:extLst>
                    <a:ext uri="{9D8B030D-6E8A-4147-A177-3AD203B41FA5}">
                      <a16:colId xmlns:a16="http://schemas.microsoft.com/office/drawing/2014/main" val="4065727773"/>
                    </a:ext>
                  </a:extLst>
                </a:gridCol>
                <a:gridCol w="5218219">
                  <a:extLst>
                    <a:ext uri="{9D8B030D-6E8A-4147-A177-3AD203B41FA5}">
                      <a16:colId xmlns:a16="http://schemas.microsoft.com/office/drawing/2014/main" val="3047217942"/>
                    </a:ext>
                  </a:extLst>
                </a:gridCol>
                <a:gridCol w="5096142">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τούτων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θεωρίης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κδημήσας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Α</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γυπτον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πίκετο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μασιν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Σάρδις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πικόμενος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ξεινίζετο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βασιληίοισι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Κροίσου· 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δέ</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τρίτ</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τετάρτ</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κελεύσαντος Κροίσου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Σόλωνα θεράποντες περι</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γον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θησαυρο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πεδείκνυσαν πάντα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όντα μεγάλα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Θεησάμενον δέ μιν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πάντα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σκεψάμενον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ς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καιρ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τάδε·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Ξε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μέας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σέο λόγος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κται πολλ</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σοφίης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σ</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πλάνης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φιλοσοφέων γ</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πολλ</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θεωρίης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πελήλυθας· ν</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πειρέσθαι σε </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μερος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λθέ μοι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 τινα </a:t>
                      </a:r>
                      <a:r>
                        <a:rPr lang="el-GR" sz="1300" dirty="0">
                          <a:effectLst/>
                          <a:latin typeface="+mn-lt"/>
                          <a:ea typeface="Times New Roman" panose="02020603050405020304" pitchFamily="18" charset="0"/>
                          <a:cs typeface="Tahoma" panose="020B0604030504040204" pitchFamily="34" charset="0"/>
                        </a:rPr>
                        <a:t>ἤ</a:t>
                      </a:r>
                      <a:r>
                        <a:rPr lang="el-GR" sz="1300" dirty="0">
                          <a:effectLst/>
                          <a:latin typeface="+mn-lt"/>
                          <a:ea typeface="Times New Roman" panose="02020603050405020304" pitchFamily="18" charset="0"/>
                        </a:rPr>
                        <a:t>δη πάντων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λπίζων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νθρώπων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λβιώτατος 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Σόλων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ποθωπεύσας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όντι χρησάμενος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λέγει·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 βασιλε</a:t>
                      </a:r>
                      <a:r>
                        <a:rPr lang="el-GR" sz="1300" dirty="0">
                          <a:effectLst/>
                          <a:latin typeface="+mn-lt"/>
                          <a:ea typeface="Times New Roman" panose="02020603050405020304" pitchFamily="18" charset="0"/>
                          <a:cs typeface="Tahoma" panose="020B0604030504040204" pitchFamily="34" charset="0"/>
                        </a:rPr>
                        <a:t>ῦ</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ποθωμάσας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λεχθ</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πιστρεφέως·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Κοί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κρίνεις Τέλλον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πόλιος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κούσης πα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 καλοί τε κ</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γαθοί</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σφι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πασι τέκνα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κγενόμενα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πάντα παραμείναντα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κοντι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λαμπροτάτη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 γενομένης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θηναίοισι μάχης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στυγείτονας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λευσ</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νι βοηθήσας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τροπ</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ποιήσας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πολεμίων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πέθανε κάλλιστα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μιν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δημοσί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θαψαν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περ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πεσε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cap="small" dirty="0">
                          <a:effectLst/>
                          <a:latin typeface="+mn-lt"/>
                          <a:ea typeface="Times New Roman" panose="02020603050405020304" pitchFamily="18" charset="0"/>
                        </a:rPr>
                        <a:t>P</a:t>
                      </a:r>
                      <a:r>
                        <a:rPr lang="fr-CH" sz="1300" dirty="0">
                          <a:effectLst/>
                          <a:latin typeface="+mn-lt"/>
                          <a:ea typeface="Times New Roman" panose="02020603050405020304" pitchFamily="18" charset="0"/>
                        </a:rPr>
                        <a:t>our ce motif donc et par curiosité, Solon quitta le pays : il alla en Égypte chez Amasis et ensuite à Sardes chez Crésus. Là, il fut hébergé par Crésus dans le palais royal. Deux ou trois jours après son arrivée, des serviteurs, sur l’ordre de Crésus, le promenèrent à travers les trésors et lui montrèrent que tout était magnifique et opulent. Quand il eut tout regardé et examiné à son aise, Crésus lui demanda : « Mon hôte Athénien, le bruit de ta sagesse, de tes voyages, est arrivé jusqu’à nous ; on nous a dit que le goût de savoir et la curiosité t’ont fait visiter maint pays ; aussi le désir m’est-il venu maintenant de te poser une question : as-tu déjà vu un homme qui soit le plus heureux du monde ? » Il posait cette question dans l’idée qu’il était le plus heureux des hommes. Mais Solon, sans flatterie et en toute sincérité, répondit : « Oui, roi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d’Athènes. » Surpris de cette réponse, Crésus demanda avec vivacité : « Pour quelle raison estimes-tu donc que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soit le plus heureux ? » Et Solon :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dans une ville fortunée, a eu des fils beaux et bons ; il a vu naître des enfants de tous ses fils, et tous ces enfants rester en vie ; fortuné lui-même, pour un homme de chez nous, il eut une fin de vie très brillante ; dans un combat livré à Éleusis par les Athéniens à leurs voisins, il marcha à l’ennemi, le mit en déroute, et périt glorieusement ; les Athéniens l’ensevelirent aux frais du public là même où il était tombé, et lui rendirent de grands honneurs.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mc:AlternateContent xmlns:mc="http://schemas.openxmlformats.org/markup-compatibility/2006" xmlns:p14="http://schemas.microsoft.com/office/powerpoint/2010/main">
        <mc:Choice Requires="p14">
          <p:contentPart p14:bwMode="auto" r:id="rId3">
            <p14:nvContentPartPr>
              <p14:cNvPr id="20" name="Encre 19">
                <a:extLst>
                  <a:ext uri="{FF2B5EF4-FFF2-40B4-BE49-F238E27FC236}">
                    <a16:creationId xmlns:a16="http://schemas.microsoft.com/office/drawing/2014/main" id="{11ED6DAA-4DC8-B145-B9EE-B2E651F4FA46}"/>
                  </a:ext>
                </a:extLst>
              </p14:cNvPr>
              <p14:cNvContentPartPr/>
              <p14:nvPr/>
            </p14:nvContentPartPr>
            <p14:xfrm>
              <a:off x="2767506" y="2178720"/>
              <a:ext cx="155520" cy="15120"/>
            </p14:xfrm>
          </p:contentPart>
        </mc:Choice>
        <mc:Fallback xmlns="">
          <p:pic>
            <p:nvPicPr>
              <p:cNvPr id="20" name="Encre 19">
                <a:extLst>
                  <a:ext uri="{FF2B5EF4-FFF2-40B4-BE49-F238E27FC236}">
                    <a16:creationId xmlns:a16="http://schemas.microsoft.com/office/drawing/2014/main" id="{11ED6DAA-4DC8-B145-B9EE-B2E651F4FA46}"/>
                  </a:ext>
                </a:extLst>
              </p:cNvPr>
              <p:cNvPicPr/>
              <p:nvPr/>
            </p:nvPicPr>
            <p:blipFill>
              <a:blip r:embed="rId4"/>
              <a:stretch>
                <a:fillRect/>
              </a:stretch>
            </p:blipFill>
            <p:spPr>
              <a:xfrm>
                <a:off x="2731866" y="2106720"/>
                <a:ext cx="227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Encre 20">
                <a:extLst>
                  <a:ext uri="{FF2B5EF4-FFF2-40B4-BE49-F238E27FC236}">
                    <a16:creationId xmlns:a16="http://schemas.microsoft.com/office/drawing/2014/main" id="{9D7B761F-BAC4-529D-96D1-67D807D4B410}"/>
                  </a:ext>
                </a:extLst>
              </p14:cNvPr>
              <p14:cNvContentPartPr/>
              <p14:nvPr/>
            </p14:nvContentPartPr>
            <p14:xfrm>
              <a:off x="5103720" y="2193840"/>
              <a:ext cx="106560" cy="7920"/>
            </p14:xfrm>
          </p:contentPart>
        </mc:Choice>
        <mc:Fallback xmlns="">
          <p:pic>
            <p:nvPicPr>
              <p:cNvPr id="21" name="Encre 20">
                <a:extLst>
                  <a:ext uri="{FF2B5EF4-FFF2-40B4-BE49-F238E27FC236}">
                    <a16:creationId xmlns:a16="http://schemas.microsoft.com/office/drawing/2014/main" id="{9D7B761F-BAC4-529D-96D1-67D807D4B410}"/>
                  </a:ext>
                </a:extLst>
              </p:cNvPr>
              <p:cNvPicPr/>
              <p:nvPr/>
            </p:nvPicPr>
            <p:blipFill>
              <a:blip r:embed="rId6"/>
              <a:stretch>
                <a:fillRect/>
              </a:stretch>
            </p:blipFill>
            <p:spPr>
              <a:xfrm>
                <a:off x="5067720" y="2122200"/>
                <a:ext cx="178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Encre 21">
                <a:extLst>
                  <a:ext uri="{FF2B5EF4-FFF2-40B4-BE49-F238E27FC236}">
                    <a16:creationId xmlns:a16="http://schemas.microsoft.com/office/drawing/2014/main" id="{C7FAFE0C-CC17-C45E-A68C-0362E05B03B3}"/>
                  </a:ext>
                </a:extLst>
              </p14:cNvPr>
              <p14:cNvContentPartPr/>
              <p14:nvPr/>
            </p14:nvContentPartPr>
            <p14:xfrm>
              <a:off x="4624920" y="5156640"/>
              <a:ext cx="158760" cy="7920"/>
            </p14:xfrm>
          </p:contentPart>
        </mc:Choice>
        <mc:Fallback xmlns="">
          <p:pic>
            <p:nvPicPr>
              <p:cNvPr id="22" name="Encre 21">
                <a:extLst>
                  <a:ext uri="{FF2B5EF4-FFF2-40B4-BE49-F238E27FC236}">
                    <a16:creationId xmlns:a16="http://schemas.microsoft.com/office/drawing/2014/main" id="{C7FAFE0C-CC17-C45E-A68C-0362E05B03B3}"/>
                  </a:ext>
                </a:extLst>
              </p:cNvPr>
              <p:cNvPicPr/>
              <p:nvPr/>
            </p:nvPicPr>
            <p:blipFill>
              <a:blip r:embed="rId8"/>
              <a:stretch>
                <a:fillRect/>
              </a:stretch>
            </p:blipFill>
            <p:spPr>
              <a:xfrm>
                <a:off x="4589280" y="5085000"/>
                <a:ext cx="230400" cy="151560"/>
              </a:xfrm>
              <a:prstGeom prst="rect">
                <a:avLst/>
              </a:prstGeom>
            </p:spPr>
          </p:pic>
        </mc:Fallback>
      </mc:AlternateContent>
    </p:spTree>
    <p:extLst>
      <p:ext uri="{BB962C8B-B14F-4D97-AF65-F5344CB8AC3E}">
        <p14:creationId xmlns:p14="http://schemas.microsoft.com/office/powerpoint/2010/main" val="2645780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17547" y="225507"/>
            <a:ext cx="2267484" cy="703974"/>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1358390370"/>
              </p:ext>
            </p:extLst>
          </p:nvPr>
        </p:nvGraphicFramePr>
        <p:xfrm>
          <a:off x="586812" y="929481"/>
          <a:ext cx="10616725" cy="4999038"/>
        </p:xfrm>
        <a:graphic>
          <a:graphicData uri="http://schemas.openxmlformats.org/drawingml/2006/table">
            <a:tbl>
              <a:tblPr firstRow="1" firstCol="1" bandRow="1" bandCol="1"/>
              <a:tblGrid>
                <a:gridCol w="302364">
                  <a:extLst>
                    <a:ext uri="{9D8B030D-6E8A-4147-A177-3AD203B41FA5}">
                      <a16:colId xmlns:a16="http://schemas.microsoft.com/office/drawing/2014/main" val="4065727773"/>
                    </a:ext>
                  </a:extLst>
                </a:gridCol>
                <a:gridCol w="5218219">
                  <a:extLst>
                    <a:ext uri="{9D8B030D-6E8A-4147-A177-3AD203B41FA5}">
                      <a16:colId xmlns:a16="http://schemas.microsoft.com/office/drawing/2014/main" val="3047217942"/>
                    </a:ext>
                  </a:extLst>
                </a:gridCol>
                <a:gridCol w="5096142">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τούτων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θεωρίης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κδημήσας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Α</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γυπτον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πίκετο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μασιν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Σάρδις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πικόμενος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ξεινίζετο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βασιληίοισι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Κροίσου· 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δέ</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τρίτ</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τετάρτ</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κελεύσαντος Κροίσου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Σόλωνα θεράποντες περι</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γον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θησαυρο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πεδείκνυσαν πάντα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όντα μεγάλα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Θεησάμενον δέ μιν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πάντα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σκεψάμενον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ς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καιρ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τάδε·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Ξε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μέας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σέο λόγος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κται πολλ</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σοφίης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σ</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πλάνης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φιλοσοφέων γ</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πολλ</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θεωρίης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πελήλυθας· ν</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πειρέσθαι σε </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μερος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λθέ μοι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 τινα </a:t>
                      </a:r>
                      <a:r>
                        <a:rPr lang="el-GR" sz="1300" dirty="0">
                          <a:effectLst/>
                          <a:latin typeface="+mn-lt"/>
                          <a:ea typeface="Times New Roman" panose="02020603050405020304" pitchFamily="18" charset="0"/>
                          <a:cs typeface="Tahoma" panose="020B0604030504040204" pitchFamily="34" charset="0"/>
                        </a:rPr>
                        <a:t>ἤ</a:t>
                      </a:r>
                      <a:r>
                        <a:rPr lang="el-GR" sz="1300" dirty="0">
                          <a:effectLst/>
                          <a:latin typeface="+mn-lt"/>
                          <a:ea typeface="Times New Roman" panose="02020603050405020304" pitchFamily="18" charset="0"/>
                        </a:rPr>
                        <a:t>δη πάντων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λπίζων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νθρώπων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λβιώτατος 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Σόλων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ποθωπεύσας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όντι χρησάμενος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λέγει·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 βασιλε</a:t>
                      </a:r>
                      <a:r>
                        <a:rPr lang="el-GR" sz="1300" dirty="0">
                          <a:effectLst/>
                          <a:latin typeface="+mn-lt"/>
                          <a:ea typeface="Times New Roman" panose="02020603050405020304" pitchFamily="18" charset="0"/>
                          <a:cs typeface="Tahoma" panose="020B0604030504040204" pitchFamily="34" charset="0"/>
                        </a:rPr>
                        <a:t>ῦ</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ποθωμάσας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λεχθ</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πιστρεφέως·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Κοί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κρίνεις Τέλλον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πόλιος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κούσης πα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 καλοί τε κ</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γαθοί</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σφι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πασι τέκνα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κγενόμενα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πάντα παραμείναντα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κοντι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λαμπροτάτη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 γενομένης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θηναίοισι μάχης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στυγείτονας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λευσ</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νι βοηθήσας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τροπ</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ποιήσας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πολεμίων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πέθανε κάλλιστα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μιν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δημοσί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θαψαν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περ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πεσε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cap="small" dirty="0">
                          <a:effectLst/>
                          <a:latin typeface="+mn-lt"/>
                          <a:ea typeface="Times New Roman" panose="02020603050405020304" pitchFamily="18" charset="0"/>
                        </a:rPr>
                        <a:t>P</a:t>
                      </a:r>
                      <a:r>
                        <a:rPr lang="fr-CH" sz="1300" dirty="0">
                          <a:effectLst/>
                          <a:latin typeface="+mn-lt"/>
                          <a:ea typeface="Times New Roman" panose="02020603050405020304" pitchFamily="18" charset="0"/>
                        </a:rPr>
                        <a:t>our ce motif donc et par curiosité, Solon quitta le pays : il alla en Égypte chez Amasis et ensuite à Sardes chez Crésus. Là, il fut hébergé par Crésus dans le palais royal. Deux ou trois jours après son arrivée, des serviteurs, sur l’ordre de Crésus, le promenèrent à travers les trésors et lui montrèrent que tout était magnifique et opulent. Quand il eut tout regardé et examiné à son aise, Crésus lui demanda : « Mon hôte Athénien, le bruit de ta sagesse, de tes voyages, est arrivé jusqu’à nous ; on nous a dit que le goût de savoir et la curiosité t’ont fait visiter maint pays ; aussi le désir m’est-il venu maintenant de te poser une question : as-tu déjà vu un homme qui soit le plus heureux du monde ? » Il posait cette question dans l’idée qu’il était le plus heureux des hommes. Mais Solon, sans flatterie et en toute sincérité, répondit : « Oui, roi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d’Athènes. » Surpris de cette réponse, Crésus demanda avec vivacité : « Pour quelle raison estimes-tu donc que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soit le plus heureux ? » Et Solon :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dans une ville fortunée, a eu des fils beaux et bons ; il a vu naître des enfants de tous ses fils, et tous ces enfants rester en vie ; fortuné lui-même, pour un homme de chez nous, il eut une fin de vie très brillante ; dans un combat livré à Éleusis par les Athéniens à leurs voisins, il marcha à l’ennemi, le mit en déroute, et périt glorieusement ; les Athéniens l’ensevelirent aux frais du public là même où il était tombé, et lui rendirent de grands honneurs.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 name="Encre 2">
                <a:extLst>
                  <a:ext uri="{FF2B5EF4-FFF2-40B4-BE49-F238E27FC236}">
                    <a16:creationId xmlns:a16="http://schemas.microsoft.com/office/drawing/2014/main" id="{DE62664E-2470-3FE9-C3D6-A0F7F5828983}"/>
                  </a:ext>
                </a:extLst>
              </p14:cNvPr>
              <p14:cNvContentPartPr/>
              <p14:nvPr/>
            </p14:nvContentPartPr>
            <p14:xfrm>
              <a:off x="1453868" y="1080853"/>
              <a:ext cx="418680" cy="7920"/>
            </p14:xfrm>
          </p:contentPart>
        </mc:Choice>
        <mc:Fallback xmlns="">
          <p:pic>
            <p:nvPicPr>
              <p:cNvPr id="3" name="Encre 2">
                <a:extLst>
                  <a:ext uri="{FF2B5EF4-FFF2-40B4-BE49-F238E27FC236}">
                    <a16:creationId xmlns:a16="http://schemas.microsoft.com/office/drawing/2014/main" id="{DE62664E-2470-3FE9-C3D6-A0F7F5828983}"/>
                  </a:ext>
                </a:extLst>
              </p:cNvPr>
              <p:cNvPicPr/>
              <p:nvPr/>
            </p:nvPicPr>
            <p:blipFill>
              <a:blip r:embed="rId3"/>
              <a:stretch>
                <a:fillRect/>
              </a:stretch>
            </p:blipFill>
            <p:spPr>
              <a:xfrm>
                <a:off x="1418228" y="1008853"/>
                <a:ext cx="490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AC7D371B-93BE-6686-7C3D-F256BC964FC2}"/>
                  </a:ext>
                </a:extLst>
              </p14:cNvPr>
              <p14:cNvContentPartPr/>
              <p14:nvPr/>
            </p14:nvContentPartPr>
            <p14:xfrm>
              <a:off x="3350520" y="1266480"/>
              <a:ext cx="806760" cy="19800"/>
            </p14:xfrm>
          </p:contentPart>
        </mc:Choice>
        <mc:Fallback xmlns="">
          <p:pic>
            <p:nvPicPr>
              <p:cNvPr id="5" name="Encre 4">
                <a:extLst>
                  <a:ext uri="{FF2B5EF4-FFF2-40B4-BE49-F238E27FC236}">
                    <a16:creationId xmlns:a16="http://schemas.microsoft.com/office/drawing/2014/main" id="{AC7D371B-93BE-6686-7C3D-F256BC964FC2}"/>
                  </a:ext>
                </a:extLst>
              </p:cNvPr>
              <p:cNvPicPr/>
              <p:nvPr/>
            </p:nvPicPr>
            <p:blipFill>
              <a:blip r:embed="rId5"/>
              <a:stretch>
                <a:fillRect/>
              </a:stretch>
            </p:blipFill>
            <p:spPr>
              <a:xfrm>
                <a:off x="3314520" y="1194480"/>
                <a:ext cx="878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cre 5">
                <a:extLst>
                  <a:ext uri="{FF2B5EF4-FFF2-40B4-BE49-F238E27FC236}">
                    <a16:creationId xmlns:a16="http://schemas.microsoft.com/office/drawing/2014/main" id="{261FC88D-EB30-B093-3FE3-CA3116DA668F}"/>
                  </a:ext>
                </a:extLst>
              </p14:cNvPr>
              <p14:cNvContentPartPr/>
              <p14:nvPr/>
            </p14:nvContentPartPr>
            <p14:xfrm>
              <a:off x="4297680" y="2857680"/>
              <a:ext cx="187920" cy="10440"/>
            </p14:xfrm>
          </p:contentPart>
        </mc:Choice>
        <mc:Fallback xmlns="">
          <p:pic>
            <p:nvPicPr>
              <p:cNvPr id="6" name="Encre 5">
                <a:extLst>
                  <a:ext uri="{FF2B5EF4-FFF2-40B4-BE49-F238E27FC236}">
                    <a16:creationId xmlns:a16="http://schemas.microsoft.com/office/drawing/2014/main" id="{261FC88D-EB30-B093-3FE3-CA3116DA668F}"/>
                  </a:ext>
                </a:extLst>
              </p:cNvPr>
              <p:cNvPicPr/>
              <p:nvPr/>
            </p:nvPicPr>
            <p:blipFill>
              <a:blip r:embed="rId7"/>
              <a:stretch>
                <a:fillRect/>
              </a:stretch>
            </p:blipFill>
            <p:spPr>
              <a:xfrm>
                <a:off x="4262040" y="2786040"/>
                <a:ext cx="259560" cy="154080"/>
              </a:xfrm>
              <a:prstGeom prst="rect">
                <a:avLst/>
              </a:prstGeom>
            </p:spPr>
          </p:pic>
        </mc:Fallback>
      </mc:AlternateContent>
    </p:spTree>
    <p:extLst>
      <p:ext uri="{BB962C8B-B14F-4D97-AF65-F5344CB8AC3E}">
        <p14:creationId xmlns:p14="http://schemas.microsoft.com/office/powerpoint/2010/main" val="226119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17547" y="225507"/>
            <a:ext cx="2267484" cy="703974"/>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497273045"/>
              </p:ext>
            </p:extLst>
          </p:nvPr>
        </p:nvGraphicFramePr>
        <p:xfrm>
          <a:off x="586812" y="929481"/>
          <a:ext cx="10616725" cy="4999038"/>
        </p:xfrm>
        <a:graphic>
          <a:graphicData uri="http://schemas.openxmlformats.org/drawingml/2006/table">
            <a:tbl>
              <a:tblPr firstRow="1" firstCol="1" bandRow="1" bandCol="1"/>
              <a:tblGrid>
                <a:gridCol w="302364">
                  <a:extLst>
                    <a:ext uri="{9D8B030D-6E8A-4147-A177-3AD203B41FA5}">
                      <a16:colId xmlns:a16="http://schemas.microsoft.com/office/drawing/2014/main" val="4065727773"/>
                    </a:ext>
                  </a:extLst>
                </a:gridCol>
                <a:gridCol w="5218219">
                  <a:extLst>
                    <a:ext uri="{9D8B030D-6E8A-4147-A177-3AD203B41FA5}">
                      <a16:colId xmlns:a16="http://schemas.microsoft.com/office/drawing/2014/main" val="3047217942"/>
                    </a:ext>
                  </a:extLst>
                </a:gridCol>
                <a:gridCol w="5096142">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τούτων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θεωρίης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κδημήσας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Α</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γυπτον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πίκετο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μασιν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Σάρδις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πικόμενος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ξεινίζετο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βασιληίοισι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Κροίσου· 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δέ</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τρίτ</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τετάρτ</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κελεύσαντος Κροίσου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Σόλωνα θεράποντες περι</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γον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θησαυρο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πεδείκνυσαν πάντα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όντα μεγάλα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Θεησάμενον δέ μιν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πάντα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σκεψάμενον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ς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καιρ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τάδε·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Ξε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μέας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σέο λόγος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κται πολλ</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σοφίης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σ</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πλάνης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φιλοσοφέων γ</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πολλ</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θεωρίης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πελήλυθας· ν</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πειρέσθαι σε </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μερος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λθέ μοι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 τινα </a:t>
                      </a:r>
                      <a:r>
                        <a:rPr lang="el-GR" sz="1300" dirty="0">
                          <a:effectLst/>
                          <a:latin typeface="+mn-lt"/>
                          <a:ea typeface="Times New Roman" panose="02020603050405020304" pitchFamily="18" charset="0"/>
                          <a:cs typeface="Tahoma" panose="020B0604030504040204" pitchFamily="34" charset="0"/>
                        </a:rPr>
                        <a:t>ἤ</a:t>
                      </a:r>
                      <a:r>
                        <a:rPr lang="el-GR" sz="1300" dirty="0">
                          <a:effectLst/>
                          <a:latin typeface="+mn-lt"/>
                          <a:ea typeface="Times New Roman" panose="02020603050405020304" pitchFamily="18" charset="0"/>
                        </a:rPr>
                        <a:t>δη πάντων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λπίζων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νθρώπων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λβιώτατος 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Σόλων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ποθωπεύσας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όντι χρησάμενος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λέγει·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 βασιλε</a:t>
                      </a:r>
                      <a:r>
                        <a:rPr lang="el-GR" sz="1300" dirty="0">
                          <a:effectLst/>
                          <a:latin typeface="+mn-lt"/>
                          <a:ea typeface="Times New Roman" panose="02020603050405020304" pitchFamily="18" charset="0"/>
                          <a:cs typeface="Tahoma" panose="020B0604030504040204" pitchFamily="34" charset="0"/>
                        </a:rPr>
                        <a:t>ῦ</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ποθωμάσας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λεχθ</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πιστρεφέως·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Κοί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κρίνεις Τέλλον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πόλιος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κούσης πα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 καλοί τε κ</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γαθοί</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σφι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πασι τέκνα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κγενόμενα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πάντα παραμείναντα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κοντι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λαμπροτάτη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 γενομένης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θηναίοισι μάχης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στυγείτονας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λευσ</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νι βοηθήσας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τροπ</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ποιήσας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πολεμίων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πέθανε κάλλιστα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μιν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δημοσί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θαψαν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περ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πεσε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cap="small" dirty="0">
                          <a:effectLst/>
                          <a:latin typeface="+mn-lt"/>
                          <a:ea typeface="Times New Roman" panose="02020603050405020304" pitchFamily="18" charset="0"/>
                        </a:rPr>
                        <a:t>P</a:t>
                      </a:r>
                      <a:r>
                        <a:rPr lang="fr-CH" sz="1300" dirty="0">
                          <a:effectLst/>
                          <a:latin typeface="+mn-lt"/>
                          <a:ea typeface="Times New Roman" panose="02020603050405020304" pitchFamily="18" charset="0"/>
                        </a:rPr>
                        <a:t>our ce motif donc et par curiosité, Solon quitta le pays : il alla en Égypte chez Amasis et ensuite à Sardes chez Crésus. Là, il fut hébergé par Crésus dans le palais royal. Deux ou trois jours après son arrivée, des serviteurs, sur l’ordre de Crésus, le promenèrent à travers les trésors et lui montrèrent que tout était magnifique et opulent. Quand il eut tout regardé et examiné à son aise, Crésus lui demanda : « Mon hôte Athénien, le bruit de ta sagesse, de tes voyages, est arrivé jusqu’à nous ; on nous a dit que le goût de savoir et la curiosité t’ont fait visiter maint pays ; aussi le désir m’est-il venu maintenant de te poser une question : as-tu déjà vu un homme qui soit le plus heureux du monde ? » Il posait cette question dans l’idée qu’il était le plus heureux des hommes. Mais Solon, sans flatterie et en toute sincérité, répondit : « Oui, roi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d’Athènes. » Surpris de cette réponse, Crésus demanda avec vivacité : « Pour quelle raison estimes-tu donc que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soit le plus heureux ? » Et Solon :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dans une ville fortunée, a eu des fils beaux et bons ; il a vu naître des enfants de tous ses fils, et tous ces enfants rester en vie ; fortuné lui-même, pour un homme de chez nous, il eut une fin de vie très brillante ; dans un combat livré à Éleusis par les Athéniens à leurs voisins, il marcha à l’ennemi, le mit en déroute, et périt glorieusement ; les Athéniens l’ensevelirent aux frais du public là même où il était tombé, et lui rendirent de grands honneurs.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 name="Encre 2">
                <a:extLst>
                  <a:ext uri="{FF2B5EF4-FFF2-40B4-BE49-F238E27FC236}">
                    <a16:creationId xmlns:a16="http://schemas.microsoft.com/office/drawing/2014/main" id="{9788EB1C-1150-224B-794D-2BCB41EC304C}"/>
                  </a:ext>
                </a:extLst>
              </p14:cNvPr>
              <p14:cNvContentPartPr/>
              <p14:nvPr/>
            </p14:nvContentPartPr>
            <p14:xfrm>
              <a:off x="1522440" y="2640600"/>
              <a:ext cx="439920" cy="22680"/>
            </p14:xfrm>
          </p:contentPart>
        </mc:Choice>
        <mc:Fallback xmlns="">
          <p:pic>
            <p:nvPicPr>
              <p:cNvPr id="3" name="Encre 2">
                <a:extLst>
                  <a:ext uri="{FF2B5EF4-FFF2-40B4-BE49-F238E27FC236}">
                    <a16:creationId xmlns:a16="http://schemas.microsoft.com/office/drawing/2014/main" id="{9788EB1C-1150-224B-794D-2BCB41EC304C}"/>
                  </a:ext>
                </a:extLst>
              </p:cNvPr>
              <p:cNvPicPr/>
              <p:nvPr/>
            </p:nvPicPr>
            <p:blipFill>
              <a:blip r:embed="rId3"/>
              <a:stretch>
                <a:fillRect/>
              </a:stretch>
            </p:blipFill>
            <p:spPr>
              <a:xfrm>
                <a:off x="1486440" y="2568960"/>
                <a:ext cx="511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C3CD2305-4FE7-9B0A-254B-B684BED08891}"/>
                  </a:ext>
                </a:extLst>
              </p14:cNvPr>
              <p14:cNvContentPartPr/>
              <p14:nvPr/>
            </p14:nvContentPartPr>
            <p14:xfrm>
              <a:off x="5423040" y="4008600"/>
              <a:ext cx="384840" cy="26280"/>
            </p14:xfrm>
          </p:contentPart>
        </mc:Choice>
        <mc:Fallback xmlns="">
          <p:pic>
            <p:nvPicPr>
              <p:cNvPr id="5" name="Encre 4">
                <a:extLst>
                  <a:ext uri="{FF2B5EF4-FFF2-40B4-BE49-F238E27FC236}">
                    <a16:creationId xmlns:a16="http://schemas.microsoft.com/office/drawing/2014/main" id="{C3CD2305-4FE7-9B0A-254B-B684BED08891}"/>
                  </a:ext>
                </a:extLst>
              </p:cNvPr>
              <p:cNvPicPr/>
              <p:nvPr/>
            </p:nvPicPr>
            <p:blipFill>
              <a:blip r:embed="rId5"/>
              <a:stretch>
                <a:fillRect/>
              </a:stretch>
            </p:blipFill>
            <p:spPr>
              <a:xfrm>
                <a:off x="5387040" y="3936960"/>
                <a:ext cx="456480" cy="169920"/>
              </a:xfrm>
              <a:prstGeom prst="rect">
                <a:avLst/>
              </a:prstGeom>
            </p:spPr>
          </p:pic>
        </mc:Fallback>
      </mc:AlternateContent>
    </p:spTree>
    <p:extLst>
      <p:ext uri="{BB962C8B-B14F-4D97-AF65-F5344CB8AC3E}">
        <p14:creationId xmlns:p14="http://schemas.microsoft.com/office/powerpoint/2010/main" val="390818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09002" y="444380"/>
            <a:ext cx="1806011" cy="512749"/>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233993065"/>
              </p:ext>
            </p:extLst>
          </p:nvPr>
        </p:nvGraphicFramePr>
        <p:xfrm>
          <a:off x="561174" y="957129"/>
          <a:ext cx="10659454" cy="5226876"/>
        </p:xfrm>
        <a:graphic>
          <a:graphicData uri="http://schemas.openxmlformats.org/drawingml/2006/table">
            <a:tbl>
              <a:tblPr firstRow="1" firstCol="1" bandRow="1" bandCol="1"/>
              <a:tblGrid>
                <a:gridCol w="307648">
                  <a:extLst>
                    <a:ext uri="{9D8B030D-6E8A-4147-A177-3AD203B41FA5}">
                      <a16:colId xmlns:a16="http://schemas.microsoft.com/office/drawing/2014/main" val="4065727773"/>
                    </a:ext>
                  </a:extLst>
                </a:gridCol>
                <a:gridCol w="4737219">
                  <a:extLst>
                    <a:ext uri="{9D8B030D-6E8A-4147-A177-3AD203B41FA5}">
                      <a16:colId xmlns:a16="http://schemas.microsoft.com/office/drawing/2014/main" val="3047217942"/>
                    </a:ext>
                  </a:extLst>
                </a:gridCol>
                <a:gridCol w="5614587">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Τέλλον προετρέψατο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πας πολλά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 τίνα δεύτερον μετ</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νον </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δοι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δοκέων πάγχυ δευτερε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α γ</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ο</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σεσθαι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Κλέοβίν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Βίτωνα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Τούτοισι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highlight>
                            <a:srgbClr val="FF00FF"/>
                          </a:highlight>
                          <a:latin typeface="+mn-lt"/>
                          <a:ea typeface="Times New Roman" panose="02020603050405020304" pitchFamily="18" charset="0"/>
                          <a:cs typeface="Tahoma" panose="020B0604030504040204" pitchFamily="34" charset="0"/>
                        </a:rPr>
                        <a:t>ἐ</a:t>
                      </a:r>
                      <a:r>
                        <a:rPr lang="el-GR" sz="1300" dirty="0">
                          <a:effectLst/>
                          <a:highlight>
                            <a:srgbClr val="FF00FF"/>
                          </a:highlight>
                          <a:latin typeface="+mn-lt"/>
                          <a:ea typeface="Times New Roman" panose="02020603050405020304" pitchFamily="18" charset="0"/>
                        </a:rPr>
                        <a:t>ο</a:t>
                      </a:r>
                      <a:r>
                        <a:rPr lang="el-GR" sz="1300" dirty="0">
                          <a:effectLst/>
                          <a:highlight>
                            <a:srgbClr val="FF00FF"/>
                          </a:highligh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σι γένος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ργείοισι βίος τε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ρκέων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τούτ</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ῥ</a:t>
                      </a:r>
                      <a:r>
                        <a:rPr lang="el-GR" sz="1300" dirty="0">
                          <a:effectLst/>
                          <a:latin typeface="+mn-lt"/>
                          <a:ea typeface="Times New Roman" panose="02020603050405020304" pitchFamily="18" charset="0"/>
                        </a:rPr>
                        <a:t>ώμη σώματος τοιήδε·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εθλοφόροι τε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μφότεροι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μοίως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λέγεται </a:t>
                      </a:r>
                      <a:r>
                        <a:rPr lang="el-GR" sz="1300" dirty="0">
                          <a:effectLst/>
                          <a:latin typeface="+mn-lt"/>
                          <a:ea typeface="Times New Roman" panose="02020603050405020304" pitchFamily="18" charset="0"/>
                          <a:cs typeface="Tahoma" panose="020B0604030504040204" pitchFamily="34" charset="0"/>
                        </a:rPr>
                        <a:t>ὅ</a:t>
                      </a:r>
                      <a:r>
                        <a:rPr lang="el-GR" sz="1300" dirty="0">
                          <a:effectLst/>
                          <a:latin typeface="+mn-lt"/>
                          <a:ea typeface="Times New Roman" panose="02020603050405020304" pitchFamily="18" charset="0"/>
                        </a:rPr>
                        <a:t>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λόγος· </a:t>
                      </a:r>
                      <a:r>
                        <a:rPr lang="el-GR" sz="1300" dirty="0">
                          <a:effectLst/>
                          <a:highlight>
                            <a:srgbClr val="FF00FF"/>
                          </a:highlight>
                          <a:latin typeface="+mn-lt"/>
                          <a:ea typeface="Times New Roman" panose="02020603050405020304" pitchFamily="18" charset="0"/>
                          <a:cs typeface="Tahoma" panose="020B0604030504040204" pitchFamily="34" charset="0"/>
                        </a:rPr>
                        <a:t>ἐ</a:t>
                      </a:r>
                      <a:r>
                        <a:rPr lang="el-GR" sz="1300" dirty="0">
                          <a:effectLst/>
                          <a:highlight>
                            <a:srgbClr val="FF00FF"/>
                          </a:highlight>
                          <a:latin typeface="+mn-lt"/>
                          <a:ea typeface="Times New Roman" panose="02020603050405020304" pitchFamily="18" charset="0"/>
                        </a:rPr>
                        <a:t>ού</a:t>
                      </a:r>
                      <a:r>
                        <a:rPr lang="el-GR" sz="1300" dirty="0">
                          <a:effectLst/>
                          <a:latin typeface="+mn-lt"/>
                          <a:ea typeface="Times New Roman" panose="02020603050405020304" pitchFamily="18" charset="0"/>
                        </a:rPr>
                        <a:t>σης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ρτ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ργείοισι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δ</a:t>
                      </a:r>
                      <a:r>
                        <a:rPr lang="el-GR" sz="1300" dirty="0">
                          <a:effectLst/>
                          <a:highlight>
                            <a:srgbClr val="FF00FF"/>
                          </a:highlight>
                          <a:latin typeface="+mn-lt"/>
                          <a:ea typeface="Times New Roman" panose="02020603050405020304" pitchFamily="18" charset="0"/>
                        </a:rPr>
                        <a:t>εε</a:t>
                      </a:r>
                      <a:r>
                        <a:rPr lang="el-GR" sz="1300" dirty="0">
                          <a:effectLst/>
                          <a:latin typeface="+mn-lt"/>
                          <a:ea typeface="Times New Roman" panose="02020603050405020304" pitchFamily="18" charset="0"/>
                        </a:rPr>
                        <a:t> πάντως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μητέρα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ζεύγεϊ κομισθ</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ρόν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δέ σφι βόες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γρο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 παρεγίνοντο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κκληιόμενοι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νεηνίαι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ποδύντες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ζεύγλην ε</a:t>
                      </a:r>
                      <a:r>
                        <a:rPr lang="el-GR" sz="1300" dirty="0">
                          <a:effectLst/>
                          <a:latin typeface="+mn-lt"/>
                          <a:ea typeface="Times New Roman" panose="02020603050405020304" pitchFamily="18" charset="0"/>
                          <a:cs typeface="Tahoma" panose="020B0604030504040204" pitchFamily="34" charset="0"/>
                        </a:rPr>
                        <a:t>ἷ</a:t>
                      </a:r>
                      <a:r>
                        <a:rPr lang="el-GR" sz="1300" dirty="0">
                          <a:effectLst/>
                          <a:latin typeface="+mn-lt"/>
                          <a:ea typeface="Times New Roman" panose="02020603050405020304" pitchFamily="18" charset="0"/>
                        </a:rPr>
                        <a:t>λκον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μαξαν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ἁ</a:t>
                      </a:r>
                      <a:r>
                        <a:rPr lang="el-GR" sz="1300" dirty="0">
                          <a:effectLst/>
                          <a:latin typeface="+mn-lt"/>
                          <a:ea typeface="Times New Roman" panose="02020603050405020304" pitchFamily="18" charset="0"/>
                        </a:rPr>
                        <a:t>μάξης δέ σφι </a:t>
                      </a:r>
                      <a:r>
                        <a:rPr lang="el-GR" sz="1300" dirty="0">
                          <a:effectLst/>
                          <a:latin typeface="+mn-lt"/>
                          <a:ea typeface="Times New Roman" panose="02020603050405020304" pitchFamily="18" charset="0"/>
                          <a:cs typeface="Tahoma" panose="020B0604030504040204" pitchFamily="34" charset="0"/>
                        </a:rPr>
                        <a:t>ὠ</a:t>
                      </a:r>
                      <a:r>
                        <a:rPr lang="el-GR" sz="1300" dirty="0">
                          <a:effectLst/>
                          <a:latin typeface="+mn-lt"/>
                          <a:ea typeface="Times New Roman" panose="02020603050405020304" pitchFamily="18" charset="0"/>
                        </a:rPr>
                        <a:t>χ</a:t>
                      </a:r>
                      <a:r>
                        <a:rPr lang="el-GR" sz="1300" dirty="0">
                          <a:effectLst/>
                          <a:highlight>
                            <a:srgbClr val="FF00FF"/>
                          </a:highlight>
                          <a:latin typeface="+mn-lt"/>
                          <a:ea typeface="Times New Roman" panose="02020603050405020304" pitchFamily="18" charset="0"/>
                        </a:rPr>
                        <a:t>έε</a:t>
                      </a:r>
                      <a:r>
                        <a:rPr lang="el-GR" sz="1300" dirty="0">
                          <a:effectLst/>
                          <a:latin typeface="+mn-lt"/>
                          <a:ea typeface="Times New Roman" panose="02020603050405020304" pitchFamily="18" charset="0"/>
                        </a:rPr>
                        <a:t>το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 μήτηρ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σταδίους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πέντε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τεσσεράκοντα διακομίσαντες </a:t>
                      </a:r>
                      <a:r>
                        <a:rPr lang="el-GR" sz="1300" dirty="0">
                          <a:effectLst/>
                          <a:latin typeface="+mn-lt"/>
                          <a:ea typeface="Times New Roman" panose="02020603050405020304" pitchFamily="18" charset="0"/>
                          <a:cs typeface="Tahoma" panose="020B0604030504040204" pitchFamily="34" charset="0"/>
                        </a:rPr>
                        <a:t>ἀ</a:t>
                      </a:r>
                      <a:r>
                        <a:rPr lang="el-GR" sz="1300" dirty="0">
                          <a:effectLst/>
                          <a:highlight>
                            <a:srgbClr val="00FF00"/>
                          </a:highlight>
                          <a:latin typeface="+mn-lt"/>
                          <a:ea typeface="Times New Roman" panose="02020603050405020304" pitchFamily="18" charset="0"/>
                        </a:rPr>
                        <a:t>πί</a:t>
                      </a:r>
                      <a:r>
                        <a:rPr lang="el-GR" sz="1300" dirty="0">
                          <a:effectLst/>
                          <a:latin typeface="+mn-lt"/>
                          <a:ea typeface="Times New Roman" panose="02020603050405020304" pitchFamily="18" charset="0"/>
                        </a:rPr>
                        <a:t>κοντο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ρόν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δέ σφι ποιήσασι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φθε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πανηγύριος 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ρίστη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διέδεξέ τε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τούτοισι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θε</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μεινον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η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τεθνάναι μ</a:t>
                      </a:r>
                      <a:r>
                        <a:rPr lang="el-GR" sz="1300" dirty="0">
                          <a:effectLst/>
                          <a:latin typeface="+mn-lt"/>
                          <a:ea typeface="Times New Roman" panose="02020603050405020304" pitchFamily="18" charset="0"/>
                          <a:cs typeface="Tahoma" panose="020B0604030504040204" pitchFamily="34" charset="0"/>
                        </a:rPr>
                        <a:t>ᾶ</a:t>
                      </a:r>
                      <a:r>
                        <a:rPr lang="el-GR" sz="1300" dirty="0">
                          <a:effectLst/>
                          <a:latin typeface="+mn-lt"/>
                          <a:ea typeface="Times New Roman" panose="02020603050405020304" pitchFamily="18" charset="0"/>
                        </a:rPr>
                        <a:t>λλον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ζώειν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ργε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περιστάντες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μακάριζον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νε</a:t>
                      </a:r>
                      <a:r>
                        <a:rPr lang="el-GR" sz="1300" dirty="0">
                          <a:effectLst/>
                          <a:highlight>
                            <a:srgbClr val="FFFF00"/>
                          </a:highlight>
                          <a:latin typeface="+mn-lt"/>
                          <a:ea typeface="Times New Roman" panose="02020603050405020304" pitchFamily="18" charset="0"/>
                        </a:rPr>
                        <a:t>η</a:t>
                      </a:r>
                      <a:r>
                        <a:rPr lang="el-GR" sz="1300" dirty="0">
                          <a:effectLst/>
                          <a:latin typeface="+mn-lt"/>
                          <a:ea typeface="Times New Roman" panose="02020603050405020304" pitchFamily="18" charset="0"/>
                        </a:rPr>
                        <a:t>νι</a:t>
                      </a:r>
                      <a:r>
                        <a:rPr lang="el-GR" sz="1300" dirty="0">
                          <a:effectLst/>
                          <a:highlight>
                            <a:srgbClr val="FF00FF"/>
                          </a:highlight>
                          <a:latin typeface="+mn-lt"/>
                          <a:ea typeface="Times New Roman" panose="02020603050405020304" pitchFamily="18" charset="0"/>
                        </a:rPr>
                        <a:t>έω</a:t>
                      </a:r>
                      <a:r>
                        <a:rPr lang="el-GR" sz="1300" dirty="0">
                          <a:effectLst/>
                          <a:latin typeface="+mn-lt"/>
                          <a:ea typeface="Times New Roman" panose="02020603050405020304" pitchFamily="18" charset="0"/>
                        </a:rPr>
                        <a:t>ν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ῥ</a:t>
                      </a:r>
                      <a:r>
                        <a:rPr lang="el-GR" sz="1300" dirty="0">
                          <a:effectLst/>
                          <a:latin typeface="+mn-lt"/>
                          <a:ea typeface="Times New Roman" panose="02020603050405020304" pitchFamily="18" charset="0"/>
                        </a:rPr>
                        <a:t>ώμην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ργε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αι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μητέρα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ο</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ων τέκνων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κύρησε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μήτηρ περιχαρ</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ς </a:t>
                      </a:r>
                      <a:r>
                        <a:rPr lang="el-GR" sz="1300" dirty="0">
                          <a:effectLst/>
                          <a:highlight>
                            <a:srgbClr val="FF00FF"/>
                          </a:highlight>
                          <a:latin typeface="+mn-lt"/>
                          <a:ea typeface="Times New Roman" panose="02020603050405020304" pitchFamily="18" charset="0"/>
                          <a:cs typeface="Tahoma" panose="020B0604030504040204" pitchFamily="34" charset="0"/>
                        </a:rPr>
                        <a:t>ἐ</a:t>
                      </a:r>
                      <a:r>
                        <a:rPr lang="el-GR" sz="1300" dirty="0">
                          <a:effectLst/>
                          <a:highlight>
                            <a:srgbClr val="FF00FF"/>
                          </a:highlight>
                          <a:latin typeface="+mn-lt"/>
                          <a:ea typeface="Times New Roman" panose="02020603050405020304" pitchFamily="18" charset="0"/>
                        </a:rPr>
                        <a:t>ο</a:t>
                      </a:r>
                      <a:r>
                        <a:rPr lang="el-GR" sz="1300" dirty="0">
                          <a:effectLst/>
                          <a:highlight>
                            <a:srgbClr val="FF00FF"/>
                          </a:highligh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σα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ργ</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φήμ</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στ</a:t>
                      </a:r>
                      <a:r>
                        <a:rPr lang="el-GR" sz="1300" dirty="0">
                          <a:effectLst/>
                          <a:latin typeface="+mn-lt"/>
                          <a:ea typeface="Times New Roman" panose="02020603050405020304" pitchFamily="18" charset="0"/>
                          <a:cs typeface="Tahoma" panose="020B0604030504040204" pitchFamily="34" charset="0"/>
                        </a:rPr>
                        <a:t>ᾶ</a:t>
                      </a:r>
                      <a:r>
                        <a:rPr lang="el-GR" sz="1300" dirty="0">
                          <a:effectLst/>
                          <a:latin typeface="+mn-lt"/>
                          <a:ea typeface="Times New Roman" panose="02020603050405020304" pitchFamily="18" charset="0"/>
                        </a:rPr>
                        <a:t>σα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ντίον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γάλματος ε</a:t>
                      </a:r>
                      <a:r>
                        <a:rPr lang="el-GR" sz="1300" dirty="0">
                          <a:effectLst/>
                          <a:latin typeface="+mn-lt"/>
                          <a:ea typeface="Times New Roman" panose="02020603050405020304" pitchFamily="18" charset="0"/>
                          <a:cs typeface="Tahoma" panose="020B0604030504040204" pitchFamily="34" charset="0"/>
                        </a:rPr>
                        <a:t>ὔ</a:t>
                      </a:r>
                      <a:r>
                        <a:rPr lang="el-GR" sz="1300" dirty="0">
                          <a:effectLst/>
                          <a:latin typeface="+mn-lt"/>
                          <a:ea typeface="Times New Roman" panose="02020603050405020304" pitchFamily="18" charset="0"/>
                        </a:rPr>
                        <a:t>χετο Κλεόβι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Βίτωνι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a:t>
                      </a:r>
                      <a:r>
                        <a:rPr lang="el-GR" sz="1300" dirty="0">
                          <a:effectLst/>
                          <a:latin typeface="+mn-lt"/>
                          <a:ea typeface="Times New Roman" panose="02020603050405020304" pitchFamily="18" charset="0"/>
                          <a:cs typeface="Tahoma" panose="020B0604030504040204" pitchFamily="34" charset="0"/>
                        </a:rPr>
                        <a:t>ἑ</a:t>
                      </a:r>
                      <a:r>
                        <a:rPr lang="el-GR" sz="1300" dirty="0">
                          <a:effectLst/>
                          <a:latin typeface="+mn-lt"/>
                          <a:ea typeface="Times New Roman" panose="02020603050405020304" pitchFamily="18" charset="0"/>
                        </a:rPr>
                        <a:t>ωυτ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τέκνοισι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ο</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 μιν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θε</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δο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ναι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τυχε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ριστόν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στι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ταύτην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χ</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θυσάν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ωχήθησαν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κατακοιμηθέντες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ρ</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νε</a:t>
                      </a:r>
                      <a:r>
                        <a:rPr lang="el-GR" sz="1300" dirty="0">
                          <a:effectLst/>
                          <a:highlight>
                            <a:srgbClr val="FFFF00"/>
                          </a:highlight>
                          <a:latin typeface="+mn-lt"/>
                          <a:ea typeface="Times New Roman" panose="02020603050405020304" pitchFamily="18" charset="0"/>
                        </a:rPr>
                        <a:t>η</a:t>
                      </a:r>
                      <a:r>
                        <a:rPr lang="el-GR" sz="1300" dirty="0">
                          <a:effectLst/>
                          <a:latin typeface="+mn-lt"/>
                          <a:ea typeface="Times New Roman" panose="02020603050405020304" pitchFamily="18" charset="0"/>
                        </a:rPr>
                        <a:t>νίαι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κέτι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νέστησαν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τέλεϊ τούτ</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σχοντο</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ργε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δέ σφ</a:t>
                      </a:r>
                      <a:r>
                        <a:rPr lang="el-GR" sz="1300" dirty="0">
                          <a:effectLst/>
                          <a:highlight>
                            <a:srgbClr val="FF00FF"/>
                          </a:highlight>
                          <a:latin typeface="+mn-lt"/>
                          <a:ea typeface="Times New Roman" panose="02020603050405020304" pitchFamily="18" charset="0"/>
                        </a:rPr>
                        <a:t>εω</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ἰ</a:t>
                      </a:r>
                      <a:r>
                        <a:rPr lang="el-GR" sz="1300" dirty="0">
                          <a:effectLst/>
                          <a:latin typeface="+mn-lt"/>
                          <a:ea typeface="Times New Roman" panose="02020603050405020304" pitchFamily="18" charset="0"/>
                        </a:rPr>
                        <a:t>κόνας ποιησάμενοι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νέθεσαν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Δελφο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νδρ</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ρίστων γενομένων</a:t>
                      </a: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dirty="0">
                          <a:effectLst/>
                          <a:latin typeface="+mn-lt"/>
                          <a:ea typeface="Times New Roman" panose="02020603050405020304" pitchFamily="18" charset="0"/>
                        </a:rPr>
                        <a:t>En vantant le bonheur et la destinée de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Solon avait excité Crésus à questionner ; Crésus lui demanda qui, des hommes qu’il avait vus, serait le second après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 il était fermement persuadé que la seconde place au moins serait pour lui. Mais Solon répondit : « </a:t>
                      </a:r>
                      <a:r>
                        <a:rPr lang="fr-CH" sz="1300" dirty="0" err="1">
                          <a:effectLst/>
                          <a:latin typeface="+mn-lt"/>
                          <a:ea typeface="Times New Roman" panose="02020603050405020304" pitchFamily="18" charset="0"/>
                        </a:rPr>
                        <a:t>Cléobis</a:t>
                      </a:r>
                      <a:r>
                        <a:rPr lang="fr-CH" sz="1300" dirty="0">
                          <a:effectLst/>
                          <a:latin typeface="+mn-lt"/>
                          <a:ea typeface="Times New Roman" panose="02020603050405020304" pitchFamily="18" charset="0"/>
                        </a:rPr>
                        <a:t> et Biton. Ils étaient de race argienne, jouissant de ressources suffisantes, et, de plus, d’une force corporelle dont voici les preuves : tous deux pareillement avaient remporté des prix dans les concours, et on raconte d’eux cette histoire. Un jour de fête d’Héra chez les Argiens, il fallait absolument que leur mère fût portée au sanctuaire par un attelage ; et leurs bœufs n’étaient pas arrivés des champs en temps voulu ; empêchés d’attendre faute de temps, les jeunes gens se mirent eux-mêmes sous le joug et traînèrent le char, le char où leur mère avait pris place ; ils la transportèrent pendant quarante-cinq stades et arrivèrent au sanctuaire. Cet exploit accompli à la vue de l’assemblée, ils terminèrent leur vie de la meilleure façon ; et dans la circonstance, la divinité fit bien voir que, pour l’homme, il vaut mieux être mort que vivant. Les Argiens, entourant les jeunes gens, les félicitaient de leur force ; les Argiennes félicitaient leur mère d’avoir de semblables enfants ; elle, charmée de leur action et de l’éloge qu’on en faisait, debout en face de la statue divine, pria la déesse d’accorder à </a:t>
                      </a:r>
                      <a:r>
                        <a:rPr lang="fr-CH" sz="1300" dirty="0" err="1">
                          <a:effectLst/>
                          <a:latin typeface="+mn-lt"/>
                          <a:ea typeface="Times New Roman" panose="02020603050405020304" pitchFamily="18" charset="0"/>
                        </a:rPr>
                        <a:t>Cléobis</a:t>
                      </a:r>
                      <a:r>
                        <a:rPr lang="fr-CH" sz="1300" dirty="0">
                          <a:effectLst/>
                          <a:latin typeface="+mn-lt"/>
                          <a:ea typeface="Times New Roman" panose="02020603050405020304" pitchFamily="18" charset="0"/>
                        </a:rPr>
                        <a:t> et Biton ses fils, qui l’avaient grandement honorée, ce que l’homme peut obtenir de meilleur. À la suite de cette prière, après le sacrifice et le banquet, les jeunes gens s’endormirent dans le sanctuaire même ; et ils ne se relevèrent plus, mais trouvèrent là leur fin. Les Argiens firent faire d’eux des statues qu’ils consacrèrent à Delphes comme celles d’hommes excellents. »</a:t>
                      </a:r>
                      <a:r>
                        <a:rPr lang="fr-CH" sz="1300" cap="small" dirty="0">
                          <a:effectLst/>
                          <a:latin typeface="+mn-lt"/>
                          <a:ea typeface="Times New Roman" panose="02020603050405020304" pitchFamily="18" charset="0"/>
                        </a:rPr>
                        <a:t> (T</a:t>
                      </a:r>
                      <a:r>
                        <a:rPr lang="fr-CH" sz="1300" dirty="0">
                          <a:effectLst/>
                          <a:latin typeface="+mn-lt"/>
                          <a:ea typeface="Times New Roman" panose="02020603050405020304" pitchFamily="18" charset="0"/>
                        </a:rPr>
                        <a:t>rad. Ph.-E. Legrand)</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 name="Encre 2">
                <a:extLst>
                  <a:ext uri="{FF2B5EF4-FFF2-40B4-BE49-F238E27FC236}">
                    <a16:creationId xmlns:a16="http://schemas.microsoft.com/office/drawing/2014/main" id="{57564871-2662-EC3C-1DEA-2D70235DDB0A}"/>
                  </a:ext>
                </a:extLst>
              </p14:cNvPr>
              <p14:cNvContentPartPr/>
              <p14:nvPr/>
            </p14:nvContentPartPr>
            <p14:xfrm>
              <a:off x="5236200" y="1074960"/>
              <a:ext cx="331920" cy="23040"/>
            </p14:xfrm>
          </p:contentPart>
        </mc:Choice>
        <mc:Fallback xmlns="">
          <p:pic>
            <p:nvPicPr>
              <p:cNvPr id="3" name="Encre 2">
                <a:extLst>
                  <a:ext uri="{FF2B5EF4-FFF2-40B4-BE49-F238E27FC236}">
                    <a16:creationId xmlns:a16="http://schemas.microsoft.com/office/drawing/2014/main" id="{57564871-2662-EC3C-1DEA-2D70235DDB0A}"/>
                  </a:ext>
                </a:extLst>
              </p:cNvPr>
              <p:cNvPicPr/>
              <p:nvPr/>
            </p:nvPicPr>
            <p:blipFill>
              <a:blip r:embed="rId3"/>
              <a:stretch>
                <a:fillRect/>
              </a:stretch>
            </p:blipFill>
            <p:spPr>
              <a:xfrm>
                <a:off x="5200200" y="1003320"/>
                <a:ext cx="403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D3FCDE89-ECD5-FCBC-FB9A-A5CBE236954E}"/>
                  </a:ext>
                </a:extLst>
              </p14:cNvPr>
              <p14:cNvContentPartPr/>
              <p14:nvPr/>
            </p14:nvContentPartPr>
            <p14:xfrm>
              <a:off x="2729160" y="1545840"/>
              <a:ext cx="210240" cy="15480"/>
            </p14:xfrm>
          </p:contentPart>
        </mc:Choice>
        <mc:Fallback xmlns="">
          <p:pic>
            <p:nvPicPr>
              <p:cNvPr id="5" name="Encre 4">
                <a:extLst>
                  <a:ext uri="{FF2B5EF4-FFF2-40B4-BE49-F238E27FC236}">
                    <a16:creationId xmlns:a16="http://schemas.microsoft.com/office/drawing/2014/main" id="{D3FCDE89-ECD5-FCBC-FB9A-A5CBE236954E}"/>
                  </a:ext>
                </a:extLst>
              </p:cNvPr>
              <p:cNvPicPr/>
              <p:nvPr/>
            </p:nvPicPr>
            <p:blipFill>
              <a:blip r:embed="rId5"/>
              <a:stretch>
                <a:fillRect/>
              </a:stretch>
            </p:blipFill>
            <p:spPr>
              <a:xfrm>
                <a:off x="2693520" y="1474200"/>
                <a:ext cx="281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cre 5">
                <a:extLst>
                  <a:ext uri="{FF2B5EF4-FFF2-40B4-BE49-F238E27FC236}">
                    <a16:creationId xmlns:a16="http://schemas.microsoft.com/office/drawing/2014/main" id="{82868070-DC65-2BD3-7070-8146AE6CCD07}"/>
                  </a:ext>
                </a:extLst>
              </p14:cNvPr>
              <p14:cNvContentPartPr/>
              <p14:nvPr/>
            </p14:nvContentPartPr>
            <p14:xfrm>
              <a:off x="1896480" y="2184120"/>
              <a:ext cx="639360" cy="21240"/>
            </p14:xfrm>
          </p:contentPart>
        </mc:Choice>
        <mc:Fallback xmlns="">
          <p:pic>
            <p:nvPicPr>
              <p:cNvPr id="6" name="Encre 5">
                <a:extLst>
                  <a:ext uri="{FF2B5EF4-FFF2-40B4-BE49-F238E27FC236}">
                    <a16:creationId xmlns:a16="http://schemas.microsoft.com/office/drawing/2014/main" id="{82868070-DC65-2BD3-7070-8146AE6CCD07}"/>
                  </a:ext>
                </a:extLst>
              </p:cNvPr>
              <p:cNvPicPr/>
              <p:nvPr/>
            </p:nvPicPr>
            <p:blipFill>
              <a:blip r:embed="rId7"/>
              <a:stretch>
                <a:fillRect/>
              </a:stretch>
            </p:blipFill>
            <p:spPr>
              <a:xfrm>
                <a:off x="1860840" y="2112120"/>
                <a:ext cx="711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Encre 6">
                <a:extLst>
                  <a:ext uri="{FF2B5EF4-FFF2-40B4-BE49-F238E27FC236}">
                    <a16:creationId xmlns:a16="http://schemas.microsoft.com/office/drawing/2014/main" id="{266B98C2-A9D8-6134-8858-8B3335C83326}"/>
                  </a:ext>
                </a:extLst>
              </p14:cNvPr>
              <p14:cNvContentPartPr/>
              <p14:nvPr/>
            </p14:nvContentPartPr>
            <p14:xfrm>
              <a:off x="3296880" y="4985280"/>
              <a:ext cx="175680" cy="12960"/>
            </p14:xfrm>
          </p:contentPart>
        </mc:Choice>
        <mc:Fallback xmlns="">
          <p:pic>
            <p:nvPicPr>
              <p:cNvPr id="7" name="Encre 6">
                <a:extLst>
                  <a:ext uri="{FF2B5EF4-FFF2-40B4-BE49-F238E27FC236}">
                    <a16:creationId xmlns:a16="http://schemas.microsoft.com/office/drawing/2014/main" id="{266B98C2-A9D8-6134-8858-8B3335C83326}"/>
                  </a:ext>
                </a:extLst>
              </p:cNvPr>
              <p:cNvPicPr/>
              <p:nvPr/>
            </p:nvPicPr>
            <p:blipFill>
              <a:blip r:embed="rId9"/>
              <a:stretch>
                <a:fillRect/>
              </a:stretch>
            </p:blipFill>
            <p:spPr>
              <a:xfrm>
                <a:off x="3260880" y="4913640"/>
                <a:ext cx="247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EF8DCA6F-B966-6ACA-CF98-54AB69A0302B}"/>
                  </a:ext>
                </a:extLst>
              </p14:cNvPr>
              <p14:cNvContentPartPr/>
              <p14:nvPr/>
            </p14:nvContentPartPr>
            <p14:xfrm>
              <a:off x="5265000" y="3355920"/>
              <a:ext cx="111600" cy="7920"/>
            </p14:xfrm>
          </p:contentPart>
        </mc:Choice>
        <mc:Fallback xmlns="">
          <p:pic>
            <p:nvPicPr>
              <p:cNvPr id="9" name="Encre 8">
                <a:extLst>
                  <a:ext uri="{FF2B5EF4-FFF2-40B4-BE49-F238E27FC236}">
                    <a16:creationId xmlns:a16="http://schemas.microsoft.com/office/drawing/2014/main" id="{EF8DCA6F-B966-6ACA-CF98-54AB69A0302B}"/>
                  </a:ext>
                </a:extLst>
              </p:cNvPr>
              <p:cNvPicPr/>
              <p:nvPr/>
            </p:nvPicPr>
            <p:blipFill>
              <a:blip r:embed="rId13"/>
              <a:stretch>
                <a:fillRect/>
              </a:stretch>
            </p:blipFill>
            <p:spPr>
              <a:xfrm>
                <a:off x="5229360" y="3284280"/>
                <a:ext cx="183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Encre 9">
                <a:extLst>
                  <a:ext uri="{FF2B5EF4-FFF2-40B4-BE49-F238E27FC236}">
                    <a16:creationId xmlns:a16="http://schemas.microsoft.com/office/drawing/2014/main" id="{504C909C-DA1D-7CCB-B6A6-50F423023C4E}"/>
                  </a:ext>
                </a:extLst>
              </p14:cNvPr>
              <p14:cNvContentPartPr/>
              <p14:nvPr/>
            </p14:nvContentPartPr>
            <p14:xfrm>
              <a:off x="4446000" y="2668680"/>
              <a:ext cx="160560" cy="360"/>
            </p14:xfrm>
          </p:contentPart>
        </mc:Choice>
        <mc:Fallback xmlns="">
          <p:pic>
            <p:nvPicPr>
              <p:cNvPr id="10" name="Encre 9">
                <a:extLst>
                  <a:ext uri="{FF2B5EF4-FFF2-40B4-BE49-F238E27FC236}">
                    <a16:creationId xmlns:a16="http://schemas.microsoft.com/office/drawing/2014/main" id="{504C909C-DA1D-7CCB-B6A6-50F423023C4E}"/>
                  </a:ext>
                </a:extLst>
              </p:cNvPr>
              <p:cNvPicPr/>
              <p:nvPr/>
            </p:nvPicPr>
            <p:blipFill>
              <a:blip r:embed="rId15"/>
              <a:stretch>
                <a:fillRect/>
              </a:stretch>
            </p:blipFill>
            <p:spPr>
              <a:xfrm>
                <a:off x="4410360" y="2597040"/>
                <a:ext cx="232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Encre 10">
                <a:extLst>
                  <a:ext uri="{FF2B5EF4-FFF2-40B4-BE49-F238E27FC236}">
                    <a16:creationId xmlns:a16="http://schemas.microsoft.com/office/drawing/2014/main" id="{3F11F34F-0443-1B76-6916-ADB338512425}"/>
                  </a:ext>
                </a:extLst>
              </p14:cNvPr>
              <p14:cNvContentPartPr/>
              <p14:nvPr/>
            </p14:nvContentPartPr>
            <p14:xfrm>
              <a:off x="5175720" y="5402160"/>
              <a:ext cx="116280" cy="2880"/>
            </p14:xfrm>
          </p:contentPart>
        </mc:Choice>
        <mc:Fallback xmlns="">
          <p:pic>
            <p:nvPicPr>
              <p:cNvPr id="11" name="Encre 10">
                <a:extLst>
                  <a:ext uri="{FF2B5EF4-FFF2-40B4-BE49-F238E27FC236}">
                    <a16:creationId xmlns:a16="http://schemas.microsoft.com/office/drawing/2014/main" id="{3F11F34F-0443-1B76-6916-ADB338512425}"/>
                  </a:ext>
                </a:extLst>
              </p:cNvPr>
              <p:cNvPicPr/>
              <p:nvPr/>
            </p:nvPicPr>
            <p:blipFill>
              <a:blip r:embed="rId17"/>
              <a:stretch>
                <a:fillRect/>
              </a:stretch>
            </p:blipFill>
            <p:spPr>
              <a:xfrm>
                <a:off x="5140080" y="5330520"/>
                <a:ext cx="187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Encre 11">
                <a:extLst>
                  <a:ext uri="{FF2B5EF4-FFF2-40B4-BE49-F238E27FC236}">
                    <a16:creationId xmlns:a16="http://schemas.microsoft.com/office/drawing/2014/main" id="{FAF161A1-8067-E02A-8119-6E72047B7892}"/>
                  </a:ext>
                </a:extLst>
              </p14:cNvPr>
              <p14:cNvContentPartPr/>
              <p14:nvPr/>
            </p14:nvContentPartPr>
            <p14:xfrm>
              <a:off x="1152360" y="2665800"/>
              <a:ext cx="267120" cy="2880"/>
            </p14:xfrm>
          </p:contentPart>
        </mc:Choice>
        <mc:Fallback xmlns="">
          <p:pic>
            <p:nvPicPr>
              <p:cNvPr id="12" name="Encre 11">
                <a:extLst>
                  <a:ext uri="{FF2B5EF4-FFF2-40B4-BE49-F238E27FC236}">
                    <a16:creationId xmlns:a16="http://schemas.microsoft.com/office/drawing/2014/main" id="{FAF161A1-8067-E02A-8119-6E72047B7892}"/>
                  </a:ext>
                </a:extLst>
              </p:cNvPr>
              <p:cNvPicPr/>
              <p:nvPr/>
            </p:nvPicPr>
            <p:blipFill>
              <a:blip r:embed="rId19"/>
              <a:stretch>
                <a:fillRect/>
              </a:stretch>
            </p:blipFill>
            <p:spPr>
              <a:xfrm>
                <a:off x="1116360" y="2593800"/>
                <a:ext cx="338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Encre 12">
                <a:extLst>
                  <a:ext uri="{FF2B5EF4-FFF2-40B4-BE49-F238E27FC236}">
                    <a16:creationId xmlns:a16="http://schemas.microsoft.com/office/drawing/2014/main" id="{3A2CEF76-2DF7-3D31-48DC-6CA3C66D5D98}"/>
                  </a:ext>
                </a:extLst>
              </p14:cNvPr>
              <p14:cNvContentPartPr/>
              <p14:nvPr/>
            </p14:nvContentPartPr>
            <p14:xfrm>
              <a:off x="1896480" y="4966474"/>
              <a:ext cx="111600" cy="7920"/>
            </p14:xfrm>
          </p:contentPart>
        </mc:Choice>
        <mc:Fallback xmlns="">
          <p:pic>
            <p:nvPicPr>
              <p:cNvPr id="13" name="Encre 12">
                <a:extLst>
                  <a:ext uri="{FF2B5EF4-FFF2-40B4-BE49-F238E27FC236}">
                    <a16:creationId xmlns:a16="http://schemas.microsoft.com/office/drawing/2014/main" id="{3A2CEF76-2DF7-3D31-48DC-6CA3C66D5D98}"/>
                  </a:ext>
                </a:extLst>
              </p:cNvPr>
              <p:cNvPicPr/>
              <p:nvPr/>
            </p:nvPicPr>
            <p:blipFill>
              <a:blip r:embed="rId13"/>
              <a:stretch>
                <a:fillRect/>
              </a:stretch>
            </p:blipFill>
            <p:spPr>
              <a:xfrm>
                <a:off x="1860840" y="4894834"/>
                <a:ext cx="183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Encre 13">
                <a:extLst>
                  <a:ext uri="{FF2B5EF4-FFF2-40B4-BE49-F238E27FC236}">
                    <a16:creationId xmlns:a16="http://schemas.microsoft.com/office/drawing/2014/main" id="{79CB043F-B787-0B29-DFB3-5FED412E237C}"/>
                  </a:ext>
                </a:extLst>
              </p14:cNvPr>
              <p14:cNvContentPartPr/>
              <p14:nvPr/>
            </p14:nvContentPartPr>
            <p14:xfrm>
              <a:off x="2216160" y="3362006"/>
              <a:ext cx="111600" cy="7920"/>
            </p14:xfrm>
          </p:contentPart>
        </mc:Choice>
        <mc:Fallback xmlns="">
          <p:pic>
            <p:nvPicPr>
              <p:cNvPr id="14" name="Encre 13">
                <a:extLst>
                  <a:ext uri="{FF2B5EF4-FFF2-40B4-BE49-F238E27FC236}">
                    <a16:creationId xmlns:a16="http://schemas.microsoft.com/office/drawing/2014/main" id="{79CB043F-B787-0B29-DFB3-5FED412E237C}"/>
                  </a:ext>
                </a:extLst>
              </p:cNvPr>
              <p:cNvPicPr/>
              <p:nvPr/>
            </p:nvPicPr>
            <p:blipFill>
              <a:blip r:embed="rId13"/>
              <a:stretch>
                <a:fillRect/>
              </a:stretch>
            </p:blipFill>
            <p:spPr>
              <a:xfrm>
                <a:off x="2180520" y="3290366"/>
                <a:ext cx="183240" cy="151560"/>
              </a:xfrm>
              <a:prstGeom prst="rect">
                <a:avLst/>
              </a:prstGeom>
            </p:spPr>
          </p:pic>
        </mc:Fallback>
      </mc:AlternateContent>
    </p:spTree>
    <p:extLst>
      <p:ext uri="{BB962C8B-B14F-4D97-AF65-F5344CB8AC3E}">
        <p14:creationId xmlns:p14="http://schemas.microsoft.com/office/powerpoint/2010/main" val="160619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BEB23-AF83-4E05-9A3B-90F268AC79BC}"/>
              </a:ext>
            </a:extLst>
          </p:cNvPr>
          <p:cNvSpPr>
            <a:spLocks noGrp="1"/>
          </p:cNvSpPr>
          <p:nvPr>
            <p:ph type="title"/>
          </p:nvPr>
        </p:nvSpPr>
        <p:spPr/>
        <p:txBody>
          <a:bodyPr/>
          <a:lstStyle/>
          <a:p>
            <a:r>
              <a:rPr lang="fr-FR" dirty="0"/>
              <a:t>Plan de la séance</a:t>
            </a:r>
          </a:p>
        </p:txBody>
      </p:sp>
      <p:sp>
        <p:nvSpPr>
          <p:cNvPr id="5" name="Espace réservé du contenu 4"/>
          <p:cNvSpPr>
            <a:spLocks noGrp="1"/>
          </p:cNvSpPr>
          <p:nvPr>
            <p:ph sz="half" idx="1"/>
          </p:nvPr>
        </p:nvSpPr>
        <p:spPr>
          <a:xfrm>
            <a:off x="1097279" y="2139696"/>
            <a:ext cx="4937760" cy="3729398"/>
          </a:xfrm>
        </p:spPr>
        <p:txBody>
          <a:bodyPr/>
          <a:lstStyle/>
          <a:p>
            <a:r>
              <a:rPr lang="fr-CH" sz="2800" b="1" dirty="0"/>
              <a:t>Les débuts de la prose</a:t>
            </a:r>
          </a:p>
          <a:p>
            <a:pPr marL="457200" lvl="0" indent="-457200">
              <a:buFont typeface="+mj-lt"/>
              <a:buAutoNum type="arabicPeriod"/>
            </a:pPr>
            <a:r>
              <a:rPr lang="fr-CH" dirty="0"/>
              <a:t>Définition et origines de la prose littéraire</a:t>
            </a:r>
          </a:p>
          <a:p>
            <a:pPr marL="457200" lvl="0" indent="-457200">
              <a:buFont typeface="+mj-lt"/>
              <a:buAutoNum type="arabicPeriod"/>
            </a:pPr>
            <a:r>
              <a:rPr lang="fr-CH" dirty="0"/>
              <a:t>Développement d’une prose littéraire</a:t>
            </a:r>
          </a:p>
          <a:p>
            <a:pPr marL="457200" lvl="0" indent="-457200">
              <a:buFont typeface="+mj-lt"/>
              <a:buAutoNum type="arabicPeriod"/>
            </a:pPr>
            <a:r>
              <a:rPr lang="fr-CH" dirty="0"/>
              <a:t>Premiers représentants</a:t>
            </a:r>
          </a:p>
          <a:p>
            <a:pPr marL="457200" lvl="0" indent="-457200">
              <a:buFont typeface="+mj-lt"/>
              <a:buAutoNum type="arabicPeriod"/>
            </a:pPr>
            <a:r>
              <a:rPr lang="fr-CH" dirty="0"/>
              <a:t>Caractéristiques de la prose ionienne</a:t>
            </a:r>
          </a:p>
        </p:txBody>
      </p:sp>
      <p:sp>
        <p:nvSpPr>
          <p:cNvPr id="6" name="Espace réservé du contenu 5"/>
          <p:cNvSpPr>
            <a:spLocks noGrp="1"/>
          </p:cNvSpPr>
          <p:nvPr>
            <p:ph sz="half" idx="2"/>
          </p:nvPr>
        </p:nvSpPr>
        <p:spPr>
          <a:xfrm>
            <a:off x="6217920" y="2139695"/>
            <a:ext cx="4937760" cy="3729399"/>
          </a:xfrm>
        </p:spPr>
        <p:txBody>
          <a:bodyPr/>
          <a:lstStyle/>
          <a:p>
            <a:r>
              <a:rPr lang="fr-CH" sz="2800" b="1" dirty="0"/>
              <a:t>La prose classique</a:t>
            </a:r>
          </a:p>
          <a:p>
            <a:pPr marL="457200" lvl="0" indent="-457200">
              <a:buFont typeface="+mj-lt"/>
              <a:buAutoNum type="arabicPeriod"/>
            </a:pPr>
            <a:r>
              <a:rPr lang="fr-CH" dirty="0"/>
              <a:t>Origines de la prose classique</a:t>
            </a:r>
          </a:p>
          <a:p>
            <a:pPr marL="457200" lvl="0" indent="-457200">
              <a:buFont typeface="+mj-lt"/>
              <a:buAutoNum type="arabicPeriod"/>
            </a:pPr>
            <a:r>
              <a:rPr lang="fr-CH" dirty="0"/>
              <a:t>Développement des différents genres</a:t>
            </a:r>
          </a:p>
          <a:p>
            <a:pPr marL="749808" lvl="1" indent="-457200">
              <a:buFont typeface="+mj-lt"/>
              <a:buAutoNum type="alphaLcPeriod"/>
            </a:pPr>
            <a:r>
              <a:rPr lang="fr-CH" dirty="0"/>
              <a:t>Rhétorique</a:t>
            </a:r>
          </a:p>
          <a:p>
            <a:pPr marL="749808" lvl="1" indent="-457200">
              <a:buFont typeface="+mj-lt"/>
              <a:buAutoNum type="alphaLcPeriod"/>
            </a:pPr>
            <a:r>
              <a:rPr lang="fr-CH" dirty="0"/>
              <a:t>Philosophie</a:t>
            </a:r>
          </a:p>
          <a:p>
            <a:pPr marL="749808" lvl="1" indent="-457200">
              <a:buFont typeface="+mj-lt"/>
              <a:buAutoNum type="alphaLcPeriod"/>
            </a:pPr>
            <a:r>
              <a:rPr lang="fr-CH" dirty="0"/>
              <a:t>Histoire</a:t>
            </a:r>
          </a:p>
        </p:txBody>
      </p:sp>
    </p:spTree>
    <p:extLst>
      <p:ext uri="{BB962C8B-B14F-4D97-AF65-F5344CB8AC3E}">
        <p14:creationId xmlns:p14="http://schemas.microsoft.com/office/powerpoint/2010/main" val="2215858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7E7B4-13BF-46A9-8FFC-C3D1DC680B31}"/>
              </a:ext>
            </a:extLst>
          </p:cNvPr>
          <p:cNvSpPr>
            <a:spLocks noGrp="1"/>
          </p:cNvSpPr>
          <p:nvPr>
            <p:ph type="title"/>
          </p:nvPr>
        </p:nvSpPr>
        <p:spPr/>
        <p:txBody>
          <a:bodyPr/>
          <a:lstStyle/>
          <a:p>
            <a:r>
              <a:rPr lang="fr-FR" dirty="0"/>
              <a:t>1. Origines de la prose classique</a:t>
            </a:r>
          </a:p>
        </p:txBody>
      </p:sp>
      <p:sp>
        <p:nvSpPr>
          <p:cNvPr id="3" name="Espace réservé du contenu 2">
            <a:extLst>
              <a:ext uri="{FF2B5EF4-FFF2-40B4-BE49-F238E27FC236}">
                <a16:creationId xmlns:a16="http://schemas.microsoft.com/office/drawing/2014/main" id="{105AFD22-A78A-4C7B-84E3-ED00AD053973}"/>
              </a:ext>
            </a:extLst>
          </p:cNvPr>
          <p:cNvSpPr>
            <a:spLocks noGrp="1"/>
          </p:cNvSpPr>
          <p:nvPr>
            <p:ph idx="1"/>
          </p:nvPr>
        </p:nvSpPr>
        <p:spPr/>
        <p:txBody>
          <a:bodyPr/>
          <a:lstStyle/>
          <a:p>
            <a:pPr>
              <a:buFont typeface="Arial" panose="020B0604020202020204" pitchFamily="34" charset="0"/>
              <a:buChar char="•"/>
            </a:pPr>
            <a:endParaRPr lang="fr-FR" dirty="0"/>
          </a:p>
          <a:p>
            <a:pPr>
              <a:buFont typeface="Arial" panose="020B0604020202020204" pitchFamily="34" charset="0"/>
              <a:buChar char="•"/>
            </a:pPr>
            <a:r>
              <a:rPr lang="fr-FR" dirty="0"/>
              <a:t> prose qui apparaît et est produite à Athènes</a:t>
            </a:r>
          </a:p>
          <a:p>
            <a:pPr>
              <a:buFont typeface="Arial" panose="020B0604020202020204" pitchFamily="34" charset="0"/>
              <a:buChar char="•"/>
            </a:pPr>
            <a:r>
              <a:rPr lang="fr-FR" dirty="0"/>
              <a:t> attique: dialecte conservateur</a:t>
            </a:r>
          </a:p>
          <a:p>
            <a:pPr>
              <a:buFont typeface="Arial" panose="020B0604020202020204" pitchFamily="34" charset="0"/>
              <a:buChar char="•"/>
            </a:pPr>
            <a:endParaRPr lang="fr-FR" dirty="0"/>
          </a:p>
          <a:p>
            <a:pPr>
              <a:buFont typeface="Arial" panose="020B0604020202020204" pitchFamily="34" charset="0"/>
              <a:buChar char="•"/>
            </a:pPr>
            <a:r>
              <a:rPr lang="fr-FR" dirty="0"/>
              <a:t> particularités dialectales évitées dans les débuts de la littérature athénienne (</a:t>
            </a:r>
            <a:r>
              <a:rPr lang="el-GR" dirty="0"/>
              <a:t>σσ </a:t>
            </a:r>
            <a:r>
              <a:rPr lang="fr-FR" dirty="0"/>
              <a:t>pour </a:t>
            </a:r>
            <a:r>
              <a:rPr lang="el-GR" dirty="0"/>
              <a:t>ττ</a:t>
            </a:r>
            <a:r>
              <a:rPr lang="fr-FR" dirty="0"/>
              <a:t>,</a:t>
            </a:r>
            <a:r>
              <a:rPr lang="el-GR" dirty="0"/>
              <a:t> ρσ </a:t>
            </a:r>
            <a:r>
              <a:rPr lang="fr-FR" dirty="0"/>
              <a:t>pour </a:t>
            </a:r>
            <a:r>
              <a:rPr lang="el-GR" dirty="0"/>
              <a:t>ρρ</a:t>
            </a:r>
            <a:r>
              <a:rPr lang="fr-FR" dirty="0"/>
              <a:t>)</a:t>
            </a:r>
          </a:p>
        </p:txBody>
      </p:sp>
    </p:spTree>
    <p:extLst>
      <p:ext uri="{BB962C8B-B14F-4D97-AF65-F5344CB8AC3E}">
        <p14:creationId xmlns:p14="http://schemas.microsoft.com/office/powerpoint/2010/main" val="692588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B7B76E-074F-4838-B3BA-E0766C7E843B}"/>
              </a:ext>
            </a:extLst>
          </p:cNvPr>
          <p:cNvSpPr>
            <a:spLocks noGrp="1"/>
          </p:cNvSpPr>
          <p:nvPr>
            <p:ph type="title"/>
          </p:nvPr>
        </p:nvSpPr>
        <p:spPr/>
        <p:txBody>
          <a:bodyPr/>
          <a:lstStyle/>
          <a:p>
            <a:r>
              <a:rPr lang="fr-FR" dirty="0"/>
              <a:t>2. Développement des différents genres:</a:t>
            </a:r>
            <a:br>
              <a:rPr lang="fr-FR" dirty="0"/>
            </a:br>
            <a:r>
              <a:rPr lang="fr-FR" sz="4000" dirty="0"/>
              <a:t>La rhétorique</a:t>
            </a:r>
          </a:p>
        </p:txBody>
      </p:sp>
      <p:sp>
        <p:nvSpPr>
          <p:cNvPr id="3" name="Espace réservé du contenu 2">
            <a:extLst>
              <a:ext uri="{FF2B5EF4-FFF2-40B4-BE49-F238E27FC236}">
                <a16:creationId xmlns:a16="http://schemas.microsoft.com/office/drawing/2014/main" id="{30AB5D1C-EFAD-4C02-B218-AD56F1F56CBC}"/>
              </a:ext>
            </a:extLst>
          </p:cNvPr>
          <p:cNvSpPr>
            <a:spLocks noGrp="1"/>
          </p:cNvSpPr>
          <p:nvPr>
            <p:ph idx="1"/>
          </p:nvPr>
        </p:nvSpPr>
        <p:spPr/>
        <p:txBody>
          <a:bodyPr/>
          <a:lstStyle/>
          <a:p>
            <a:pPr>
              <a:buFont typeface="Arial" panose="020B0604020202020204" pitchFamily="34" charset="0"/>
              <a:buChar char="•"/>
            </a:pPr>
            <a:r>
              <a:rPr lang="fr-FR" dirty="0"/>
              <a:t> Démocratie: prise de parole en public</a:t>
            </a:r>
          </a:p>
          <a:p>
            <a:pPr>
              <a:buFont typeface="Arial" panose="020B0604020202020204" pitchFamily="34" charset="0"/>
              <a:buChar char="•"/>
            </a:pPr>
            <a:r>
              <a:rPr lang="fr-FR" dirty="0"/>
              <a:t> Système judiciaire</a:t>
            </a:r>
          </a:p>
          <a:p>
            <a:pPr>
              <a:buFont typeface="Arial" panose="020B0604020202020204" pitchFamily="34" charset="0"/>
              <a:buChar char="•"/>
            </a:pPr>
            <a:endParaRPr lang="fr-FR" dirty="0"/>
          </a:p>
          <a:p>
            <a:pPr marL="0" indent="0">
              <a:buNone/>
            </a:pPr>
            <a:r>
              <a:rPr lang="fr-FR" u="sng" dirty="0"/>
              <a:t>Sophistes</a:t>
            </a:r>
          </a:p>
          <a:p>
            <a:pPr>
              <a:buFont typeface="Arial" panose="020B0604020202020204" pitchFamily="34" charset="0"/>
              <a:buChar char="•"/>
            </a:pPr>
            <a:r>
              <a:rPr lang="fr-FR" dirty="0"/>
              <a:t> Protagoras d’Abdère (484-415)</a:t>
            </a:r>
          </a:p>
          <a:p>
            <a:pPr>
              <a:buFont typeface="Arial" panose="020B0604020202020204" pitchFamily="34" charset="0"/>
              <a:buChar char="•"/>
            </a:pPr>
            <a:r>
              <a:rPr lang="fr-FR" dirty="0"/>
              <a:t> Gorgias de </a:t>
            </a:r>
            <a:r>
              <a:rPr lang="fr-FR" dirty="0" err="1"/>
              <a:t>Léontinoi</a:t>
            </a:r>
            <a:r>
              <a:rPr lang="fr-FR" dirty="0"/>
              <a:t> (483-383?)</a:t>
            </a:r>
          </a:p>
          <a:p>
            <a:pPr>
              <a:buFont typeface="Arial" panose="020B0604020202020204" pitchFamily="34" charset="0"/>
              <a:buChar char="•"/>
            </a:pPr>
            <a:r>
              <a:rPr lang="fr-FR" dirty="0"/>
              <a:t> Thrasymaque de Chalcédoine (V</a:t>
            </a:r>
            <a:r>
              <a:rPr lang="fr-FR" baseline="30000" dirty="0"/>
              <a:t>e</a:t>
            </a:r>
            <a:r>
              <a:rPr lang="fr-FR" dirty="0"/>
              <a:t> s.)</a:t>
            </a:r>
          </a:p>
          <a:p>
            <a:pPr>
              <a:buFont typeface="Arial" panose="020B0604020202020204" pitchFamily="34" charset="0"/>
              <a:buChar char="•"/>
            </a:pPr>
            <a:r>
              <a:rPr lang="fr-FR" dirty="0"/>
              <a:t> </a:t>
            </a:r>
            <a:r>
              <a:rPr lang="fr-FR" dirty="0" err="1"/>
              <a:t>Antiphon</a:t>
            </a:r>
            <a:r>
              <a:rPr lang="fr-FR" dirty="0"/>
              <a:t> de </a:t>
            </a:r>
            <a:r>
              <a:rPr lang="fr-FR" dirty="0" err="1"/>
              <a:t>Rhamnonte</a:t>
            </a:r>
            <a:r>
              <a:rPr lang="fr-FR" dirty="0"/>
              <a:t> (480-411)</a:t>
            </a:r>
          </a:p>
        </p:txBody>
      </p:sp>
    </p:spTree>
    <p:extLst>
      <p:ext uri="{BB962C8B-B14F-4D97-AF65-F5344CB8AC3E}">
        <p14:creationId xmlns:p14="http://schemas.microsoft.com/office/powerpoint/2010/main" val="2822619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C1B84-4011-45C0-84AC-B6D573415D10}"/>
              </a:ext>
            </a:extLst>
          </p:cNvPr>
          <p:cNvSpPr>
            <a:spLocks noGrp="1"/>
          </p:cNvSpPr>
          <p:nvPr>
            <p:ph type="title"/>
          </p:nvPr>
        </p:nvSpPr>
        <p:spPr/>
        <p:txBody>
          <a:bodyPr/>
          <a:lstStyle/>
          <a:p>
            <a:r>
              <a:rPr lang="fr-FR" dirty="0"/>
              <a:t>2. Développement des différents genres:</a:t>
            </a:r>
            <a:br>
              <a:rPr lang="fr-FR" dirty="0"/>
            </a:br>
            <a:r>
              <a:rPr lang="fr-FR" sz="4000" dirty="0"/>
              <a:t>La rhétorique</a:t>
            </a:r>
          </a:p>
        </p:txBody>
      </p:sp>
      <p:sp>
        <p:nvSpPr>
          <p:cNvPr id="3" name="Espace réservé du contenu 2">
            <a:extLst>
              <a:ext uri="{FF2B5EF4-FFF2-40B4-BE49-F238E27FC236}">
                <a16:creationId xmlns:a16="http://schemas.microsoft.com/office/drawing/2014/main" id="{14DE90CC-E8B4-416D-A1FB-950CF9B27792}"/>
              </a:ext>
            </a:extLst>
          </p:cNvPr>
          <p:cNvSpPr>
            <a:spLocks noGrp="1"/>
          </p:cNvSpPr>
          <p:nvPr>
            <p:ph idx="1"/>
          </p:nvPr>
        </p:nvSpPr>
        <p:spPr/>
        <p:txBody>
          <a:bodyPr>
            <a:normAutofit/>
          </a:bodyPr>
          <a:lstStyle/>
          <a:p>
            <a:r>
              <a:rPr lang="fr-FR" u="sng" dirty="0"/>
              <a:t>Éloquence judiciaire</a:t>
            </a:r>
          </a:p>
          <a:p>
            <a:pPr lvl="1">
              <a:buFont typeface="Arial" panose="020B0604020202020204" pitchFamily="34" charset="0"/>
              <a:buChar char="•"/>
            </a:pPr>
            <a:r>
              <a:rPr lang="fr-FR" dirty="0"/>
              <a:t> Lysias (459 ou 445-380)</a:t>
            </a:r>
          </a:p>
          <a:p>
            <a:pPr lvl="1">
              <a:buFont typeface="Arial" panose="020B0604020202020204" pitchFamily="34" charset="0"/>
              <a:buChar char="•"/>
            </a:pPr>
            <a:r>
              <a:rPr lang="fr-FR" dirty="0"/>
              <a:t> Isocrate (436-338)</a:t>
            </a:r>
          </a:p>
          <a:p>
            <a:pPr lvl="1">
              <a:buFont typeface="Arial" panose="020B0604020202020204" pitchFamily="34" charset="0"/>
              <a:buChar char="•"/>
            </a:pPr>
            <a:r>
              <a:rPr lang="fr-FR" dirty="0"/>
              <a:t> </a:t>
            </a:r>
            <a:r>
              <a:rPr lang="fr-FR" dirty="0" err="1"/>
              <a:t>Andocide</a:t>
            </a:r>
            <a:r>
              <a:rPr lang="fr-FR" dirty="0"/>
              <a:t> (440-390)</a:t>
            </a:r>
          </a:p>
          <a:p>
            <a:r>
              <a:rPr lang="fr-FR" u="sng" dirty="0"/>
              <a:t>Éloquence politique</a:t>
            </a:r>
          </a:p>
          <a:p>
            <a:pPr lvl="1">
              <a:buFont typeface="Arial" panose="020B0604020202020204" pitchFamily="34" charset="0"/>
              <a:buChar char="•"/>
            </a:pPr>
            <a:r>
              <a:rPr lang="fr-FR" dirty="0"/>
              <a:t> Démosthène (384-322)</a:t>
            </a:r>
          </a:p>
          <a:p>
            <a:pPr lvl="1">
              <a:buFont typeface="Arial" panose="020B0604020202020204" pitchFamily="34" charset="0"/>
              <a:buChar char="•"/>
            </a:pPr>
            <a:r>
              <a:rPr lang="fr-FR" dirty="0"/>
              <a:t> Eschine (395-322)</a:t>
            </a:r>
          </a:p>
          <a:p>
            <a:pPr lvl="1">
              <a:buFont typeface="Arial" panose="020B0604020202020204" pitchFamily="34" charset="0"/>
              <a:buChar char="•"/>
            </a:pPr>
            <a:r>
              <a:rPr lang="fr-FR" dirty="0"/>
              <a:t> </a:t>
            </a:r>
            <a:r>
              <a:rPr lang="fr-FR" dirty="0" err="1"/>
              <a:t>Hyperide</a:t>
            </a:r>
            <a:r>
              <a:rPr lang="fr-FR" dirty="0"/>
              <a:t> (389-322)</a:t>
            </a:r>
          </a:p>
          <a:p>
            <a:pPr lvl="1">
              <a:buFont typeface="Arial" panose="020B0604020202020204" pitchFamily="34" charset="0"/>
              <a:buChar char="•"/>
            </a:pPr>
            <a:r>
              <a:rPr lang="fr-FR" dirty="0"/>
              <a:t> Lycurgue (390-324)</a:t>
            </a:r>
          </a:p>
          <a:p>
            <a:r>
              <a:rPr lang="fr-FR" u="sng" dirty="0"/>
              <a:t>Éloquence d’apparat (épidictique)</a:t>
            </a:r>
          </a:p>
          <a:p>
            <a:pPr lvl="1">
              <a:buFont typeface="Arial" panose="020B0604020202020204" pitchFamily="34" charset="0"/>
              <a:buChar char="•"/>
            </a:pPr>
            <a:r>
              <a:rPr lang="fr-FR" dirty="0"/>
              <a:t>Isocrate, Lysias, Démosthène…</a:t>
            </a:r>
          </a:p>
        </p:txBody>
      </p:sp>
    </p:spTree>
    <p:extLst>
      <p:ext uri="{BB962C8B-B14F-4D97-AF65-F5344CB8AC3E}">
        <p14:creationId xmlns:p14="http://schemas.microsoft.com/office/powerpoint/2010/main" val="359943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0D4FBA-2F7E-40F4-A5FF-F83E6A5E3018}"/>
              </a:ext>
            </a:extLst>
          </p:cNvPr>
          <p:cNvSpPr>
            <a:spLocks noGrp="1"/>
          </p:cNvSpPr>
          <p:nvPr>
            <p:ph type="title"/>
          </p:nvPr>
        </p:nvSpPr>
        <p:spPr/>
        <p:txBody>
          <a:bodyPr/>
          <a:lstStyle/>
          <a:p>
            <a:r>
              <a:rPr lang="fr-FR" dirty="0"/>
              <a:t>2. Développement des différents genres:</a:t>
            </a:r>
            <a:br>
              <a:rPr lang="fr-FR" dirty="0"/>
            </a:br>
            <a:r>
              <a:rPr lang="fr-FR" dirty="0"/>
              <a:t>La rhétorique</a:t>
            </a:r>
          </a:p>
        </p:txBody>
      </p:sp>
      <p:sp>
        <p:nvSpPr>
          <p:cNvPr id="3" name="Espace réservé du contenu 2">
            <a:extLst>
              <a:ext uri="{FF2B5EF4-FFF2-40B4-BE49-F238E27FC236}">
                <a16:creationId xmlns:a16="http://schemas.microsoft.com/office/drawing/2014/main" id="{6BD6E7EA-06FA-4C4F-859C-D51382D1BC4B}"/>
              </a:ext>
            </a:extLst>
          </p:cNvPr>
          <p:cNvSpPr>
            <a:spLocks noGrp="1"/>
          </p:cNvSpPr>
          <p:nvPr>
            <p:ph idx="1"/>
          </p:nvPr>
        </p:nvSpPr>
        <p:spPr/>
        <p:txBody>
          <a:bodyPr/>
          <a:lstStyle/>
          <a:p>
            <a:r>
              <a:rPr lang="fr-FR" u="sng" dirty="0"/>
              <a:t>Caractéristiques des discours des orateurs:</a:t>
            </a:r>
          </a:p>
          <a:p>
            <a:pPr>
              <a:buFont typeface="Arial" panose="020B0604020202020204" pitchFamily="34" charset="0"/>
              <a:buChar char="•"/>
            </a:pPr>
            <a:r>
              <a:rPr lang="fr-FR" dirty="0"/>
              <a:t> phrases longues, très structurées</a:t>
            </a:r>
          </a:p>
          <a:p>
            <a:pPr>
              <a:buFont typeface="Arial" panose="020B0604020202020204" pitchFamily="34" charset="0"/>
              <a:buChar char="•"/>
            </a:pPr>
            <a:r>
              <a:rPr lang="fr-FR" dirty="0"/>
              <a:t> phrases complexes, nombreuses subordonnées (relatives, circonstancielles, complétives)</a:t>
            </a:r>
          </a:p>
          <a:p>
            <a:pPr>
              <a:buFont typeface="Arial" panose="020B0604020202020204" pitchFamily="34" charset="0"/>
              <a:buChar char="•"/>
            </a:pPr>
            <a:r>
              <a:rPr lang="fr-FR" dirty="0"/>
              <a:t> particules</a:t>
            </a:r>
          </a:p>
          <a:p>
            <a:pPr>
              <a:buFont typeface="Arial" panose="020B0604020202020204" pitchFamily="34" charset="0"/>
              <a:buChar char="•"/>
            </a:pPr>
            <a:r>
              <a:rPr lang="fr-FR" dirty="0"/>
              <a:t> jeux de sonorité</a:t>
            </a:r>
          </a:p>
          <a:p>
            <a:pPr>
              <a:buFont typeface="Arial" panose="020B0604020202020204" pitchFamily="34" charset="0"/>
              <a:buChar char="•"/>
            </a:pPr>
            <a:r>
              <a:rPr lang="fr-FR" dirty="0"/>
              <a:t> jeux rythmiques</a:t>
            </a:r>
          </a:p>
        </p:txBody>
      </p:sp>
    </p:spTree>
    <p:extLst>
      <p:ext uri="{BB962C8B-B14F-4D97-AF65-F5344CB8AC3E}">
        <p14:creationId xmlns:p14="http://schemas.microsoft.com/office/powerpoint/2010/main" val="1345553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E2EAF999-033A-4B7E-A0C6-036389CE7154}"/>
              </a:ext>
            </a:extLst>
          </p:cNvPr>
          <p:cNvGraphicFramePr>
            <a:graphicFrameLocks noGrp="1"/>
          </p:cNvGraphicFramePr>
          <p:nvPr>
            <p:ph sz="half" idx="4294967295"/>
            <p:extLst>
              <p:ext uri="{D42A27DB-BD31-4B8C-83A1-F6EECF244321}">
                <p14:modId xmlns:p14="http://schemas.microsoft.com/office/powerpoint/2010/main" val="275076758"/>
              </p:ext>
            </p:extLst>
          </p:nvPr>
        </p:nvGraphicFramePr>
        <p:xfrm>
          <a:off x="683664" y="806259"/>
          <a:ext cx="10212224" cy="5245418"/>
        </p:xfrm>
        <a:graphic>
          <a:graphicData uri="http://schemas.openxmlformats.org/drawingml/2006/table">
            <a:tbl>
              <a:tblPr firstRow="1" firstCol="1" bandRow="1" bandCol="1">
                <a:tableStyleId>{5C22544A-7EE6-4342-B048-85BDC9FD1C3A}</a:tableStyleId>
              </a:tblPr>
              <a:tblGrid>
                <a:gridCol w="307649">
                  <a:extLst>
                    <a:ext uri="{9D8B030D-6E8A-4147-A177-3AD203B41FA5}">
                      <a16:colId xmlns:a16="http://schemas.microsoft.com/office/drawing/2014/main" val="2030434069"/>
                    </a:ext>
                  </a:extLst>
                </a:gridCol>
                <a:gridCol w="4554908">
                  <a:extLst>
                    <a:ext uri="{9D8B030D-6E8A-4147-A177-3AD203B41FA5}">
                      <a16:colId xmlns:a16="http://schemas.microsoft.com/office/drawing/2014/main" val="3915196108"/>
                    </a:ext>
                  </a:extLst>
                </a:gridCol>
                <a:gridCol w="5349667">
                  <a:extLst>
                    <a:ext uri="{9D8B030D-6E8A-4147-A177-3AD203B41FA5}">
                      <a16:colId xmlns:a16="http://schemas.microsoft.com/office/drawing/2014/main" val="2629256137"/>
                    </a:ext>
                  </a:extLst>
                </a:gridCol>
              </a:tblGrid>
              <a:tr h="4022725">
                <a:tc>
                  <a:txBody>
                    <a:bodyPr/>
                    <a:lstStyle/>
                    <a:p>
                      <a:pPr algn="r">
                        <a:lnSpc>
                          <a:spcPct val="115000"/>
                        </a:lnSpc>
                        <a:spcAft>
                          <a:spcPts val="0"/>
                        </a:spcAft>
                      </a:pPr>
                      <a:r>
                        <a:rPr lang="fr-CH" sz="1200" b="0" dirty="0">
                          <a:solidFill>
                            <a:sysClr val="windowText" lastClr="000000"/>
                          </a:solidFill>
                          <a:effectLst/>
                          <a:latin typeface="+mn-lt"/>
                        </a:rPr>
                        <a:t>1.</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5.</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10.</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15.</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20.</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p>
                      <a:pPr algn="r">
                        <a:lnSpc>
                          <a:spcPct val="115000"/>
                        </a:lnSpc>
                        <a:spcAft>
                          <a:spcPts val="0"/>
                        </a:spcAft>
                      </a:pPr>
                      <a:r>
                        <a:rPr lang="fr-CH" sz="1200" b="0" dirty="0">
                          <a:solidFill>
                            <a:sysClr val="windowText" lastClr="000000"/>
                          </a:solidFill>
                          <a:effectLst/>
                          <a:latin typeface="+mn-lt"/>
                        </a:rPr>
                        <a:t> </a:t>
                      </a:r>
                      <a:endParaRPr lang="fr-FR" sz="1200" b="0" dirty="0">
                        <a:solidFill>
                          <a:sysClr val="windowText" lastClr="000000"/>
                        </a:solidFill>
                        <a:effectLst/>
                        <a:latin typeface="+mn-lt"/>
                      </a:endParaRPr>
                    </a:p>
                  </a:txBody>
                  <a:tcPr marL="39180" marR="39180" marT="0" marB="0">
                    <a:noFill/>
                  </a:tcPr>
                </a:tc>
                <a:tc>
                  <a:txBody>
                    <a:bodyPr/>
                    <a:lstStyle/>
                    <a:p>
                      <a:pPr algn="just">
                        <a:lnSpc>
                          <a:spcPct val="115000"/>
                        </a:lnSpc>
                        <a:spcAft>
                          <a:spcPts val="0"/>
                        </a:spcAft>
                      </a:pPr>
                      <a:r>
                        <a:rPr lang="fr-CH" sz="1200" b="0" dirty="0">
                          <a:solidFill>
                            <a:sysClr val="windowText" lastClr="000000"/>
                          </a:solidFill>
                          <a:effectLst/>
                          <a:latin typeface="+mn-lt"/>
                        </a:rPr>
                        <a:t> </a:t>
                      </a:r>
                      <a:r>
                        <a:rPr lang="el-GR" sz="1200" b="0" dirty="0">
                          <a:solidFill>
                            <a:sysClr val="windowText" lastClr="000000"/>
                          </a:solidFill>
                          <a:effectLst/>
                          <a:latin typeface="+mn-lt"/>
                        </a:rPr>
                        <a:t>Φιλοσοφίαν τοίνυν</a:t>
                      </a:r>
                      <a:r>
                        <a:rPr lang="fr-CH" sz="1200" b="0" dirty="0">
                          <a:solidFill>
                            <a:sysClr val="windowText" lastClr="000000"/>
                          </a:solidFill>
                          <a:effectLst/>
                          <a:latin typeface="+mn-lt"/>
                        </a:rPr>
                        <a:t>, </a:t>
                      </a:r>
                      <a:r>
                        <a:rPr lang="el-GR" sz="1200" b="0" dirty="0">
                          <a:solidFill>
                            <a:sysClr val="windowText" lastClr="000000"/>
                          </a:solidFill>
                          <a:effectLst/>
                          <a:latin typeface="+mn-lt"/>
                        </a:rPr>
                        <a:t>ἣ πάντα ταῦτα συνεξεῦρε καὶ συγκατεσκεύασεν καὶ πρός τε τὰς πράξεις ἡμᾶς ἐπαίδευσεν καὶ πρὸς ἀλλήλους ἐπράϋνε καὶ τῶν συμφορῶν τάς τε δι</a:t>
                      </a:r>
                      <a:r>
                        <a:rPr lang="fr-CH" sz="1200" b="0" dirty="0">
                          <a:solidFill>
                            <a:sysClr val="windowText" lastClr="000000"/>
                          </a:solidFill>
                          <a:effectLst/>
                          <a:latin typeface="+mn-lt"/>
                        </a:rPr>
                        <a:t>' </a:t>
                      </a:r>
                      <a:r>
                        <a:rPr lang="el-GR" sz="1200" b="0" dirty="0">
                          <a:solidFill>
                            <a:sysClr val="windowText" lastClr="000000"/>
                          </a:solidFill>
                          <a:effectLst/>
                          <a:latin typeface="+mn-lt"/>
                        </a:rPr>
                        <a:t>ἀμαθίαν καὶ τὰς ἐξ ἀνάγκης γιγνομένας διεῖλεν καὶ τὰς μὲν φυλάξασθαι</a:t>
                      </a:r>
                      <a:r>
                        <a:rPr lang="fr-CH" sz="1200" b="0" dirty="0">
                          <a:solidFill>
                            <a:sysClr val="windowText" lastClr="000000"/>
                          </a:solidFill>
                          <a:effectLst/>
                          <a:latin typeface="+mn-lt"/>
                        </a:rPr>
                        <a:t>, </a:t>
                      </a:r>
                      <a:r>
                        <a:rPr lang="el-GR" sz="1200" b="0" dirty="0">
                          <a:solidFill>
                            <a:sysClr val="windowText" lastClr="000000"/>
                          </a:solidFill>
                          <a:effectLst/>
                          <a:latin typeface="+mn-lt"/>
                        </a:rPr>
                        <a:t>τὰς δὲ καλῶς ἐνεγκεῖν ἐδίδαξεν</a:t>
                      </a:r>
                      <a:r>
                        <a:rPr lang="fr-CH" sz="1200" b="0" dirty="0">
                          <a:solidFill>
                            <a:sysClr val="windowText" lastClr="000000"/>
                          </a:solidFill>
                          <a:effectLst/>
                          <a:latin typeface="+mn-lt"/>
                        </a:rPr>
                        <a:t>, </a:t>
                      </a:r>
                      <a:r>
                        <a:rPr lang="el-GR" sz="1200" b="0" dirty="0">
                          <a:solidFill>
                            <a:sysClr val="windowText" lastClr="000000"/>
                          </a:solidFill>
                          <a:effectLst/>
                          <a:latin typeface="+mn-lt"/>
                        </a:rPr>
                        <a:t>ἡ πόλις ἡμῶν κατέδειξεν</a:t>
                      </a:r>
                      <a:r>
                        <a:rPr lang="fr-CH" sz="1200" b="0" dirty="0">
                          <a:solidFill>
                            <a:sysClr val="windowText" lastClr="000000"/>
                          </a:solidFill>
                          <a:effectLst/>
                          <a:latin typeface="+mn-lt"/>
                        </a:rPr>
                        <a:t>, </a:t>
                      </a:r>
                      <a:r>
                        <a:rPr lang="el-GR" sz="1200" b="0" dirty="0">
                          <a:solidFill>
                            <a:sysClr val="windowText" lastClr="000000"/>
                          </a:solidFill>
                          <a:effectLst/>
                          <a:latin typeface="+mn-lt"/>
                        </a:rPr>
                        <a:t>καὶ λόγους ἐτίμησεν</a:t>
                      </a:r>
                      <a:r>
                        <a:rPr lang="fr-CH" sz="1200" b="0" dirty="0">
                          <a:solidFill>
                            <a:sysClr val="windowText" lastClr="000000"/>
                          </a:solidFill>
                          <a:effectLst/>
                          <a:latin typeface="+mn-lt"/>
                        </a:rPr>
                        <a:t>, </a:t>
                      </a:r>
                      <a:r>
                        <a:rPr lang="el-GR" sz="1200" b="0" dirty="0">
                          <a:solidFill>
                            <a:sysClr val="windowText" lastClr="000000"/>
                          </a:solidFill>
                          <a:effectLst/>
                          <a:latin typeface="+mn-lt"/>
                        </a:rPr>
                        <a:t>ὧν πάντες μὲν ἐπιθυμοῦσιν</a:t>
                      </a:r>
                      <a:r>
                        <a:rPr lang="fr-CH" sz="1200" b="0" dirty="0">
                          <a:solidFill>
                            <a:sysClr val="windowText" lastClr="000000"/>
                          </a:solidFill>
                          <a:effectLst/>
                          <a:latin typeface="+mn-lt"/>
                        </a:rPr>
                        <a:t>, </a:t>
                      </a:r>
                      <a:r>
                        <a:rPr lang="el-GR" sz="1200" b="0" dirty="0">
                          <a:solidFill>
                            <a:sysClr val="windowText" lastClr="000000"/>
                          </a:solidFill>
                          <a:effectLst/>
                          <a:latin typeface="+mn-lt"/>
                        </a:rPr>
                        <a:t>τοῖς δ</a:t>
                      </a:r>
                      <a:r>
                        <a:rPr lang="fr-CH" sz="1200" b="0" dirty="0">
                          <a:solidFill>
                            <a:sysClr val="windowText" lastClr="000000"/>
                          </a:solidFill>
                          <a:effectLst/>
                          <a:latin typeface="+mn-lt"/>
                        </a:rPr>
                        <a:t>' </a:t>
                      </a:r>
                      <a:r>
                        <a:rPr lang="el-GR" sz="1200" b="0" dirty="0">
                          <a:solidFill>
                            <a:sysClr val="windowText" lastClr="000000"/>
                          </a:solidFill>
                          <a:effectLst/>
                          <a:latin typeface="+mn-lt"/>
                        </a:rPr>
                        <a:t>ἐπισταμένοις φθονοῦσιν</a:t>
                      </a:r>
                      <a:r>
                        <a:rPr lang="fr-CH" sz="1200" b="0" dirty="0">
                          <a:solidFill>
                            <a:sysClr val="windowText" lastClr="000000"/>
                          </a:solidFill>
                          <a:effectLst/>
                          <a:latin typeface="+mn-lt"/>
                        </a:rPr>
                        <a:t>, </a:t>
                      </a:r>
                      <a:r>
                        <a:rPr lang="fr-CH" sz="1200" b="0" dirty="0" err="1">
                          <a:solidFill>
                            <a:sysClr val="windowText" lastClr="000000"/>
                          </a:solidFill>
                          <a:effectLst/>
                          <a:latin typeface="+mn-lt"/>
                        </a:rPr>
                        <a:t>συνειδυῖ</a:t>
                      </a:r>
                      <a:r>
                        <a:rPr lang="fr-CH" sz="1200" b="0" dirty="0">
                          <a:solidFill>
                            <a:sysClr val="windowText" lastClr="000000"/>
                          </a:solidFill>
                          <a:effectLst/>
                          <a:latin typeface="+mn-lt"/>
                        </a:rPr>
                        <a:t>α μὲν ὅτι τοῦτο μόνον ἐξ ἁπάντων τῶν ζῴων ἴδιον </a:t>
                      </a:r>
                      <a:r>
                        <a:rPr lang="el-GR" sz="1200" b="0" dirty="0">
                          <a:solidFill>
                            <a:sysClr val="windowText" lastClr="000000"/>
                          </a:solidFill>
                          <a:effectLst/>
                          <a:latin typeface="+mn-lt"/>
                        </a:rPr>
                        <a:t>ἔφυμεν ἔχοντες καὶ διότι τούτῳ πλεονεκτήσαντες καὶ τοῖς ἄλλοις ἅπασιν αὐτῶν διηνέγκαμεν</a:t>
                      </a:r>
                      <a:r>
                        <a:rPr lang="fr-CH" sz="1200" b="0" dirty="0">
                          <a:solidFill>
                            <a:sysClr val="windowText" lastClr="000000"/>
                          </a:solidFill>
                          <a:effectLst/>
                          <a:latin typeface="+mn-lt"/>
                        </a:rPr>
                        <a:t>, </a:t>
                      </a:r>
                      <a:r>
                        <a:rPr lang="el-GR" sz="1200" b="0" dirty="0">
                          <a:solidFill>
                            <a:sysClr val="windowText" lastClr="000000"/>
                          </a:solidFill>
                          <a:effectLst/>
                          <a:latin typeface="+mn-lt"/>
                        </a:rPr>
                        <a:t>ὁρῶσα δὲ περὶ μὲν τὰς ἄλλας πράξεις οὕτω ταραχώδεις οὔσας τὰς τύχας ὥστε πολλάκις ἐν αὐταῖς καὶ τοὺς φρονίμους ἀτυχεῖν καὶ τοὺς ἀνοήτους κατορθοῦν</a:t>
                      </a:r>
                      <a:r>
                        <a:rPr lang="fr-CH" sz="1200" b="0" dirty="0">
                          <a:solidFill>
                            <a:sysClr val="windowText" lastClr="000000"/>
                          </a:solidFill>
                          <a:effectLst/>
                          <a:latin typeface="+mn-lt"/>
                        </a:rPr>
                        <a:t>, </a:t>
                      </a:r>
                      <a:r>
                        <a:rPr lang="el-GR" sz="1200" b="0" dirty="0">
                          <a:solidFill>
                            <a:sysClr val="windowText" lastClr="000000"/>
                          </a:solidFill>
                          <a:effectLst/>
                          <a:latin typeface="+mn-lt"/>
                        </a:rPr>
                        <a:t>τῶν δὲ λόγων τῶν καλῶς καὶ τεχνικῶς ἐχόντων οὐ μετὸν τοῖς φαύλοις</a:t>
                      </a:r>
                      <a:r>
                        <a:rPr lang="fr-CH" sz="1200" b="0" dirty="0">
                          <a:solidFill>
                            <a:sysClr val="windowText" lastClr="000000"/>
                          </a:solidFill>
                          <a:effectLst/>
                          <a:latin typeface="+mn-lt"/>
                        </a:rPr>
                        <a:t>, </a:t>
                      </a:r>
                      <a:r>
                        <a:rPr lang="el-GR" sz="1200" b="0" dirty="0">
                          <a:solidFill>
                            <a:sysClr val="windowText" lastClr="000000"/>
                          </a:solidFill>
                          <a:effectLst/>
                          <a:latin typeface="+mn-lt"/>
                        </a:rPr>
                        <a:t>ἀλλὰ ψυχῆς εὖ φρονούσης ἔργον ὄντας</a:t>
                      </a:r>
                      <a:r>
                        <a:rPr lang="fr-CH" sz="1200" b="0" dirty="0">
                          <a:solidFill>
                            <a:sysClr val="windowText" lastClr="000000"/>
                          </a:solidFill>
                          <a:effectLst/>
                          <a:latin typeface="+mn-lt"/>
                        </a:rPr>
                        <a:t>, </a:t>
                      </a:r>
                      <a:r>
                        <a:rPr lang="el-GR" sz="1200" b="0" dirty="0">
                          <a:solidFill>
                            <a:sysClr val="windowText" lastClr="000000"/>
                          </a:solidFill>
                          <a:effectLst/>
                          <a:latin typeface="+mn-lt"/>
                        </a:rPr>
                        <a:t>καὶ τούς τε σοφοὺς καὶ τοὺς ἀμαθεῖς δοκοῦντας εἶναι ταύτῃ πλεῖστον ἀλλήλων διαφέροντας</a:t>
                      </a:r>
                      <a:r>
                        <a:rPr lang="fr-CH" sz="1200" b="0" dirty="0">
                          <a:solidFill>
                            <a:sysClr val="windowText" lastClr="000000"/>
                          </a:solidFill>
                          <a:effectLst/>
                          <a:latin typeface="+mn-lt"/>
                        </a:rPr>
                        <a:t>, </a:t>
                      </a:r>
                      <a:r>
                        <a:rPr lang="el-GR" sz="1200" b="0" dirty="0">
                          <a:solidFill>
                            <a:sysClr val="windowText" lastClr="000000"/>
                          </a:solidFill>
                          <a:effectLst/>
                          <a:latin typeface="+mn-lt"/>
                        </a:rPr>
                        <a:t>ἔτι δὲ τοὺς εὐθὺς ἐξ ἀρχῆς ἐλευθέρως τεθραμμένους ἐκ μὲν ἀνδρίας καὶ πλούτου καὶ τῶν τοιούτων ἀγαθῶν οὐ γιγνωσκομένους</a:t>
                      </a:r>
                      <a:r>
                        <a:rPr lang="fr-CH" sz="1200" b="0" dirty="0">
                          <a:solidFill>
                            <a:sysClr val="windowText" lastClr="000000"/>
                          </a:solidFill>
                          <a:effectLst/>
                          <a:latin typeface="+mn-lt"/>
                        </a:rPr>
                        <a:t>, </a:t>
                      </a:r>
                      <a:r>
                        <a:rPr lang="el-GR" sz="1200" b="0" dirty="0">
                          <a:solidFill>
                            <a:sysClr val="windowText" lastClr="000000"/>
                          </a:solidFill>
                          <a:effectLst/>
                          <a:latin typeface="+mn-lt"/>
                        </a:rPr>
                        <a:t>ἐκ δὲ τῶν λεγομένων μάλιστα καταφανεῖς γιγνομένους</a:t>
                      </a:r>
                      <a:r>
                        <a:rPr lang="fr-CH" sz="1200" b="0" dirty="0">
                          <a:solidFill>
                            <a:sysClr val="windowText" lastClr="000000"/>
                          </a:solidFill>
                          <a:effectLst/>
                          <a:latin typeface="+mn-lt"/>
                        </a:rPr>
                        <a:t>, </a:t>
                      </a:r>
                      <a:r>
                        <a:rPr lang="el-GR" sz="1200" b="0" dirty="0">
                          <a:solidFill>
                            <a:sysClr val="windowText" lastClr="000000"/>
                          </a:solidFill>
                          <a:effectLst/>
                          <a:latin typeface="+mn-lt"/>
                        </a:rPr>
                        <a:t>καὶ τοῦτο σύμβολον τῆς παιδεύσεως ἡμῶν ἑκάστου πιστότατον ἀποδεδειγμένον</a:t>
                      </a:r>
                      <a:r>
                        <a:rPr lang="fr-CH" sz="1200" b="0" dirty="0">
                          <a:solidFill>
                            <a:sysClr val="windowText" lastClr="000000"/>
                          </a:solidFill>
                          <a:effectLst/>
                          <a:latin typeface="+mn-lt"/>
                        </a:rPr>
                        <a:t>, </a:t>
                      </a:r>
                      <a:r>
                        <a:rPr lang="el-GR" sz="1200" b="0" dirty="0">
                          <a:solidFill>
                            <a:sysClr val="windowText" lastClr="000000"/>
                          </a:solidFill>
                          <a:effectLst/>
                          <a:latin typeface="+mn-lt"/>
                        </a:rPr>
                        <a:t>καὶ τοὺς λόγῳ καλῶς χρωμένους οὐ μόνον ἐν ταῖς αὑτῶν δυναμένους</a:t>
                      </a:r>
                      <a:r>
                        <a:rPr lang="fr-CH" sz="1200" b="0" dirty="0">
                          <a:solidFill>
                            <a:sysClr val="windowText" lastClr="000000"/>
                          </a:solidFill>
                          <a:effectLst/>
                          <a:latin typeface="+mn-lt"/>
                        </a:rPr>
                        <a:t>, </a:t>
                      </a:r>
                      <a:r>
                        <a:rPr lang="el-GR" sz="1200" b="0" dirty="0">
                          <a:solidFill>
                            <a:sysClr val="windowText" lastClr="000000"/>
                          </a:solidFill>
                          <a:effectLst/>
                          <a:latin typeface="+mn-lt"/>
                        </a:rPr>
                        <a:t>ἀλλὰ καὶ παρὰ τοῖς ἄλλοις ἐντίμους ὄντας</a:t>
                      </a:r>
                      <a:r>
                        <a:rPr lang="fr-CH" sz="1200" b="0" dirty="0">
                          <a:solidFill>
                            <a:sysClr val="windowText" lastClr="000000"/>
                          </a:solidFill>
                          <a:effectLst/>
                          <a:latin typeface="+mn-lt"/>
                        </a:rPr>
                        <a:t>. </a:t>
                      </a:r>
                      <a:r>
                        <a:rPr lang="el-GR" sz="1200" b="0" dirty="0">
                          <a:solidFill>
                            <a:sysClr val="windowText" lastClr="000000"/>
                          </a:solidFill>
                          <a:effectLst/>
                          <a:latin typeface="+mn-lt"/>
                        </a:rPr>
                        <a:t>Τοσοῦτον δ</a:t>
                      </a:r>
                      <a:r>
                        <a:rPr lang="fr-CH" sz="1200" b="0" dirty="0">
                          <a:solidFill>
                            <a:sysClr val="windowText" lastClr="000000"/>
                          </a:solidFill>
                          <a:effectLst/>
                          <a:latin typeface="+mn-lt"/>
                        </a:rPr>
                        <a:t>' </a:t>
                      </a:r>
                      <a:r>
                        <a:rPr lang="el-GR" sz="1200" b="0" dirty="0">
                          <a:solidFill>
                            <a:sysClr val="windowText" lastClr="000000"/>
                          </a:solidFill>
                          <a:effectLst/>
                          <a:latin typeface="+mn-lt"/>
                        </a:rPr>
                        <a:t>ἀπολέλοιπεν ἡ πόλις ἡμῶν περὶ τὸ φρονεῖν καὶ λέγειν τοὺς ἄλλους ἀνθρώπους</a:t>
                      </a:r>
                      <a:r>
                        <a:rPr lang="fr-CH" sz="1200" b="0" dirty="0">
                          <a:solidFill>
                            <a:sysClr val="windowText" lastClr="000000"/>
                          </a:solidFill>
                          <a:effectLst/>
                          <a:latin typeface="+mn-lt"/>
                        </a:rPr>
                        <a:t>, </a:t>
                      </a:r>
                      <a:r>
                        <a:rPr lang="el-GR" sz="1200" b="0" dirty="0">
                          <a:solidFill>
                            <a:sysClr val="windowText" lastClr="000000"/>
                          </a:solidFill>
                          <a:effectLst/>
                          <a:latin typeface="+mn-lt"/>
                        </a:rPr>
                        <a:t>ὥσθ</a:t>
                      </a:r>
                      <a:r>
                        <a:rPr lang="fr-CH" sz="1200" b="0" dirty="0">
                          <a:solidFill>
                            <a:sysClr val="windowText" lastClr="000000"/>
                          </a:solidFill>
                          <a:effectLst/>
                          <a:latin typeface="+mn-lt"/>
                        </a:rPr>
                        <a:t>' </a:t>
                      </a:r>
                      <a:r>
                        <a:rPr lang="el-GR" sz="1200" b="0" dirty="0">
                          <a:solidFill>
                            <a:sysClr val="windowText" lastClr="000000"/>
                          </a:solidFill>
                          <a:effectLst/>
                          <a:latin typeface="+mn-lt"/>
                        </a:rPr>
                        <a:t>οἱ ταύτης μαθηταὶ τῶν ἄλλων διδάσκαλοι γεγόνασιν</a:t>
                      </a:r>
                      <a:r>
                        <a:rPr lang="fr-CH" sz="1200" b="0" dirty="0">
                          <a:solidFill>
                            <a:sysClr val="windowText" lastClr="000000"/>
                          </a:solidFill>
                          <a:effectLst/>
                          <a:latin typeface="+mn-lt"/>
                        </a:rPr>
                        <a:t>, </a:t>
                      </a:r>
                      <a:r>
                        <a:rPr lang="el-GR" sz="1200" b="0" dirty="0">
                          <a:solidFill>
                            <a:sysClr val="windowText" lastClr="000000"/>
                          </a:solidFill>
                          <a:effectLst/>
                          <a:latin typeface="+mn-lt"/>
                        </a:rPr>
                        <a:t>καὶ τὸ τῶν Ἑλλήνων ὄνομα πεποίηκεν μηκέτι τοῦ γένους</a:t>
                      </a:r>
                      <a:r>
                        <a:rPr lang="fr-CH" sz="1200" b="0" dirty="0">
                          <a:solidFill>
                            <a:sysClr val="windowText" lastClr="000000"/>
                          </a:solidFill>
                          <a:effectLst/>
                          <a:latin typeface="+mn-lt"/>
                        </a:rPr>
                        <a:t>, </a:t>
                      </a:r>
                      <a:r>
                        <a:rPr lang="el-GR" sz="1200" b="0" dirty="0">
                          <a:solidFill>
                            <a:sysClr val="windowText" lastClr="000000"/>
                          </a:solidFill>
                          <a:effectLst/>
                          <a:latin typeface="+mn-lt"/>
                        </a:rPr>
                        <a:t>ἀλλὰ τῆς διανοίας δοκεῖν εἶναι</a:t>
                      </a:r>
                      <a:r>
                        <a:rPr lang="fr-CH" sz="1200" b="0" dirty="0">
                          <a:solidFill>
                            <a:sysClr val="windowText" lastClr="000000"/>
                          </a:solidFill>
                          <a:effectLst/>
                          <a:latin typeface="+mn-lt"/>
                        </a:rPr>
                        <a:t>, </a:t>
                      </a:r>
                      <a:r>
                        <a:rPr lang="el-GR" sz="1200" b="0" dirty="0">
                          <a:solidFill>
                            <a:sysClr val="windowText" lastClr="000000"/>
                          </a:solidFill>
                          <a:effectLst/>
                          <a:latin typeface="+mn-lt"/>
                        </a:rPr>
                        <a:t>καὶ μᾶλλον Ἕλληνας καλεῖσθαι τοὺς τῆς παιδεύσεως τῆς ἡμετέρας ἢ τοὺς τῆς κοινῆς φύσεως μετέχον</a:t>
                      </a:r>
                      <a:r>
                        <a:rPr lang="fr-CH" sz="1200" b="0" dirty="0">
                          <a:solidFill>
                            <a:sysClr val="windowText" lastClr="000000"/>
                          </a:solidFill>
                          <a:effectLst/>
                          <a:latin typeface="+mn-lt"/>
                        </a:rPr>
                        <a:t>τας.   </a:t>
                      </a:r>
                      <a:endParaRPr lang="fr-FR" sz="1200" b="0" dirty="0">
                        <a:solidFill>
                          <a:sysClr val="windowText" lastClr="000000"/>
                        </a:solidFill>
                        <a:effectLst/>
                        <a:latin typeface="+mn-lt"/>
                        <a:ea typeface="Times New Roman" panose="02020603050405020304" pitchFamily="18" charset="0"/>
                      </a:endParaRPr>
                    </a:p>
                  </a:txBody>
                  <a:tcPr marL="39180" marR="39180" marT="0" marB="0">
                    <a:noFill/>
                  </a:tcPr>
                </a:tc>
                <a:tc>
                  <a:txBody>
                    <a:bodyPr/>
                    <a:lstStyle/>
                    <a:p>
                      <a:pPr algn="just">
                        <a:lnSpc>
                          <a:spcPct val="115000"/>
                        </a:lnSpc>
                        <a:spcAft>
                          <a:spcPts val="0"/>
                        </a:spcAft>
                      </a:pPr>
                      <a:r>
                        <a:rPr lang="fr-CH" sz="1200" b="0" dirty="0">
                          <a:solidFill>
                            <a:sysClr val="windowText" lastClr="000000"/>
                          </a:solidFill>
                          <a:effectLst/>
                          <a:latin typeface="+mn-lt"/>
                        </a:rPr>
                        <a:t>La culture intellectuelle aussi, qui a inventé et organisé tout cela, qui nous a instruits pour l’action et a adouci nos rapports, qui a distingué les malheurs provoqués par l’ignorance et ceux qui proviennent de la nécessité, qui a enseigné à éviter les uns et à supporter généreusement les autres, a été révélée par notre cité. Celle-ci a honoré l’art de la parole que tous désirent posséder tout en jalousant ceux qui le connaissent ; </a:t>
                      </a:r>
                      <a:endParaRPr lang="fr-FR" sz="1200" b="0" dirty="0">
                        <a:solidFill>
                          <a:sysClr val="windowText" lastClr="000000"/>
                        </a:solidFill>
                        <a:effectLst/>
                        <a:latin typeface="+mn-lt"/>
                      </a:endParaRPr>
                    </a:p>
                    <a:p>
                      <a:pPr algn="just">
                        <a:lnSpc>
                          <a:spcPct val="115000"/>
                        </a:lnSpc>
                        <a:spcAft>
                          <a:spcPts val="0"/>
                        </a:spcAft>
                      </a:pPr>
                      <a:r>
                        <a:rPr lang="fr-CH" sz="1200" b="0" dirty="0">
                          <a:solidFill>
                            <a:sysClr val="windowText" lastClr="000000"/>
                          </a:solidFill>
                          <a:effectLst/>
                          <a:latin typeface="+mn-lt"/>
                        </a:rPr>
                        <a:t>elle savait bien que c’est notre seul privilège de nature par rapport à tous les animaux et que cet avantage nous a donné la supériorité sur les autres points ; elle voyait que dans les autres genres d’activité l’issue est si capricieuse que souvent les gens intelligents échouent tandis que les sots réussissent, mais que les discours beaux et artistiques sont non pas le partage des gens de nulle valeur, mais l’ouvrage des âmes qui pensent bien ;</a:t>
                      </a:r>
                      <a:endParaRPr lang="fr-FR" sz="1200" b="0" dirty="0">
                        <a:solidFill>
                          <a:sysClr val="windowText" lastClr="000000"/>
                        </a:solidFill>
                        <a:effectLst/>
                        <a:latin typeface="+mn-lt"/>
                      </a:endParaRPr>
                    </a:p>
                    <a:p>
                      <a:pPr algn="just">
                        <a:lnSpc>
                          <a:spcPct val="115000"/>
                        </a:lnSpc>
                        <a:spcAft>
                          <a:spcPts val="0"/>
                        </a:spcAft>
                      </a:pPr>
                      <a:r>
                        <a:rPr lang="fr-CH" sz="1200" b="0" dirty="0">
                          <a:solidFill>
                            <a:sysClr val="windowText" lastClr="000000"/>
                          </a:solidFill>
                          <a:effectLst/>
                          <a:latin typeface="+mn-lt"/>
                        </a:rPr>
                        <a:t>que les habiles et ceux qui passent pour ignorants diffèrent les uns des autres principalement en cela, et en outre que les gens élevés dès l’origine en hommes libres ne se reconnaissent pas au courage, à la richesse et à des qualités de cet ordre, mais se révèlent surtout par leurs discours, que c’est bien la marque la plus visible et la plus sûre de l’éducation de chacun de nous, et que les gens qui usent bien de la parole sont non seulement puissants dans leur pays, mais aussi honorés chez les autres.</a:t>
                      </a:r>
                      <a:endParaRPr lang="fr-FR" sz="1200" b="0" dirty="0">
                        <a:solidFill>
                          <a:sysClr val="windowText" lastClr="000000"/>
                        </a:solidFill>
                        <a:effectLst/>
                        <a:latin typeface="+mn-lt"/>
                      </a:endParaRPr>
                    </a:p>
                    <a:p>
                      <a:pPr algn="just">
                        <a:lnSpc>
                          <a:spcPct val="115000"/>
                        </a:lnSpc>
                        <a:spcAft>
                          <a:spcPts val="0"/>
                        </a:spcAft>
                      </a:pPr>
                      <a:r>
                        <a:rPr lang="fr-CH" sz="1200" b="0" dirty="0">
                          <a:solidFill>
                            <a:sysClr val="windowText" lastClr="000000"/>
                          </a:solidFill>
                          <a:effectLst/>
                          <a:latin typeface="+mn-lt"/>
                        </a:rPr>
                        <a:t>Notre cité a de tant distancé les autres hommes pour la pensée et la parole que ses élèves sont devenus les maîtres des autres, qu’elle a fait employer le nom des Grecs non plus comme celui de la race, mais comme celui de la culture, et qu’on appelle Grecs plutôt les gens qui participent à notre éducation que ceux qui ont la même origine que nous.</a:t>
                      </a:r>
                      <a:endParaRPr lang="fr-FR" sz="1200" b="0" dirty="0">
                        <a:solidFill>
                          <a:sysClr val="windowText" lastClr="000000"/>
                        </a:solidFill>
                        <a:effectLst/>
                        <a:latin typeface="+mn-lt"/>
                      </a:endParaRPr>
                    </a:p>
                    <a:p>
                      <a:pPr algn="just">
                        <a:lnSpc>
                          <a:spcPct val="115000"/>
                        </a:lnSpc>
                        <a:spcAft>
                          <a:spcPts val="0"/>
                        </a:spcAft>
                      </a:pPr>
                      <a:r>
                        <a:rPr lang="fr-CH" sz="1200" b="0" dirty="0">
                          <a:solidFill>
                            <a:sysClr val="windowText" lastClr="000000"/>
                          </a:solidFill>
                          <a:effectLst/>
                          <a:latin typeface="+mn-lt"/>
                        </a:rPr>
                        <a:t>(trad. G.  Mathieu et E. Brémond)</a:t>
                      </a:r>
                      <a:endParaRPr lang="fr-FR" sz="1200" b="0" dirty="0">
                        <a:solidFill>
                          <a:sysClr val="windowText" lastClr="000000"/>
                        </a:solidFill>
                        <a:effectLst/>
                        <a:latin typeface="+mn-lt"/>
                        <a:ea typeface="Times New Roman" panose="02020603050405020304" pitchFamily="18" charset="0"/>
                      </a:endParaRPr>
                    </a:p>
                  </a:txBody>
                  <a:tcPr marL="39180" marR="39180" marT="0" marB="0">
                    <a:noFill/>
                  </a:tcPr>
                </a:tc>
                <a:extLst>
                  <a:ext uri="{0D108BD9-81ED-4DB2-BD59-A6C34878D82A}">
                    <a16:rowId xmlns:a16="http://schemas.microsoft.com/office/drawing/2014/main" val="3163669852"/>
                  </a:ext>
                </a:extLst>
              </a:tr>
            </a:tbl>
          </a:graphicData>
        </a:graphic>
      </p:graphicFrame>
      <p:sp>
        <p:nvSpPr>
          <p:cNvPr id="9" name="ZoneTexte 8">
            <a:extLst>
              <a:ext uri="{FF2B5EF4-FFF2-40B4-BE49-F238E27FC236}">
                <a16:creationId xmlns:a16="http://schemas.microsoft.com/office/drawing/2014/main" id="{777C10CC-F876-47A2-BFA0-15FCB5E7434E}"/>
              </a:ext>
            </a:extLst>
          </p:cNvPr>
          <p:cNvSpPr txBox="1"/>
          <p:nvPr/>
        </p:nvSpPr>
        <p:spPr>
          <a:xfrm>
            <a:off x="683664" y="351469"/>
            <a:ext cx="2016807" cy="369332"/>
          </a:xfrm>
          <a:prstGeom prst="rect">
            <a:avLst/>
          </a:prstGeom>
          <a:noFill/>
        </p:spPr>
        <p:txBody>
          <a:bodyPr wrap="square" rtlCol="0">
            <a:spAutoFit/>
          </a:bodyPr>
          <a:lstStyle/>
          <a:p>
            <a:r>
              <a:rPr lang="fr-FR" dirty="0" err="1"/>
              <a:t>Isoc</a:t>
            </a:r>
            <a:r>
              <a:rPr lang="fr-FR" dirty="0"/>
              <a:t>. </a:t>
            </a:r>
            <a:r>
              <a:rPr lang="fr-FR" i="1" dirty="0" err="1"/>
              <a:t>Paneg</a:t>
            </a:r>
            <a:r>
              <a:rPr lang="fr-FR" i="1" dirty="0"/>
              <a:t>.</a:t>
            </a:r>
            <a:r>
              <a:rPr lang="fr-FR" dirty="0"/>
              <a:t> 47-50</a:t>
            </a:r>
          </a:p>
        </p:txBody>
      </p:sp>
    </p:spTree>
    <p:extLst>
      <p:ext uri="{BB962C8B-B14F-4D97-AF65-F5344CB8AC3E}">
        <p14:creationId xmlns:p14="http://schemas.microsoft.com/office/powerpoint/2010/main" val="406314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1E22B0-D7A8-4446-ACB5-0C52BAE36BE8}"/>
              </a:ext>
            </a:extLst>
          </p:cNvPr>
          <p:cNvSpPr txBox="1"/>
          <p:nvPr/>
        </p:nvSpPr>
        <p:spPr>
          <a:xfrm>
            <a:off x="675117" y="760576"/>
            <a:ext cx="8024502" cy="5478423"/>
          </a:xfrm>
          <a:prstGeom prst="rect">
            <a:avLst/>
          </a:prstGeom>
          <a:noFill/>
        </p:spPr>
        <p:txBody>
          <a:bodyPr wrap="square" rtlCol="0">
            <a:spAutoFit/>
          </a:bodyPr>
          <a:lstStyle/>
          <a:p>
            <a:pPr lvl="1"/>
            <a:r>
              <a:rPr lang="el-GR" sz="1400" dirty="0">
                <a:solidFill>
                  <a:srgbClr val="C00000"/>
                </a:solidFill>
              </a:rPr>
              <a:t>Φιλοσοφίαν</a:t>
            </a:r>
            <a:r>
              <a:rPr lang="el-GR" sz="1400" dirty="0"/>
              <a:t> τοίνυν, </a:t>
            </a:r>
            <a:endParaRPr lang="fr-FR" sz="1400" dirty="0"/>
          </a:p>
          <a:p>
            <a:pPr lvl="1"/>
            <a:r>
              <a:rPr lang="fr-FR" sz="1400" dirty="0"/>
              <a:t>	</a:t>
            </a:r>
            <a:r>
              <a:rPr lang="el-GR" sz="1400" dirty="0"/>
              <a:t>ἣ πάντα ταῦτα </a:t>
            </a:r>
            <a:r>
              <a:rPr lang="el-GR" sz="1400" u="sng" dirty="0"/>
              <a:t>συνεξεῦρε</a:t>
            </a:r>
            <a:r>
              <a:rPr lang="el-GR" sz="1400" dirty="0"/>
              <a:t> </a:t>
            </a:r>
            <a:endParaRPr lang="fr-FR" sz="1400" dirty="0"/>
          </a:p>
          <a:p>
            <a:pPr lvl="1"/>
            <a:r>
              <a:rPr lang="fr-FR" sz="1400" dirty="0"/>
              <a:t>	</a:t>
            </a:r>
            <a:r>
              <a:rPr lang="el-GR" sz="1400" dirty="0"/>
              <a:t>καὶ </a:t>
            </a:r>
            <a:r>
              <a:rPr lang="el-GR" sz="1400" u="sng" dirty="0"/>
              <a:t>συγκατεσκεύασεν</a:t>
            </a:r>
            <a:endParaRPr lang="fr-FR" sz="1400" u="sng" dirty="0"/>
          </a:p>
          <a:p>
            <a:pPr lvl="1"/>
            <a:r>
              <a:rPr lang="fr-FR" sz="1400" dirty="0"/>
              <a:t>	</a:t>
            </a:r>
            <a:r>
              <a:rPr lang="el-GR" sz="1400" dirty="0"/>
              <a:t>καὶ πρός τε τὰς πράξεις ἡμᾶς </a:t>
            </a:r>
            <a:r>
              <a:rPr lang="el-GR" sz="1400" u="sng" dirty="0"/>
              <a:t>ἐπαίδευσεν</a:t>
            </a:r>
            <a:r>
              <a:rPr lang="el-GR" sz="1400" dirty="0"/>
              <a:t> </a:t>
            </a:r>
            <a:endParaRPr lang="fr-FR" sz="1400" dirty="0"/>
          </a:p>
          <a:p>
            <a:pPr lvl="1"/>
            <a:r>
              <a:rPr lang="fr-FR" sz="1400" dirty="0"/>
              <a:t>	</a:t>
            </a:r>
            <a:r>
              <a:rPr lang="el-GR" sz="1400" dirty="0"/>
              <a:t>καὶ πρὸς ἀλλήλους </a:t>
            </a:r>
            <a:r>
              <a:rPr lang="el-GR" sz="1400" u="sng" dirty="0"/>
              <a:t>ἐπράϋνε</a:t>
            </a:r>
            <a:r>
              <a:rPr lang="el-GR" sz="1400" dirty="0"/>
              <a:t> </a:t>
            </a:r>
            <a:endParaRPr lang="fr-FR" sz="1400" dirty="0"/>
          </a:p>
          <a:p>
            <a:pPr lvl="1"/>
            <a:r>
              <a:rPr lang="fr-FR" sz="1400" dirty="0"/>
              <a:t>	</a:t>
            </a:r>
            <a:r>
              <a:rPr lang="el-GR" sz="1400" dirty="0"/>
              <a:t>καὶ τῶν συμφορῶν τάς τε δι' ἀμαθίαν καὶ τὰς ἐξ ἀνάγκης γιγνομένας </a:t>
            </a:r>
            <a:r>
              <a:rPr lang="el-GR" sz="1400" u="sng" dirty="0"/>
              <a:t>διεῖλεν</a:t>
            </a:r>
            <a:endParaRPr lang="fr-FR" sz="1400" u="sng" dirty="0"/>
          </a:p>
          <a:p>
            <a:pPr lvl="1"/>
            <a:r>
              <a:rPr lang="el-GR" sz="1400" dirty="0"/>
              <a:t> 	καὶ </a:t>
            </a:r>
            <a:endParaRPr lang="fr-FR" sz="1400" dirty="0"/>
          </a:p>
          <a:p>
            <a:pPr lvl="1"/>
            <a:r>
              <a:rPr lang="fr-FR" sz="1400" dirty="0"/>
              <a:t>		</a:t>
            </a:r>
            <a:r>
              <a:rPr lang="el-GR" sz="1400" dirty="0"/>
              <a:t>τὰς μὲν φυλάξασθαι, </a:t>
            </a:r>
            <a:endParaRPr lang="fr-FR" sz="1400" dirty="0"/>
          </a:p>
          <a:p>
            <a:pPr lvl="1"/>
            <a:r>
              <a:rPr lang="el-GR" sz="1400" dirty="0"/>
              <a:t>     </a:t>
            </a:r>
            <a:r>
              <a:rPr lang="fr-FR" sz="1400" dirty="0"/>
              <a:t>		</a:t>
            </a:r>
            <a:r>
              <a:rPr lang="el-GR" sz="1400" dirty="0"/>
              <a:t>τὰς δὲ καλῶς ἐνεγκεῖν</a:t>
            </a:r>
            <a:endParaRPr lang="fr-FR" sz="1400" dirty="0"/>
          </a:p>
          <a:p>
            <a:pPr lvl="1"/>
            <a:r>
              <a:rPr lang="fr-FR" sz="1400" dirty="0"/>
              <a:t>	</a:t>
            </a:r>
            <a:r>
              <a:rPr lang="el-GR" sz="1400" u="sng" dirty="0"/>
              <a:t>ἐδίδαξεν</a:t>
            </a:r>
            <a:r>
              <a:rPr lang="el-GR" sz="1400" dirty="0"/>
              <a:t>, </a:t>
            </a:r>
            <a:endParaRPr lang="fr-FR" sz="1400" dirty="0"/>
          </a:p>
          <a:p>
            <a:r>
              <a:rPr lang="el-GR" sz="1400" b="1" dirty="0"/>
              <a:t>ἡ πόλις ἡμῶν κατέδειξεν</a:t>
            </a:r>
            <a:r>
              <a:rPr lang="el-GR" sz="1400" dirty="0"/>
              <a:t>, </a:t>
            </a:r>
            <a:endParaRPr lang="fr-FR" sz="1400" dirty="0"/>
          </a:p>
          <a:p>
            <a:r>
              <a:rPr lang="el-GR" sz="1400" dirty="0"/>
              <a:t>καὶ </a:t>
            </a:r>
            <a:r>
              <a:rPr lang="el-GR" sz="1400" dirty="0">
                <a:solidFill>
                  <a:srgbClr val="C00000"/>
                </a:solidFill>
              </a:rPr>
              <a:t>λόγους</a:t>
            </a:r>
            <a:r>
              <a:rPr lang="el-GR" sz="1400" dirty="0"/>
              <a:t> </a:t>
            </a:r>
            <a:r>
              <a:rPr lang="el-GR" sz="1400" b="1" dirty="0"/>
              <a:t>ἐτίμησεν</a:t>
            </a:r>
            <a:r>
              <a:rPr lang="el-GR" sz="1400" dirty="0"/>
              <a:t>, </a:t>
            </a:r>
            <a:endParaRPr lang="fr-FR" sz="1400" dirty="0"/>
          </a:p>
          <a:p>
            <a:r>
              <a:rPr lang="fr-FR" sz="1400" dirty="0"/>
              <a:t>		</a:t>
            </a:r>
            <a:r>
              <a:rPr lang="el-GR" sz="1400" dirty="0"/>
              <a:t>ὧν πάντες μὲν ἐπιθυμοῦσιν, </a:t>
            </a:r>
            <a:endParaRPr lang="fr-FR" sz="1400" dirty="0"/>
          </a:p>
          <a:p>
            <a:r>
              <a:rPr lang="fr-FR" sz="1400" dirty="0"/>
              <a:t>		</a:t>
            </a:r>
            <a:r>
              <a:rPr lang="el-GR" sz="1400" dirty="0"/>
              <a:t>τοῖς δ' ἐπισταμένοις φθονοῦσιν, </a:t>
            </a:r>
            <a:endParaRPr lang="fr-FR" sz="1400" dirty="0"/>
          </a:p>
          <a:p>
            <a:r>
              <a:rPr lang="fr-FR" sz="1400" dirty="0"/>
              <a:t>	</a:t>
            </a:r>
            <a:r>
              <a:rPr lang="el-GR" sz="1400" i="1" dirty="0"/>
              <a:t>συνειδυῖα μὲν </a:t>
            </a:r>
            <a:endParaRPr lang="fr-FR" sz="1400" i="1" dirty="0"/>
          </a:p>
          <a:p>
            <a:r>
              <a:rPr lang="fr-FR" sz="1400" dirty="0"/>
              <a:t>		</a:t>
            </a:r>
            <a:r>
              <a:rPr lang="el-GR" sz="1400" dirty="0"/>
              <a:t>ὅτι τοῦτο μόνον ἐξ ἁπάντων τῶν ζῴων ἴδιον ἔφυμεν ἔχοντες </a:t>
            </a:r>
            <a:endParaRPr lang="fr-FR" sz="1400" dirty="0"/>
          </a:p>
          <a:p>
            <a:r>
              <a:rPr lang="fr-FR" sz="1400" dirty="0"/>
              <a:t>		</a:t>
            </a:r>
            <a:r>
              <a:rPr lang="el-GR" sz="1400" dirty="0"/>
              <a:t>καὶ διότι τούτῳ πλεονεκτήσαντες καὶ τοῖς ἄλλοις ἅπασιν αὐτῶν διηνέγκαμεν, </a:t>
            </a:r>
            <a:endParaRPr lang="fr-FR" sz="1400" dirty="0"/>
          </a:p>
          <a:p>
            <a:r>
              <a:rPr lang="fr-FR" sz="1400" dirty="0"/>
              <a:t>	</a:t>
            </a:r>
            <a:r>
              <a:rPr lang="el-GR" sz="1400" i="1" dirty="0"/>
              <a:t>ὁρῶσα δὲ </a:t>
            </a:r>
            <a:endParaRPr lang="fr-FR" sz="1400" i="1" dirty="0"/>
          </a:p>
          <a:p>
            <a:r>
              <a:rPr lang="fr-FR" sz="1400" dirty="0"/>
              <a:t>		</a:t>
            </a:r>
            <a:r>
              <a:rPr lang="el-GR" sz="1400" dirty="0"/>
              <a:t>περὶ μὲν τὰς ἄλλας πράξεις οὕτω ταραχώδεις οὔσας τὰς τύχας </a:t>
            </a:r>
            <a:endParaRPr lang="fr-FR" sz="1400" dirty="0"/>
          </a:p>
          <a:p>
            <a:r>
              <a:rPr lang="fr-FR" sz="1400" dirty="0"/>
              <a:t>			</a:t>
            </a:r>
            <a:r>
              <a:rPr lang="el-GR" sz="1400" dirty="0"/>
              <a:t>ὥστε πολλάκις ἐν αὐταῖς </a:t>
            </a:r>
            <a:endParaRPr lang="fr-FR" sz="1400" dirty="0"/>
          </a:p>
          <a:p>
            <a:r>
              <a:rPr lang="fr-FR" sz="1400" dirty="0"/>
              <a:t>				</a:t>
            </a:r>
            <a:r>
              <a:rPr lang="el-GR" sz="1400" dirty="0"/>
              <a:t>καὶ τοὺς φρονίμους ἀτυχεῖν </a:t>
            </a:r>
            <a:endParaRPr lang="fr-FR" sz="1400" dirty="0"/>
          </a:p>
          <a:p>
            <a:r>
              <a:rPr lang="fr-FR" sz="1400" dirty="0"/>
              <a:t>				</a:t>
            </a:r>
            <a:r>
              <a:rPr lang="el-GR" sz="1400" dirty="0"/>
              <a:t>καὶ τοὺς ἀνοήτους κατορθοῦν, </a:t>
            </a:r>
            <a:endParaRPr lang="fr-FR" sz="1400" dirty="0"/>
          </a:p>
          <a:p>
            <a:r>
              <a:rPr lang="fr-FR" sz="1400" dirty="0"/>
              <a:t>		</a:t>
            </a:r>
            <a:r>
              <a:rPr lang="el-GR" sz="1400" dirty="0"/>
              <a:t>τῶν δὲ λόγων τῶν καλῶς καὶ τεχνικῶς ἐχόντων οὐ μετὸν τοῖς φαύλοις, </a:t>
            </a:r>
            <a:endParaRPr lang="fr-FR" sz="1400" dirty="0"/>
          </a:p>
          <a:p>
            <a:r>
              <a:rPr lang="fr-FR" sz="1400" dirty="0"/>
              <a:t>		</a:t>
            </a:r>
            <a:r>
              <a:rPr lang="el-GR" sz="1400" dirty="0"/>
              <a:t>ἀλλὰ ψυχῆς εὖ φρονούσης ἔργον ὄντας, </a:t>
            </a:r>
            <a:endParaRPr lang="fr-FR" sz="1400" dirty="0"/>
          </a:p>
          <a:p>
            <a:r>
              <a:rPr lang="fr-FR" sz="1400" dirty="0"/>
              <a:t>		</a:t>
            </a:r>
            <a:r>
              <a:rPr lang="el-GR" sz="1400" dirty="0"/>
              <a:t>καὶ τούς τε σοφοὺς καὶ τοὺς ἀμαθεῖς δοκοῦντας εἶναι ταύτῃ πλεῖστον ἀλλήλων διαφέροντας, </a:t>
            </a:r>
            <a:endParaRPr lang="fr-FR" sz="1400" dirty="0"/>
          </a:p>
        </p:txBody>
      </p:sp>
      <p:sp>
        <p:nvSpPr>
          <p:cNvPr id="4" name="ZoneTexte 3">
            <a:extLst>
              <a:ext uri="{FF2B5EF4-FFF2-40B4-BE49-F238E27FC236}">
                <a16:creationId xmlns:a16="http://schemas.microsoft.com/office/drawing/2014/main" id="{CEFBA305-8B87-4C06-924F-0B196E8F6CEA}"/>
              </a:ext>
            </a:extLst>
          </p:cNvPr>
          <p:cNvSpPr txBox="1"/>
          <p:nvPr/>
        </p:nvSpPr>
        <p:spPr>
          <a:xfrm>
            <a:off x="675117" y="391244"/>
            <a:ext cx="2016807" cy="369332"/>
          </a:xfrm>
          <a:prstGeom prst="rect">
            <a:avLst/>
          </a:prstGeom>
          <a:noFill/>
        </p:spPr>
        <p:txBody>
          <a:bodyPr wrap="square" rtlCol="0">
            <a:spAutoFit/>
          </a:bodyPr>
          <a:lstStyle/>
          <a:p>
            <a:r>
              <a:rPr lang="fr-FR" dirty="0" err="1"/>
              <a:t>Isoc</a:t>
            </a:r>
            <a:r>
              <a:rPr lang="fr-FR" dirty="0"/>
              <a:t>. </a:t>
            </a:r>
            <a:r>
              <a:rPr lang="fr-FR" i="1" dirty="0" err="1"/>
              <a:t>Paneg</a:t>
            </a:r>
            <a:r>
              <a:rPr lang="fr-FR" i="1" dirty="0"/>
              <a:t>.</a:t>
            </a:r>
            <a:r>
              <a:rPr lang="fr-FR" dirty="0"/>
              <a:t> 47-50</a:t>
            </a:r>
          </a:p>
        </p:txBody>
      </p:sp>
      <p:sp>
        <p:nvSpPr>
          <p:cNvPr id="6" name="ZoneTexte 5">
            <a:extLst>
              <a:ext uri="{FF2B5EF4-FFF2-40B4-BE49-F238E27FC236}">
                <a16:creationId xmlns:a16="http://schemas.microsoft.com/office/drawing/2014/main" id="{02B10A17-8095-4C2D-8C16-98DCD9764A6A}"/>
              </a:ext>
            </a:extLst>
          </p:cNvPr>
          <p:cNvSpPr txBox="1"/>
          <p:nvPr/>
        </p:nvSpPr>
        <p:spPr>
          <a:xfrm>
            <a:off x="8699619" y="760576"/>
            <a:ext cx="2615013" cy="369332"/>
          </a:xfrm>
          <a:prstGeom prst="rect">
            <a:avLst/>
          </a:prstGeom>
          <a:noFill/>
        </p:spPr>
        <p:txBody>
          <a:bodyPr wrap="square" rtlCol="0">
            <a:spAutoFit/>
          </a:bodyPr>
          <a:lstStyle/>
          <a:p>
            <a:r>
              <a:rPr lang="fr-FR" dirty="0">
                <a:solidFill>
                  <a:srgbClr val="C00000"/>
                </a:solidFill>
              </a:rPr>
              <a:t>complément</a:t>
            </a:r>
          </a:p>
        </p:txBody>
      </p:sp>
      <p:sp>
        <p:nvSpPr>
          <p:cNvPr id="3" name="ZoneTexte 2">
            <a:extLst>
              <a:ext uri="{FF2B5EF4-FFF2-40B4-BE49-F238E27FC236}">
                <a16:creationId xmlns:a16="http://schemas.microsoft.com/office/drawing/2014/main" id="{326DEDF5-730D-8011-4554-821CF13A32C1}"/>
              </a:ext>
            </a:extLst>
          </p:cNvPr>
          <p:cNvSpPr txBox="1"/>
          <p:nvPr/>
        </p:nvSpPr>
        <p:spPr>
          <a:xfrm>
            <a:off x="8699619" y="2845162"/>
            <a:ext cx="2615013" cy="369332"/>
          </a:xfrm>
          <a:prstGeom prst="rect">
            <a:avLst/>
          </a:prstGeom>
          <a:noFill/>
        </p:spPr>
        <p:txBody>
          <a:bodyPr wrap="square" rtlCol="0">
            <a:spAutoFit/>
          </a:bodyPr>
          <a:lstStyle/>
          <a:p>
            <a:r>
              <a:rPr lang="fr-FR" b="1" dirty="0"/>
              <a:t>principale</a:t>
            </a:r>
          </a:p>
        </p:txBody>
      </p:sp>
      <p:sp>
        <p:nvSpPr>
          <p:cNvPr id="5" name="Accolade fermante 4">
            <a:extLst>
              <a:ext uri="{FF2B5EF4-FFF2-40B4-BE49-F238E27FC236}">
                <a16:creationId xmlns:a16="http://schemas.microsoft.com/office/drawing/2014/main" id="{E1E8EC33-DEAF-459D-4300-252D654D8198}"/>
              </a:ext>
            </a:extLst>
          </p:cNvPr>
          <p:cNvSpPr/>
          <p:nvPr/>
        </p:nvSpPr>
        <p:spPr>
          <a:xfrm>
            <a:off x="7664824" y="1021976"/>
            <a:ext cx="313764" cy="18231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a:extLst>
              <a:ext uri="{FF2B5EF4-FFF2-40B4-BE49-F238E27FC236}">
                <a16:creationId xmlns:a16="http://schemas.microsoft.com/office/drawing/2014/main" id="{59643423-712B-3DAE-49ED-B659EA010FD4}"/>
              </a:ext>
            </a:extLst>
          </p:cNvPr>
          <p:cNvSpPr txBox="1"/>
          <p:nvPr/>
        </p:nvSpPr>
        <p:spPr>
          <a:xfrm>
            <a:off x="8699619" y="1748903"/>
            <a:ext cx="885820" cy="369332"/>
          </a:xfrm>
          <a:prstGeom prst="rect">
            <a:avLst/>
          </a:prstGeom>
          <a:noFill/>
        </p:spPr>
        <p:txBody>
          <a:bodyPr wrap="none" rtlCol="0">
            <a:spAutoFit/>
          </a:bodyPr>
          <a:lstStyle/>
          <a:p>
            <a:r>
              <a:rPr lang="fr-FR" dirty="0"/>
              <a:t>relative</a:t>
            </a:r>
          </a:p>
        </p:txBody>
      </p:sp>
      <p:sp>
        <p:nvSpPr>
          <p:cNvPr id="8" name="Ellipse 7">
            <a:extLst>
              <a:ext uri="{FF2B5EF4-FFF2-40B4-BE49-F238E27FC236}">
                <a16:creationId xmlns:a16="http://schemas.microsoft.com/office/drawing/2014/main" id="{7ABB61C4-87F2-5492-32EE-F5019C90D49E}"/>
              </a:ext>
            </a:extLst>
          </p:cNvPr>
          <p:cNvSpPr/>
          <p:nvPr/>
        </p:nvSpPr>
        <p:spPr>
          <a:xfrm>
            <a:off x="1631577" y="1026813"/>
            <a:ext cx="179294" cy="2061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62D41A84-2147-96B9-A5B0-B8E5985B2401}"/>
              </a:ext>
            </a:extLst>
          </p:cNvPr>
          <p:cNvSpPr txBox="1"/>
          <p:nvPr/>
        </p:nvSpPr>
        <p:spPr>
          <a:xfrm>
            <a:off x="8699619" y="3616613"/>
            <a:ext cx="1497106" cy="369332"/>
          </a:xfrm>
          <a:prstGeom prst="rect">
            <a:avLst/>
          </a:prstGeom>
          <a:noFill/>
        </p:spPr>
        <p:txBody>
          <a:bodyPr wrap="square" rtlCol="0">
            <a:spAutoFit/>
          </a:bodyPr>
          <a:lstStyle/>
          <a:p>
            <a:r>
              <a:rPr lang="fr-FR" i="1" dirty="0"/>
              <a:t>participes</a:t>
            </a:r>
          </a:p>
        </p:txBody>
      </p:sp>
      <p:sp>
        <p:nvSpPr>
          <p:cNvPr id="11" name="Ellipse 10">
            <a:extLst>
              <a:ext uri="{FF2B5EF4-FFF2-40B4-BE49-F238E27FC236}">
                <a16:creationId xmlns:a16="http://schemas.microsoft.com/office/drawing/2014/main" id="{ADCACC97-0D83-E852-398D-5C1CCE5CD672}"/>
              </a:ext>
            </a:extLst>
          </p:cNvPr>
          <p:cNvSpPr/>
          <p:nvPr/>
        </p:nvSpPr>
        <p:spPr>
          <a:xfrm>
            <a:off x="1658472" y="3357640"/>
            <a:ext cx="242044" cy="2061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8009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1E22B0-D7A8-4446-ACB5-0C52BAE36BE8}"/>
              </a:ext>
            </a:extLst>
          </p:cNvPr>
          <p:cNvSpPr txBox="1"/>
          <p:nvPr/>
        </p:nvSpPr>
        <p:spPr>
          <a:xfrm>
            <a:off x="675117" y="760576"/>
            <a:ext cx="8024502" cy="3323987"/>
          </a:xfrm>
          <a:prstGeom prst="rect">
            <a:avLst/>
          </a:prstGeom>
          <a:noFill/>
        </p:spPr>
        <p:txBody>
          <a:bodyPr wrap="square" rtlCol="0">
            <a:spAutoFit/>
          </a:bodyPr>
          <a:lstStyle/>
          <a:p>
            <a:r>
              <a:rPr lang="fr-FR" sz="1400" dirty="0"/>
              <a:t>	</a:t>
            </a:r>
            <a:r>
              <a:rPr lang="el-GR" sz="1400" dirty="0"/>
              <a:t>ἔτι δὲ τοὺς εὐθὺς ἐξ ἀρχῆς ἐλευθέρως τεθραμμένους </a:t>
            </a:r>
            <a:endParaRPr lang="fr-FR" sz="1400" dirty="0"/>
          </a:p>
          <a:p>
            <a:r>
              <a:rPr lang="fr-FR" sz="1400" dirty="0"/>
              <a:t>		</a:t>
            </a:r>
            <a:r>
              <a:rPr lang="el-GR" sz="1400" dirty="0"/>
              <a:t>ἐκ μὲν ἀνδρίας καὶ πλούτου καὶ τῶν τοιούτων ἀγαθῶν οὐ γιγνωσκομένους, </a:t>
            </a:r>
            <a:endParaRPr lang="fr-FR" sz="1400" dirty="0"/>
          </a:p>
          <a:p>
            <a:r>
              <a:rPr lang="fr-FR" sz="1400" dirty="0"/>
              <a:t>		</a:t>
            </a:r>
            <a:r>
              <a:rPr lang="el-GR" sz="1400" dirty="0"/>
              <a:t>ἐκ δὲ τῶν λεγομένων μάλιστα καταφανεῖς γιγνομένους, </a:t>
            </a:r>
            <a:endParaRPr lang="fr-FR" sz="1400" dirty="0"/>
          </a:p>
          <a:p>
            <a:r>
              <a:rPr lang="fr-FR" sz="1400" dirty="0"/>
              <a:t>	</a:t>
            </a:r>
            <a:r>
              <a:rPr lang="el-GR" sz="1400" dirty="0"/>
              <a:t>καὶ τοῦτο σύμβολον τῆς παιδεύσεως ἡμῶν ἑκάστου πιστότατον ἀποδεδειγμένον, </a:t>
            </a:r>
            <a:endParaRPr lang="fr-FR" sz="1400" dirty="0"/>
          </a:p>
          <a:p>
            <a:r>
              <a:rPr lang="fr-FR" sz="1400" dirty="0"/>
              <a:t>	</a:t>
            </a:r>
            <a:r>
              <a:rPr lang="el-GR" sz="1400" dirty="0"/>
              <a:t>καὶ τοὺς λόγῳ καλῶς χρωμένους </a:t>
            </a:r>
            <a:endParaRPr lang="fr-FR" sz="1400" dirty="0"/>
          </a:p>
          <a:p>
            <a:r>
              <a:rPr lang="fr-FR" sz="1400" dirty="0"/>
              <a:t>		</a:t>
            </a:r>
            <a:r>
              <a:rPr lang="el-GR" sz="1400" dirty="0"/>
              <a:t>οὐ μόνον ἐν ταῖς αὑτῶν δυναμένους, </a:t>
            </a:r>
            <a:endParaRPr lang="fr-FR" sz="1400" dirty="0"/>
          </a:p>
          <a:p>
            <a:r>
              <a:rPr lang="fr-FR" sz="1400" dirty="0"/>
              <a:t>		</a:t>
            </a:r>
            <a:r>
              <a:rPr lang="el-GR" sz="1400" dirty="0"/>
              <a:t>ἀλλὰ καὶ παρὰ τοῖς ἄλλοις ἐντίμους ὄντας. </a:t>
            </a:r>
            <a:endParaRPr lang="fr-FR" sz="1400" dirty="0"/>
          </a:p>
          <a:p>
            <a:endParaRPr lang="fr-FR" sz="1400" dirty="0"/>
          </a:p>
          <a:p>
            <a:r>
              <a:rPr lang="el-GR" sz="1400" dirty="0"/>
              <a:t>Τοσοῦτον δ' </a:t>
            </a:r>
            <a:r>
              <a:rPr lang="el-GR" sz="1400" b="1" dirty="0"/>
              <a:t>ἀπολέλοιπεν ἡ πόλις </a:t>
            </a:r>
            <a:r>
              <a:rPr lang="el-GR" sz="1400" dirty="0"/>
              <a:t>ἡμῶν περὶ τὸ φρονεῖν καὶ λέγειν τοὺς ἄλλους ἀνθρώπους, </a:t>
            </a:r>
            <a:endParaRPr lang="fr-FR" sz="1400" dirty="0"/>
          </a:p>
          <a:p>
            <a:r>
              <a:rPr lang="fr-FR" sz="1400" dirty="0"/>
              <a:t>	</a:t>
            </a:r>
            <a:r>
              <a:rPr lang="el-GR" sz="1400" dirty="0"/>
              <a:t>ὥσθ' οἱ ταύτης μαθηταὶ τῶν ἄλλων διδάσκαλοι γεγόνασιν, </a:t>
            </a:r>
            <a:endParaRPr lang="fr-FR" sz="1400" dirty="0"/>
          </a:p>
          <a:p>
            <a:r>
              <a:rPr lang="fr-FR" sz="1400" dirty="0"/>
              <a:t>	</a:t>
            </a:r>
            <a:r>
              <a:rPr lang="el-GR" sz="1400" dirty="0"/>
              <a:t>καὶ τὸ τῶν Ἑλλήνων ὄνομα πεποίηκεν μηκέτι τοῦ γένους, </a:t>
            </a:r>
            <a:endParaRPr lang="fr-FR" sz="1400" dirty="0"/>
          </a:p>
          <a:p>
            <a:r>
              <a:rPr lang="fr-FR" sz="1400" dirty="0"/>
              <a:t>		</a:t>
            </a:r>
            <a:r>
              <a:rPr lang="el-GR" sz="1400" dirty="0" err="1"/>
              <a:t>ἀλλὰ</a:t>
            </a:r>
            <a:r>
              <a:rPr lang="el-GR" sz="1400" dirty="0"/>
              <a:t> τῆς διανοίας δοκεῖν εἶναι, </a:t>
            </a:r>
            <a:endParaRPr lang="fr-FR" sz="1400" dirty="0"/>
          </a:p>
          <a:p>
            <a:r>
              <a:rPr lang="fr-FR" sz="1400" dirty="0"/>
              <a:t>		</a:t>
            </a:r>
            <a:r>
              <a:rPr lang="el-GR" sz="1400" dirty="0" err="1"/>
              <a:t>καὶ</a:t>
            </a:r>
            <a:r>
              <a:rPr lang="el-GR" sz="1400" dirty="0"/>
              <a:t> μᾶλλον Ἕλληνας καλεῖσθαι τοὺς τῆς παιδεύσεως τῆς ἡμετέρας </a:t>
            </a:r>
            <a:endParaRPr lang="fr-FR" sz="1400" dirty="0"/>
          </a:p>
          <a:p>
            <a:r>
              <a:rPr lang="fr-FR" sz="1400" dirty="0"/>
              <a:t>			</a:t>
            </a:r>
            <a:r>
              <a:rPr lang="el-GR" sz="1400" dirty="0" err="1"/>
              <a:t>ἢ</a:t>
            </a:r>
            <a:r>
              <a:rPr lang="el-GR" sz="1400" dirty="0"/>
              <a:t> τοὺς τῆς κοινῆς φύσεως μετέχοντας. </a:t>
            </a:r>
            <a:r>
              <a:rPr lang="fr-CH" sz="1400" dirty="0"/>
              <a:t> </a:t>
            </a:r>
            <a:endParaRPr lang="fr-FR" sz="1400" dirty="0"/>
          </a:p>
          <a:p>
            <a:endParaRPr lang="fr-FR" sz="1400" dirty="0"/>
          </a:p>
        </p:txBody>
      </p:sp>
      <p:sp>
        <p:nvSpPr>
          <p:cNvPr id="3" name="ZoneTexte 2">
            <a:extLst>
              <a:ext uri="{FF2B5EF4-FFF2-40B4-BE49-F238E27FC236}">
                <a16:creationId xmlns:a16="http://schemas.microsoft.com/office/drawing/2014/main" id="{4F8B6AD3-667E-4D31-8D34-41AB0562789B}"/>
              </a:ext>
            </a:extLst>
          </p:cNvPr>
          <p:cNvSpPr txBox="1"/>
          <p:nvPr/>
        </p:nvSpPr>
        <p:spPr>
          <a:xfrm>
            <a:off x="675117" y="391244"/>
            <a:ext cx="2016807" cy="369332"/>
          </a:xfrm>
          <a:prstGeom prst="rect">
            <a:avLst/>
          </a:prstGeom>
          <a:noFill/>
        </p:spPr>
        <p:txBody>
          <a:bodyPr wrap="square" rtlCol="0">
            <a:spAutoFit/>
          </a:bodyPr>
          <a:lstStyle/>
          <a:p>
            <a:r>
              <a:rPr lang="fr-FR" dirty="0" err="1"/>
              <a:t>Isoc</a:t>
            </a:r>
            <a:r>
              <a:rPr lang="fr-FR" dirty="0"/>
              <a:t>. </a:t>
            </a:r>
            <a:r>
              <a:rPr lang="fr-FR" i="1" dirty="0" err="1"/>
              <a:t>Paneg</a:t>
            </a:r>
            <a:r>
              <a:rPr lang="fr-FR" i="1" dirty="0"/>
              <a:t>.</a:t>
            </a:r>
            <a:r>
              <a:rPr lang="fr-FR" dirty="0"/>
              <a:t> 47-50</a:t>
            </a:r>
          </a:p>
        </p:txBody>
      </p:sp>
      <p:sp>
        <p:nvSpPr>
          <p:cNvPr id="4" name="ZoneTexte 3">
            <a:extLst>
              <a:ext uri="{FF2B5EF4-FFF2-40B4-BE49-F238E27FC236}">
                <a16:creationId xmlns:a16="http://schemas.microsoft.com/office/drawing/2014/main" id="{A3D24A5F-A006-4F76-86C0-C4BBA4A88C1B}"/>
              </a:ext>
            </a:extLst>
          </p:cNvPr>
          <p:cNvSpPr txBox="1"/>
          <p:nvPr/>
        </p:nvSpPr>
        <p:spPr>
          <a:xfrm>
            <a:off x="8990175" y="760576"/>
            <a:ext cx="2119357" cy="1477328"/>
          </a:xfrm>
          <a:prstGeom prst="rect">
            <a:avLst/>
          </a:prstGeom>
          <a:noFill/>
        </p:spPr>
        <p:txBody>
          <a:bodyPr wrap="square" rtlCol="0">
            <a:spAutoFit/>
          </a:bodyPr>
          <a:lstStyle/>
          <a:p>
            <a:endParaRPr lang="fr-FR" dirty="0"/>
          </a:p>
          <a:p>
            <a:endParaRPr lang="fr-FR" dirty="0"/>
          </a:p>
          <a:p>
            <a:endParaRPr lang="fr-FR" dirty="0"/>
          </a:p>
          <a:p>
            <a:endParaRPr lang="fr-FR" dirty="0"/>
          </a:p>
          <a:p>
            <a:r>
              <a:rPr lang="fr-FR" dirty="0"/>
              <a:t>Fin de la phrase!</a:t>
            </a:r>
          </a:p>
        </p:txBody>
      </p:sp>
      <p:sp>
        <p:nvSpPr>
          <p:cNvPr id="5" name="ZoneTexte 4">
            <a:extLst>
              <a:ext uri="{FF2B5EF4-FFF2-40B4-BE49-F238E27FC236}">
                <a16:creationId xmlns:a16="http://schemas.microsoft.com/office/drawing/2014/main" id="{28CBDD4A-CB15-5F1E-6122-339576A879AA}"/>
              </a:ext>
            </a:extLst>
          </p:cNvPr>
          <p:cNvSpPr txBox="1"/>
          <p:nvPr/>
        </p:nvSpPr>
        <p:spPr>
          <a:xfrm>
            <a:off x="8990175" y="2422569"/>
            <a:ext cx="1434353" cy="369332"/>
          </a:xfrm>
          <a:prstGeom prst="rect">
            <a:avLst/>
          </a:prstGeom>
          <a:noFill/>
        </p:spPr>
        <p:txBody>
          <a:bodyPr wrap="square" rtlCol="0">
            <a:spAutoFit/>
          </a:bodyPr>
          <a:lstStyle/>
          <a:p>
            <a:r>
              <a:rPr lang="fr-FR" b="1" dirty="0"/>
              <a:t>principale</a:t>
            </a:r>
          </a:p>
        </p:txBody>
      </p:sp>
      <p:sp>
        <p:nvSpPr>
          <p:cNvPr id="6" name="Accolade fermante 5">
            <a:extLst>
              <a:ext uri="{FF2B5EF4-FFF2-40B4-BE49-F238E27FC236}">
                <a16:creationId xmlns:a16="http://schemas.microsoft.com/office/drawing/2014/main" id="{AFAF6883-D4F6-8451-9530-4D1FB266F039}"/>
              </a:ext>
            </a:extLst>
          </p:cNvPr>
          <p:cNvSpPr/>
          <p:nvPr/>
        </p:nvSpPr>
        <p:spPr>
          <a:xfrm>
            <a:off x="8615082" y="2791901"/>
            <a:ext cx="215153" cy="1027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Ellipse 8">
            <a:extLst>
              <a:ext uri="{FF2B5EF4-FFF2-40B4-BE49-F238E27FC236}">
                <a16:creationId xmlns:a16="http://schemas.microsoft.com/office/drawing/2014/main" id="{74E2F62A-EE28-036C-CBA7-57685A55A3F5}"/>
              </a:ext>
            </a:extLst>
          </p:cNvPr>
          <p:cNvSpPr/>
          <p:nvPr/>
        </p:nvSpPr>
        <p:spPr>
          <a:xfrm>
            <a:off x="1165412" y="2688806"/>
            <a:ext cx="439269" cy="2605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A20A3782-E757-25FE-704F-582C808B7802}"/>
              </a:ext>
            </a:extLst>
          </p:cNvPr>
          <p:cNvSpPr txBox="1"/>
          <p:nvPr/>
        </p:nvSpPr>
        <p:spPr>
          <a:xfrm>
            <a:off x="8990175" y="3120767"/>
            <a:ext cx="1604682" cy="369332"/>
          </a:xfrm>
          <a:prstGeom prst="rect">
            <a:avLst/>
          </a:prstGeom>
          <a:noFill/>
        </p:spPr>
        <p:txBody>
          <a:bodyPr wrap="square" rtlCol="0">
            <a:spAutoFit/>
          </a:bodyPr>
          <a:lstStyle/>
          <a:p>
            <a:r>
              <a:rPr lang="fr-FR" dirty="0"/>
              <a:t>consécutive</a:t>
            </a:r>
          </a:p>
        </p:txBody>
      </p:sp>
    </p:spTree>
    <p:extLst>
      <p:ext uri="{BB962C8B-B14F-4D97-AF65-F5344CB8AC3E}">
        <p14:creationId xmlns:p14="http://schemas.microsoft.com/office/powerpoint/2010/main" val="4139508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1E22B0-D7A8-4446-ACB5-0C52BAE36BE8}"/>
              </a:ext>
            </a:extLst>
          </p:cNvPr>
          <p:cNvSpPr txBox="1"/>
          <p:nvPr/>
        </p:nvSpPr>
        <p:spPr>
          <a:xfrm>
            <a:off x="675117" y="760576"/>
            <a:ext cx="8024502" cy="5478423"/>
          </a:xfrm>
          <a:prstGeom prst="rect">
            <a:avLst/>
          </a:prstGeom>
          <a:noFill/>
        </p:spPr>
        <p:txBody>
          <a:bodyPr wrap="square" rtlCol="0">
            <a:spAutoFit/>
          </a:bodyPr>
          <a:lstStyle/>
          <a:p>
            <a:pPr lvl="1"/>
            <a:r>
              <a:rPr lang="el-GR" sz="1400" dirty="0">
                <a:solidFill>
                  <a:srgbClr val="C00000"/>
                </a:solidFill>
              </a:rPr>
              <a:t>Φιλοσοφίαν</a:t>
            </a:r>
            <a:r>
              <a:rPr lang="el-GR" sz="1400" dirty="0"/>
              <a:t> τοίνυν, </a:t>
            </a:r>
            <a:endParaRPr lang="fr-FR" sz="1400" dirty="0"/>
          </a:p>
          <a:p>
            <a:pPr lvl="1"/>
            <a:r>
              <a:rPr lang="fr-FR" sz="1400" dirty="0"/>
              <a:t>	</a:t>
            </a:r>
            <a:r>
              <a:rPr lang="el-GR" sz="1400" dirty="0"/>
              <a:t>ἣ πάντα ταῦτα συνεξεῦρε </a:t>
            </a:r>
            <a:endParaRPr lang="fr-FR" sz="1400" dirty="0"/>
          </a:p>
          <a:p>
            <a:pPr lvl="1"/>
            <a:r>
              <a:rPr lang="fr-FR" sz="1400" dirty="0"/>
              <a:t>	</a:t>
            </a:r>
            <a:r>
              <a:rPr lang="el-GR" sz="1400" dirty="0"/>
              <a:t>καὶ συγκατεσκεύασεν</a:t>
            </a:r>
            <a:endParaRPr lang="fr-FR" sz="1400" dirty="0"/>
          </a:p>
          <a:p>
            <a:pPr lvl="1"/>
            <a:r>
              <a:rPr lang="fr-FR" sz="1400" dirty="0"/>
              <a:t>	</a:t>
            </a:r>
            <a:r>
              <a:rPr lang="el-GR" sz="1400" dirty="0"/>
              <a:t>καὶ πρός τε τὰς πράξεις ἡμᾶς ἐπαίδευσεν </a:t>
            </a:r>
            <a:endParaRPr lang="fr-FR" sz="1400" dirty="0"/>
          </a:p>
          <a:p>
            <a:pPr lvl="1"/>
            <a:r>
              <a:rPr lang="fr-FR" sz="1400" dirty="0"/>
              <a:t>	</a:t>
            </a:r>
            <a:r>
              <a:rPr lang="el-GR" sz="1400" dirty="0"/>
              <a:t>καὶ πρὸς ἀλλήλους ἐπράϋνε </a:t>
            </a:r>
            <a:endParaRPr lang="fr-FR" sz="1400" dirty="0"/>
          </a:p>
          <a:p>
            <a:pPr lvl="1"/>
            <a:r>
              <a:rPr lang="fr-FR" sz="1400" dirty="0"/>
              <a:t>	</a:t>
            </a:r>
            <a:r>
              <a:rPr lang="el-GR" sz="1400" dirty="0"/>
              <a:t>καὶ τῶν συμφορῶν τάς τε δι' ἀμαθίαν καὶ τὰς ἐξ ἀνάγκης γιγνομένας διεῖλεν</a:t>
            </a:r>
            <a:endParaRPr lang="fr-FR" sz="1400" dirty="0"/>
          </a:p>
          <a:p>
            <a:pPr lvl="1"/>
            <a:r>
              <a:rPr lang="el-GR" sz="1400" dirty="0"/>
              <a:t> 	καὶ </a:t>
            </a:r>
            <a:endParaRPr lang="fr-FR" sz="1400" dirty="0"/>
          </a:p>
          <a:p>
            <a:pPr lvl="1"/>
            <a:r>
              <a:rPr lang="fr-FR" sz="1400" dirty="0"/>
              <a:t>		</a:t>
            </a:r>
            <a:r>
              <a:rPr lang="el-GR" sz="1400" dirty="0"/>
              <a:t>τὰς </a:t>
            </a:r>
            <a:r>
              <a:rPr lang="el-GR" sz="1400" dirty="0">
                <a:highlight>
                  <a:srgbClr val="00FFFF"/>
                </a:highlight>
              </a:rPr>
              <a:t>μὲν</a:t>
            </a:r>
            <a:r>
              <a:rPr lang="el-GR" sz="1400" dirty="0"/>
              <a:t> φυλάξασθαι, </a:t>
            </a:r>
            <a:endParaRPr lang="fr-FR" sz="1400" dirty="0"/>
          </a:p>
          <a:p>
            <a:pPr lvl="1"/>
            <a:r>
              <a:rPr lang="el-GR" sz="1400" dirty="0"/>
              <a:t>     </a:t>
            </a:r>
            <a:r>
              <a:rPr lang="fr-FR" sz="1400" dirty="0"/>
              <a:t>		</a:t>
            </a:r>
            <a:r>
              <a:rPr lang="el-GR" sz="1400" dirty="0"/>
              <a:t>τὰς </a:t>
            </a:r>
            <a:r>
              <a:rPr lang="el-GR" sz="1400" dirty="0">
                <a:highlight>
                  <a:srgbClr val="00FFFF"/>
                </a:highlight>
              </a:rPr>
              <a:t>δὲ</a:t>
            </a:r>
            <a:r>
              <a:rPr lang="el-GR" sz="1400" dirty="0"/>
              <a:t> καλῶς ἐνεγκεῖν</a:t>
            </a:r>
            <a:endParaRPr lang="fr-FR" sz="1400" dirty="0"/>
          </a:p>
          <a:p>
            <a:pPr lvl="1"/>
            <a:r>
              <a:rPr lang="fr-FR" sz="1400" dirty="0"/>
              <a:t>	</a:t>
            </a:r>
            <a:r>
              <a:rPr lang="el-GR" sz="1400" dirty="0"/>
              <a:t>ἐδίδαξεν, </a:t>
            </a:r>
            <a:endParaRPr lang="fr-FR" sz="1400" dirty="0"/>
          </a:p>
          <a:p>
            <a:r>
              <a:rPr lang="el-GR" sz="1400" b="1" dirty="0"/>
              <a:t>ἡ πόλις ἡμῶν κατέδειξεν</a:t>
            </a:r>
            <a:r>
              <a:rPr lang="el-GR" sz="1400" dirty="0"/>
              <a:t>, </a:t>
            </a:r>
            <a:endParaRPr lang="fr-FR" sz="1400" dirty="0"/>
          </a:p>
          <a:p>
            <a:r>
              <a:rPr lang="el-GR" sz="1400" dirty="0"/>
              <a:t>καὶ </a:t>
            </a:r>
            <a:r>
              <a:rPr lang="el-GR" sz="1400" dirty="0">
                <a:solidFill>
                  <a:srgbClr val="C00000"/>
                </a:solidFill>
              </a:rPr>
              <a:t>λόγους</a:t>
            </a:r>
            <a:r>
              <a:rPr lang="el-GR" sz="1400" dirty="0"/>
              <a:t> </a:t>
            </a:r>
            <a:r>
              <a:rPr lang="el-GR" sz="1400" b="1" dirty="0"/>
              <a:t>ἐτίμησεν</a:t>
            </a:r>
            <a:r>
              <a:rPr lang="el-GR" sz="1400" dirty="0"/>
              <a:t>, </a:t>
            </a:r>
            <a:endParaRPr lang="fr-FR" sz="1400" dirty="0"/>
          </a:p>
          <a:p>
            <a:r>
              <a:rPr lang="fr-FR" sz="1400" dirty="0"/>
              <a:t>		</a:t>
            </a:r>
            <a:r>
              <a:rPr lang="el-GR" sz="1400" dirty="0"/>
              <a:t>ὧν πάντες </a:t>
            </a:r>
            <a:r>
              <a:rPr lang="el-GR" sz="1400" dirty="0">
                <a:highlight>
                  <a:srgbClr val="00FFFF"/>
                </a:highlight>
              </a:rPr>
              <a:t>μὲν</a:t>
            </a:r>
            <a:r>
              <a:rPr lang="el-GR" sz="1400" dirty="0"/>
              <a:t> ἐπιθυμοῦσιν, </a:t>
            </a:r>
            <a:endParaRPr lang="fr-FR" sz="1400" dirty="0"/>
          </a:p>
          <a:p>
            <a:r>
              <a:rPr lang="fr-FR" sz="1400" dirty="0"/>
              <a:t>		</a:t>
            </a:r>
            <a:r>
              <a:rPr lang="el-GR" sz="1400" dirty="0"/>
              <a:t>τοῖς </a:t>
            </a:r>
            <a:r>
              <a:rPr lang="el-GR" sz="1400" dirty="0">
                <a:highlight>
                  <a:srgbClr val="00FFFF"/>
                </a:highlight>
              </a:rPr>
              <a:t>δ</a:t>
            </a:r>
            <a:r>
              <a:rPr lang="el-GR" sz="1400" dirty="0"/>
              <a:t>' ἐπισταμένοις φθονοῦσιν, </a:t>
            </a:r>
            <a:endParaRPr lang="fr-FR" sz="1400" dirty="0"/>
          </a:p>
          <a:p>
            <a:r>
              <a:rPr lang="fr-FR" sz="1400" dirty="0"/>
              <a:t>	</a:t>
            </a:r>
            <a:r>
              <a:rPr lang="el-GR" sz="1400" i="1" dirty="0">
                <a:highlight>
                  <a:srgbClr val="C0C0C0"/>
                </a:highlight>
              </a:rPr>
              <a:t>συνειδυῖα </a:t>
            </a:r>
            <a:r>
              <a:rPr lang="el-GR" sz="1400" i="1" dirty="0">
                <a:highlight>
                  <a:srgbClr val="00FFFF"/>
                </a:highlight>
              </a:rPr>
              <a:t>μὲν</a:t>
            </a:r>
            <a:r>
              <a:rPr lang="el-GR" sz="1400" i="1" dirty="0">
                <a:highlight>
                  <a:srgbClr val="C0C0C0"/>
                </a:highlight>
              </a:rPr>
              <a:t> </a:t>
            </a:r>
            <a:endParaRPr lang="fr-FR" sz="1400" i="1" dirty="0">
              <a:highlight>
                <a:srgbClr val="C0C0C0"/>
              </a:highlight>
            </a:endParaRPr>
          </a:p>
          <a:p>
            <a:r>
              <a:rPr lang="fr-FR" sz="1400" dirty="0"/>
              <a:t>		</a:t>
            </a:r>
            <a:r>
              <a:rPr lang="el-GR" sz="1400" dirty="0"/>
              <a:t>ὅτι τοῦτο μόνον ἐξ ἁπάντων τῶν ζῴων ἴδιον ἔφυμεν ἔχοντες </a:t>
            </a:r>
            <a:endParaRPr lang="fr-FR" sz="1400" dirty="0"/>
          </a:p>
          <a:p>
            <a:r>
              <a:rPr lang="fr-FR" sz="1400" dirty="0"/>
              <a:t>		</a:t>
            </a:r>
            <a:r>
              <a:rPr lang="el-GR" sz="1400" dirty="0"/>
              <a:t>καὶ διότι τούτῳ πλεονεκτήσαντες καὶ τοῖς ἄλλοις ἅπασιν αὐτῶν διηνέγκαμεν, </a:t>
            </a:r>
            <a:endParaRPr lang="fr-FR" sz="1400" dirty="0"/>
          </a:p>
          <a:p>
            <a:r>
              <a:rPr lang="fr-FR" sz="1400" dirty="0"/>
              <a:t>	</a:t>
            </a:r>
            <a:r>
              <a:rPr lang="el-GR" sz="1400" i="1" dirty="0">
                <a:highlight>
                  <a:srgbClr val="C0C0C0"/>
                </a:highlight>
              </a:rPr>
              <a:t>ὁρῶσα </a:t>
            </a:r>
            <a:r>
              <a:rPr lang="el-GR" sz="1400" i="1" dirty="0">
                <a:highlight>
                  <a:srgbClr val="00FFFF"/>
                </a:highlight>
              </a:rPr>
              <a:t>δὲ</a:t>
            </a:r>
            <a:r>
              <a:rPr lang="el-GR" sz="1400" i="1" dirty="0">
                <a:highlight>
                  <a:srgbClr val="C0C0C0"/>
                </a:highlight>
              </a:rPr>
              <a:t> </a:t>
            </a:r>
            <a:endParaRPr lang="fr-FR" sz="1400" i="1" dirty="0">
              <a:highlight>
                <a:srgbClr val="C0C0C0"/>
              </a:highlight>
            </a:endParaRPr>
          </a:p>
          <a:p>
            <a:r>
              <a:rPr lang="fr-FR" sz="1400" dirty="0"/>
              <a:t>		</a:t>
            </a:r>
            <a:r>
              <a:rPr lang="el-GR" sz="1400" dirty="0"/>
              <a:t>περὶ </a:t>
            </a:r>
            <a:r>
              <a:rPr lang="el-GR" sz="1400" dirty="0">
                <a:highlight>
                  <a:srgbClr val="00FFFF"/>
                </a:highlight>
              </a:rPr>
              <a:t>μὲν</a:t>
            </a:r>
            <a:r>
              <a:rPr lang="el-GR" sz="1400" dirty="0"/>
              <a:t> τὰς ἄλλας πράξεις </a:t>
            </a:r>
            <a:r>
              <a:rPr lang="el-GR" sz="1400" dirty="0">
                <a:highlight>
                  <a:srgbClr val="FF00FF"/>
                </a:highlight>
              </a:rPr>
              <a:t>οὕτω</a:t>
            </a:r>
            <a:r>
              <a:rPr lang="el-GR" sz="1400" dirty="0"/>
              <a:t> ταραχώδεις οὔσας τὰς τύχας </a:t>
            </a:r>
            <a:endParaRPr lang="fr-FR" sz="1400" dirty="0"/>
          </a:p>
          <a:p>
            <a:r>
              <a:rPr lang="fr-FR" sz="1400" dirty="0"/>
              <a:t>			</a:t>
            </a:r>
            <a:r>
              <a:rPr lang="el-GR" sz="1400" dirty="0">
                <a:highlight>
                  <a:srgbClr val="FF00FF"/>
                </a:highlight>
              </a:rPr>
              <a:t>ὥστε</a:t>
            </a:r>
            <a:r>
              <a:rPr lang="el-GR" sz="1400" dirty="0"/>
              <a:t> πολλάκις ἐν αὐταῖς </a:t>
            </a:r>
            <a:endParaRPr lang="fr-FR" sz="1400" dirty="0"/>
          </a:p>
          <a:p>
            <a:r>
              <a:rPr lang="fr-FR" sz="1400" dirty="0"/>
              <a:t>				</a:t>
            </a:r>
            <a:r>
              <a:rPr lang="el-GR" sz="1400" dirty="0"/>
              <a:t>καὶ τοὺς φρονίμους ἀτυχεῖν </a:t>
            </a:r>
            <a:endParaRPr lang="fr-FR" sz="1400" dirty="0"/>
          </a:p>
          <a:p>
            <a:r>
              <a:rPr lang="fr-FR" sz="1400" dirty="0"/>
              <a:t>				</a:t>
            </a:r>
            <a:r>
              <a:rPr lang="el-GR" sz="1400" dirty="0"/>
              <a:t>καὶ τοὺς ἀνοήτους κατορθοῦν, </a:t>
            </a:r>
            <a:endParaRPr lang="fr-FR" sz="1400" dirty="0"/>
          </a:p>
          <a:p>
            <a:r>
              <a:rPr lang="fr-FR" sz="1400" dirty="0"/>
              <a:t>		</a:t>
            </a:r>
            <a:r>
              <a:rPr lang="el-GR" sz="1400" dirty="0"/>
              <a:t>τῶν </a:t>
            </a:r>
            <a:r>
              <a:rPr lang="el-GR" sz="1400" dirty="0">
                <a:highlight>
                  <a:srgbClr val="00FFFF"/>
                </a:highlight>
              </a:rPr>
              <a:t>δὲ</a:t>
            </a:r>
            <a:r>
              <a:rPr lang="el-GR" sz="1400" dirty="0"/>
              <a:t> λόγων τῶν καλῶς καὶ τεχνικῶς ἐχόντων οὐ μετὸν τοῖς φαύλοις, </a:t>
            </a:r>
            <a:endParaRPr lang="fr-FR" sz="1400" dirty="0"/>
          </a:p>
          <a:p>
            <a:r>
              <a:rPr lang="fr-FR" sz="1400" dirty="0"/>
              <a:t>		</a:t>
            </a:r>
            <a:r>
              <a:rPr lang="el-GR" sz="1400" dirty="0"/>
              <a:t>ἀλλὰ ψυχῆς εὖ φρονούσης ἔργον ὄντας, </a:t>
            </a:r>
            <a:endParaRPr lang="fr-FR" sz="1400" dirty="0"/>
          </a:p>
          <a:p>
            <a:r>
              <a:rPr lang="fr-FR" sz="1400" dirty="0"/>
              <a:t>		</a:t>
            </a:r>
            <a:r>
              <a:rPr lang="el-GR" sz="1400" dirty="0"/>
              <a:t>καὶ τούς τε σοφοὺς καὶ τοὺς ἀμαθεῖς δοκοῦντας εἶναι ταύτῃ πλεῖστον ἀλλήλων διαφέροντας, </a:t>
            </a:r>
            <a:endParaRPr lang="fr-FR" sz="1400" dirty="0"/>
          </a:p>
        </p:txBody>
      </p:sp>
      <p:sp>
        <p:nvSpPr>
          <p:cNvPr id="4" name="ZoneTexte 3">
            <a:extLst>
              <a:ext uri="{FF2B5EF4-FFF2-40B4-BE49-F238E27FC236}">
                <a16:creationId xmlns:a16="http://schemas.microsoft.com/office/drawing/2014/main" id="{CEFBA305-8B87-4C06-924F-0B196E8F6CEA}"/>
              </a:ext>
            </a:extLst>
          </p:cNvPr>
          <p:cNvSpPr txBox="1"/>
          <p:nvPr/>
        </p:nvSpPr>
        <p:spPr>
          <a:xfrm>
            <a:off x="675117" y="391244"/>
            <a:ext cx="2016807" cy="369332"/>
          </a:xfrm>
          <a:prstGeom prst="rect">
            <a:avLst/>
          </a:prstGeom>
          <a:noFill/>
        </p:spPr>
        <p:txBody>
          <a:bodyPr wrap="square" rtlCol="0">
            <a:spAutoFit/>
          </a:bodyPr>
          <a:lstStyle/>
          <a:p>
            <a:r>
              <a:rPr lang="fr-FR" dirty="0" err="1"/>
              <a:t>Isoc</a:t>
            </a:r>
            <a:r>
              <a:rPr lang="fr-FR" dirty="0"/>
              <a:t>. </a:t>
            </a:r>
            <a:r>
              <a:rPr lang="fr-FR" i="1" dirty="0" err="1"/>
              <a:t>Paneg</a:t>
            </a:r>
            <a:r>
              <a:rPr lang="fr-FR" i="1" dirty="0"/>
              <a:t>.</a:t>
            </a:r>
            <a:r>
              <a:rPr lang="fr-FR" dirty="0"/>
              <a:t> 47-50</a:t>
            </a:r>
          </a:p>
        </p:txBody>
      </p:sp>
      <p:sp>
        <p:nvSpPr>
          <p:cNvPr id="6" name="ZoneTexte 5">
            <a:extLst>
              <a:ext uri="{FF2B5EF4-FFF2-40B4-BE49-F238E27FC236}">
                <a16:creationId xmlns:a16="http://schemas.microsoft.com/office/drawing/2014/main" id="{02B10A17-8095-4C2D-8C16-98DCD9764A6A}"/>
              </a:ext>
            </a:extLst>
          </p:cNvPr>
          <p:cNvSpPr txBox="1"/>
          <p:nvPr/>
        </p:nvSpPr>
        <p:spPr>
          <a:xfrm>
            <a:off x="8699619" y="760576"/>
            <a:ext cx="2615013" cy="1477328"/>
          </a:xfrm>
          <a:prstGeom prst="rect">
            <a:avLst/>
          </a:prstGeom>
          <a:noFill/>
        </p:spPr>
        <p:txBody>
          <a:bodyPr wrap="square" rtlCol="0">
            <a:spAutoFit/>
          </a:bodyPr>
          <a:lstStyle/>
          <a:p>
            <a:r>
              <a:rPr lang="fr-FR" dirty="0"/>
              <a:t>Parallélismes</a:t>
            </a:r>
          </a:p>
          <a:p>
            <a:endParaRPr lang="fr-FR" dirty="0"/>
          </a:p>
          <a:p>
            <a:r>
              <a:rPr lang="el-GR" dirty="0"/>
              <a:t>μέν... δέ</a:t>
            </a:r>
            <a:endParaRPr lang="fr-FR" dirty="0"/>
          </a:p>
          <a:p>
            <a:endParaRPr lang="fr-FR" dirty="0"/>
          </a:p>
          <a:p>
            <a:endParaRPr lang="fr-FR" dirty="0"/>
          </a:p>
        </p:txBody>
      </p:sp>
    </p:spTree>
    <p:extLst>
      <p:ext uri="{BB962C8B-B14F-4D97-AF65-F5344CB8AC3E}">
        <p14:creationId xmlns:p14="http://schemas.microsoft.com/office/powerpoint/2010/main" val="1398022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1E22B0-D7A8-4446-ACB5-0C52BAE36BE8}"/>
              </a:ext>
            </a:extLst>
          </p:cNvPr>
          <p:cNvSpPr txBox="1"/>
          <p:nvPr/>
        </p:nvSpPr>
        <p:spPr>
          <a:xfrm>
            <a:off x="675117" y="760576"/>
            <a:ext cx="8024502" cy="5478423"/>
          </a:xfrm>
          <a:prstGeom prst="rect">
            <a:avLst/>
          </a:prstGeom>
          <a:noFill/>
        </p:spPr>
        <p:txBody>
          <a:bodyPr wrap="square" rtlCol="0">
            <a:spAutoFit/>
          </a:bodyPr>
          <a:lstStyle/>
          <a:p>
            <a:pPr lvl="1"/>
            <a:r>
              <a:rPr lang="el-GR" sz="1400" dirty="0">
                <a:solidFill>
                  <a:srgbClr val="C00000"/>
                </a:solidFill>
              </a:rPr>
              <a:t>Φιλοσοφίαν</a:t>
            </a:r>
            <a:r>
              <a:rPr lang="el-GR" sz="1400" dirty="0"/>
              <a:t> τοίνυν, </a:t>
            </a:r>
            <a:endParaRPr lang="fr-FR" sz="1400" dirty="0"/>
          </a:p>
          <a:p>
            <a:pPr lvl="1"/>
            <a:r>
              <a:rPr lang="fr-FR" sz="1400" dirty="0"/>
              <a:t>	</a:t>
            </a:r>
            <a:r>
              <a:rPr lang="el-GR" sz="1400" dirty="0"/>
              <a:t>ἣ πάντα ταῦτα </a:t>
            </a:r>
            <a:r>
              <a:rPr lang="el-GR" sz="1400" u="sng" dirty="0">
                <a:highlight>
                  <a:srgbClr val="FFFF00"/>
                </a:highlight>
              </a:rPr>
              <a:t>συν</a:t>
            </a:r>
            <a:r>
              <a:rPr lang="el-GR" sz="1400" u="sng" dirty="0"/>
              <a:t>εξεῦρ</a:t>
            </a:r>
            <a:r>
              <a:rPr lang="el-GR" sz="1400" u="sng" dirty="0">
                <a:highlight>
                  <a:srgbClr val="00FFFF"/>
                </a:highlight>
              </a:rPr>
              <a:t>ε</a:t>
            </a:r>
            <a:r>
              <a:rPr lang="el-GR" sz="1400" dirty="0"/>
              <a:t> </a:t>
            </a:r>
            <a:endParaRPr lang="fr-FR" sz="1400" dirty="0"/>
          </a:p>
          <a:p>
            <a:pPr lvl="1"/>
            <a:r>
              <a:rPr lang="fr-FR" sz="1400" dirty="0"/>
              <a:t>	</a:t>
            </a:r>
            <a:r>
              <a:rPr lang="el-GR" sz="1400" dirty="0"/>
              <a:t>καὶ </a:t>
            </a:r>
            <a:r>
              <a:rPr lang="el-GR" sz="1400" u="sng" dirty="0">
                <a:highlight>
                  <a:srgbClr val="FFFF00"/>
                </a:highlight>
              </a:rPr>
              <a:t>συγ</a:t>
            </a:r>
            <a:r>
              <a:rPr lang="el-GR" sz="1400" u="sng" dirty="0"/>
              <a:t>κατεσκεύα</a:t>
            </a:r>
            <a:r>
              <a:rPr lang="el-GR" sz="1400" u="sng" dirty="0">
                <a:highlight>
                  <a:srgbClr val="00FF00"/>
                </a:highlight>
              </a:rPr>
              <a:t>σεν</a:t>
            </a:r>
            <a:endParaRPr lang="fr-FR" sz="1400" u="sng" dirty="0">
              <a:highlight>
                <a:srgbClr val="00FF00"/>
              </a:highlight>
            </a:endParaRPr>
          </a:p>
          <a:p>
            <a:pPr lvl="1"/>
            <a:r>
              <a:rPr lang="fr-FR" sz="1400" dirty="0"/>
              <a:t>	</a:t>
            </a:r>
            <a:r>
              <a:rPr lang="el-GR" sz="1400" dirty="0"/>
              <a:t>καὶ πρός τε τὰς πράξεις ἡμᾶς </a:t>
            </a:r>
            <a:r>
              <a:rPr lang="el-GR" sz="1400" u="sng" dirty="0">
                <a:highlight>
                  <a:srgbClr val="FFFF00"/>
                </a:highlight>
              </a:rPr>
              <a:t>ἐπ</a:t>
            </a:r>
            <a:r>
              <a:rPr lang="el-GR" sz="1400" u="sng" dirty="0"/>
              <a:t>αίδευ</a:t>
            </a:r>
            <a:r>
              <a:rPr lang="el-GR" sz="1400" u="sng" dirty="0">
                <a:highlight>
                  <a:srgbClr val="00FF00"/>
                </a:highlight>
              </a:rPr>
              <a:t>σεν</a:t>
            </a:r>
            <a:r>
              <a:rPr lang="el-GR" sz="1400" dirty="0"/>
              <a:t> </a:t>
            </a:r>
            <a:endParaRPr lang="fr-FR" sz="1400" dirty="0"/>
          </a:p>
          <a:p>
            <a:pPr lvl="1"/>
            <a:r>
              <a:rPr lang="fr-FR" sz="1400" dirty="0"/>
              <a:t>	</a:t>
            </a:r>
            <a:r>
              <a:rPr lang="el-GR" sz="1400" dirty="0"/>
              <a:t>καὶ πρὸς ἀλλήλους </a:t>
            </a:r>
            <a:r>
              <a:rPr lang="el-GR" sz="1400" u="sng" dirty="0">
                <a:highlight>
                  <a:srgbClr val="FFFF00"/>
                </a:highlight>
              </a:rPr>
              <a:t>ἐπ</a:t>
            </a:r>
            <a:r>
              <a:rPr lang="el-GR" sz="1400" u="sng" dirty="0"/>
              <a:t>ράϋν</a:t>
            </a:r>
            <a:r>
              <a:rPr lang="el-GR" sz="1400" u="sng" dirty="0">
                <a:highlight>
                  <a:srgbClr val="00FFFF"/>
                </a:highlight>
              </a:rPr>
              <a:t>ε</a:t>
            </a:r>
            <a:r>
              <a:rPr lang="el-GR" sz="1400" dirty="0"/>
              <a:t> </a:t>
            </a:r>
            <a:endParaRPr lang="fr-FR" sz="1400" dirty="0"/>
          </a:p>
          <a:p>
            <a:pPr lvl="1"/>
            <a:r>
              <a:rPr lang="fr-FR" sz="1400" dirty="0"/>
              <a:t>	</a:t>
            </a:r>
            <a:r>
              <a:rPr lang="el-GR" sz="1400" dirty="0"/>
              <a:t>καὶ τῶν συμφορῶν τάς τε δι' ἀμαθίαν καὶ τὰς ἐξ ἀνάγκης γιγνομένας </a:t>
            </a:r>
            <a:r>
              <a:rPr lang="el-GR" sz="1400" u="sng" dirty="0"/>
              <a:t>διεῖλ</a:t>
            </a:r>
            <a:r>
              <a:rPr lang="el-GR" sz="1400" u="sng" dirty="0">
                <a:highlight>
                  <a:srgbClr val="00FF00"/>
                </a:highlight>
              </a:rPr>
              <a:t>εν</a:t>
            </a:r>
            <a:endParaRPr lang="fr-FR" sz="1400" u="sng" dirty="0">
              <a:highlight>
                <a:srgbClr val="00FF00"/>
              </a:highlight>
            </a:endParaRPr>
          </a:p>
          <a:p>
            <a:pPr lvl="1"/>
            <a:r>
              <a:rPr lang="el-GR" sz="1400" dirty="0"/>
              <a:t> 	καὶ </a:t>
            </a:r>
            <a:endParaRPr lang="fr-FR" sz="1400" dirty="0"/>
          </a:p>
          <a:p>
            <a:pPr lvl="1"/>
            <a:r>
              <a:rPr lang="fr-FR" sz="1400" dirty="0"/>
              <a:t>		</a:t>
            </a:r>
            <a:r>
              <a:rPr lang="el-GR" sz="1400" dirty="0"/>
              <a:t>τὰς μὲν φυλάξασθαι, </a:t>
            </a:r>
            <a:endParaRPr lang="fr-FR" sz="1400" dirty="0"/>
          </a:p>
          <a:p>
            <a:pPr lvl="1"/>
            <a:r>
              <a:rPr lang="el-GR" sz="1400" dirty="0"/>
              <a:t>     </a:t>
            </a:r>
            <a:r>
              <a:rPr lang="fr-FR" sz="1400" dirty="0"/>
              <a:t>		</a:t>
            </a:r>
            <a:r>
              <a:rPr lang="el-GR" sz="1400" dirty="0"/>
              <a:t>τὰς δὲ καλῶς ἐνεγκεῖν</a:t>
            </a:r>
            <a:endParaRPr lang="fr-FR" sz="1400" dirty="0"/>
          </a:p>
          <a:p>
            <a:pPr lvl="1"/>
            <a:r>
              <a:rPr lang="fr-FR" sz="1400" dirty="0"/>
              <a:t>	</a:t>
            </a:r>
            <a:r>
              <a:rPr lang="el-GR" sz="1400" u="sng" dirty="0"/>
              <a:t>ἐδίδαξ</a:t>
            </a:r>
            <a:r>
              <a:rPr lang="el-GR" sz="1400" u="sng" dirty="0">
                <a:highlight>
                  <a:srgbClr val="00FF00"/>
                </a:highlight>
              </a:rPr>
              <a:t>εν</a:t>
            </a:r>
            <a:r>
              <a:rPr lang="el-GR" sz="1400" dirty="0"/>
              <a:t>, </a:t>
            </a:r>
            <a:endParaRPr lang="fr-FR" sz="1400" dirty="0"/>
          </a:p>
          <a:p>
            <a:r>
              <a:rPr lang="el-GR" sz="1400" b="1" dirty="0"/>
              <a:t>ἡ πόλις ἡμῶν κατέδει</a:t>
            </a:r>
            <a:r>
              <a:rPr lang="el-GR" sz="1400" b="1" dirty="0">
                <a:highlight>
                  <a:srgbClr val="00FF00"/>
                </a:highlight>
              </a:rPr>
              <a:t>ξεν</a:t>
            </a:r>
            <a:r>
              <a:rPr lang="el-GR" sz="1400" dirty="0"/>
              <a:t>, </a:t>
            </a:r>
            <a:endParaRPr lang="fr-FR" sz="1400" dirty="0"/>
          </a:p>
          <a:p>
            <a:r>
              <a:rPr lang="el-GR" sz="1400" dirty="0"/>
              <a:t>καὶ </a:t>
            </a:r>
            <a:r>
              <a:rPr lang="el-GR" sz="1400" dirty="0">
                <a:solidFill>
                  <a:srgbClr val="C00000"/>
                </a:solidFill>
              </a:rPr>
              <a:t>λόγους</a:t>
            </a:r>
            <a:r>
              <a:rPr lang="el-GR" sz="1400" dirty="0"/>
              <a:t> </a:t>
            </a:r>
            <a:r>
              <a:rPr lang="el-GR" sz="1400" b="1" dirty="0"/>
              <a:t>ἐτίμη</a:t>
            </a:r>
            <a:r>
              <a:rPr lang="el-GR" sz="1400" b="1" dirty="0">
                <a:highlight>
                  <a:srgbClr val="00FF00"/>
                </a:highlight>
              </a:rPr>
              <a:t>σεν</a:t>
            </a:r>
            <a:r>
              <a:rPr lang="el-GR" sz="1400" dirty="0"/>
              <a:t>, </a:t>
            </a:r>
            <a:endParaRPr lang="fr-FR" sz="1400" dirty="0"/>
          </a:p>
          <a:p>
            <a:r>
              <a:rPr lang="fr-FR" sz="1400" dirty="0"/>
              <a:t>		</a:t>
            </a:r>
            <a:r>
              <a:rPr lang="el-GR" sz="1400" dirty="0"/>
              <a:t>ὧν πάντες μὲν </a:t>
            </a:r>
            <a:r>
              <a:rPr lang="el-GR" sz="1400" dirty="0">
                <a:highlight>
                  <a:srgbClr val="FFFF00"/>
                </a:highlight>
              </a:rPr>
              <a:t>ἐπι</a:t>
            </a:r>
            <a:r>
              <a:rPr lang="el-GR" sz="1400" dirty="0"/>
              <a:t>θυμ</a:t>
            </a:r>
            <a:r>
              <a:rPr lang="el-GR" sz="1400" dirty="0">
                <a:highlight>
                  <a:srgbClr val="00FF00"/>
                </a:highlight>
              </a:rPr>
              <a:t>οῦσιν</a:t>
            </a:r>
            <a:r>
              <a:rPr lang="el-GR" sz="1400" dirty="0"/>
              <a:t>, </a:t>
            </a:r>
            <a:endParaRPr lang="fr-FR" sz="1400" dirty="0"/>
          </a:p>
          <a:p>
            <a:r>
              <a:rPr lang="fr-FR" sz="1400" dirty="0"/>
              <a:t>		</a:t>
            </a:r>
            <a:r>
              <a:rPr lang="el-GR" sz="1400" dirty="0"/>
              <a:t>τοῖς δ' </a:t>
            </a:r>
            <a:r>
              <a:rPr lang="el-GR" sz="1400" dirty="0">
                <a:highlight>
                  <a:srgbClr val="FFFF00"/>
                </a:highlight>
              </a:rPr>
              <a:t>ἐπι</a:t>
            </a:r>
            <a:r>
              <a:rPr lang="el-GR" sz="1400" dirty="0"/>
              <a:t>σταμένοις φθον</a:t>
            </a:r>
            <a:r>
              <a:rPr lang="el-GR" sz="1400" dirty="0">
                <a:highlight>
                  <a:srgbClr val="00FF00"/>
                </a:highlight>
              </a:rPr>
              <a:t>οῦσιν</a:t>
            </a:r>
            <a:r>
              <a:rPr lang="el-GR" sz="1400" dirty="0"/>
              <a:t>, </a:t>
            </a:r>
            <a:endParaRPr lang="fr-FR" sz="1400" dirty="0"/>
          </a:p>
          <a:p>
            <a:r>
              <a:rPr lang="fr-FR" sz="1400" dirty="0"/>
              <a:t>	</a:t>
            </a:r>
            <a:r>
              <a:rPr lang="el-GR" sz="1400" i="1" dirty="0"/>
              <a:t>συνειδυῖα μὲν </a:t>
            </a:r>
            <a:endParaRPr lang="fr-FR" sz="1400" i="1" dirty="0"/>
          </a:p>
          <a:p>
            <a:r>
              <a:rPr lang="fr-FR" sz="1400" dirty="0"/>
              <a:t>		</a:t>
            </a:r>
            <a:r>
              <a:rPr lang="el-GR" sz="1400" dirty="0"/>
              <a:t>ὅτι τοῦτο μόνον ἐξ ἁπάντων τῶν ζῴων ἴδιον ἔφυμεν ἔχοντες </a:t>
            </a:r>
            <a:endParaRPr lang="fr-FR" sz="1400" dirty="0"/>
          </a:p>
          <a:p>
            <a:r>
              <a:rPr lang="fr-FR" sz="1400" dirty="0"/>
              <a:t>		</a:t>
            </a:r>
            <a:r>
              <a:rPr lang="el-GR" sz="1400" dirty="0"/>
              <a:t>καὶ διότι τούτῳ πλεονεκτήσαντες καὶ τοῖς ἄλλοις ἅπασιν αὐτῶν διηνέγκαμεν, </a:t>
            </a:r>
            <a:endParaRPr lang="fr-FR" sz="1400" dirty="0"/>
          </a:p>
          <a:p>
            <a:r>
              <a:rPr lang="fr-FR" sz="1400" dirty="0"/>
              <a:t>	</a:t>
            </a:r>
            <a:r>
              <a:rPr lang="el-GR" sz="1400" i="1" dirty="0"/>
              <a:t>ὁρῶσα δὲ </a:t>
            </a:r>
            <a:endParaRPr lang="fr-FR" sz="1400" i="1" dirty="0"/>
          </a:p>
          <a:p>
            <a:r>
              <a:rPr lang="fr-FR" sz="1400" dirty="0"/>
              <a:t>		</a:t>
            </a:r>
            <a:r>
              <a:rPr lang="el-GR" sz="1400" dirty="0"/>
              <a:t>περὶ μὲν τὰς ἄλλας πράξεις οὕτω ταραχώδεις οὔσας τὰς τύχας </a:t>
            </a:r>
            <a:endParaRPr lang="fr-FR" sz="1400" dirty="0"/>
          </a:p>
          <a:p>
            <a:r>
              <a:rPr lang="fr-FR" sz="1400" dirty="0"/>
              <a:t>			</a:t>
            </a:r>
            <a:r>
              <a:rPr lang="el-GR" sz="1400" dirty="0" err="1"/>
              <a:t>ὥστε</a:t>
            </a:r>
            <a:r>
              <a:rPr lang="el-GR" sz="1400" dirty="0"/>
              <a:t> </a:t>
            </a:r>
            <a:r>
              <a:rPr lang="el-GR" sz="1400" dirty="0" err="1"/>
              <a:t>πολλάκις</a:t>
            </a:r>
            <a:r>
              <a:rPr lang="el-GR" sz="1400" dirty="0"/>
              <a:t> </a:t>
            </a:r>
            <a:r>
              <a:rPr lang="el-GR" sz="1400" dirty="0" err="1"/>
              <a:t>ἐν</a:t>
            </a:r>
            <a:r>
              <a:rPr lang="el-GR" sz="1400" dirty="0"/>
              <a:t> </a:t>
            </a:r>
            <a:r>
              <a:rPr lang="el-GR" sz="1400" dirty="0" err="1"/>
              <a:t>αὐταῖς</a:t>
            </a:r>
            <a:r>
              <a:rPr lang="el-GR" sz="1400" dirty="0"/>
              <a:t> </a:t>
            </a:r>
            <a:endParaRPr lang="fr-FR" sz="1400" dirty="0"/>
          </a:p>
          <a:p>
            <a:r>
              <a:rPr lang="fr-FR" sz="1400" dirty="0"/>
              <a:t>				</a:t>
            </a:r>
            <a:r>
              <a:rPr lang="el-GR" sz="1400" dirty="0" err="1"/>
              <a:t>καὶ</a:t>
            </a:r>
            <a:r>
              <a:rPr lang="el-GR" sz="1400" dirty="0"/>
              <a:t> </a:t>
            </a:r>
            <a:r>
              <a:rPr lang="el-GR" sz="1400" dirty="0" err="1"/>
              <a:t>τοὺς</a:t>
            </a:r>
            <a:r>
              <a:rPr lang="el-GR" sz="1400" dirty="0"/>
              <a:t> </a:t>
            </a:r>
            <a:r>
              <a:rPr lang="el-GR" sz="1400" u="sng" dirty="0"/>
              <a:t>φρονίμους</a:t>
            </a:r>
            <a:r>
              <a:rPr lang="el-GR" sz="1400" dirty="0"/>
              <a:t> </a:t>
            </a:r>
            <a:r>
              <a:rPr lang="el-GR" sz="1400" u="sng" dirty="0" err="1"/>
              <a:t>ἀτυχεῖν</a:t>
            </a:r>
            <a:r>
              <a:rPr lang="el-GR" sz="1400" dirty="0"/>
              <a:t> </a:t>
            </a:r>
            <a:endParaRPr lang="fr-FR" sz="1400" dirty="0"/>
          </a:p>
          <a:p>
            <a:r>
              <a:rPr lang="fr-FR" sz="1400" dirty="0"/>
              <a:t>				</a:t>
            </a:r>
            <a:r>
              <a:rPr lang="el-GR" sz="1400" dirty="0" err="1"/>
              <a:t>καὶ</a:t>
            </a:r>
            <a:r>
              <a:rPr lang="el-GR" sz="1400" dirty="0"/>
              <a:t> </a:t>
            </a:r>
            <a:r>
              <a:rPr lang="el-GR" sz="1400" dirty="0" err="1"/>
              <a:t>τοὺς</a:t>
            </a:r>
            <a:r>
              <a:rPr lang="el-GR" sz="1400" dirty="0"/>
              <a:t> </a:t>
            </a:r>
            <a:r>
              <a:rPr lang="el-GR" sz="1400" u="sng" dirty="0" err="1"/>
              <a:t>ἀνοήτους</a:t>
            </a:r>
            <a:r>
              <a:rPr lang="el-GR" sz="1400" dirty="0"/>
              <a:t> </a:t>
            </a:r>
            <a:r>
              <a:rPr lang="el-GR" sz="1400" u="sng" dirty="0" err="1"/>
              <a:t>κατορθοῦν</a:t>
            </a:r>
            <a:r>
              <a:rPr lang="el-GR" sz="1400" dirty="0"/>
              <a:t>, </a:t>
            </a:r>
            <a:endParaRPr lang="fr-FR" sz="1400" dirty="0"/>
          </a:p>
          <a:p>
            <a:r>
              <a:rPr lang="fr-FR" sz="1400" dirty="0"/>
              <a:t>		</a:t>
            </a:r>
            <a:r>
              <a:rPr lang="el-GR" sz="1400" dirty="0" err="1"/>
              <a:t>τῶν</a:t>
            </a:r>
            <a:r>
              <a:rPr lang="el-GR" sz="1400" dirty="0"/>
              <a:t> </a:t>
            </a:r>
            <a:r>
              <a:rPr lang="el-GR" sz="1400" dirty="0" err="1"/>
              <a:t>δὲ</a:t>
            </a:r>
            <a:r>
              <a:rPr lang="el-GR" sz="1400" dirty="0"/>
              <a:t> λόγων </a:t>
            </a:r>
            <a:r>
              <a:rPr lang="el-GR" sz="1400" dirty="0" err="1"/>
              <a:t>τῶν</a:t>
            </a:r>
            <a:r>
              <a:rPr lang="el-GR" sz="1400" dirty="0"/>
              <a:t> </a:t>
            </a:r>
            <a:r>
              <a:rPr lang="el-GR" sz="1400" dirty="0" err="1"/>
              <a:t>καλῶς</a:t>
            </a:r>
            <a:r>
              <a:rPr lang="el-GR" sz="1400" dirty="0"/>
              <a:t> </a:t>
            </a:r>
            <a:r>
              <a:rPr lang="el-GR" sz="1400" dirty="0" err="1"/>
              <a:t>καὶ</a:t>
            </a:r>
            <a:r>
              <a:rPr lang="el-GR" sz="1400" dirty="0"/>
              <a:t> </a:t>
            </a:r>
            <a:r>
              <a:rPr lang="el-GR" sz="1400" dirty="0" err="1"/>
              <a:t>τεχνικῶς</a:t>
            </a:r>
            <a:r>
              <a:rPr lang="el-GR" sz="1400" dirty="0"/>
              <a:t> </a:t>
            </a:r>
            <a:r>
              <a:rPr lang="el-GR" sz="1400" dirty="0" err="1"/>
              <a:t>ἐχόντων</a:t>
            </a:r>
            <a:r>
              <a:rPr lang="el-GR" sz="1400" dirty="0"/>
              <a:t> </a:t>
            </a:r>
            <a:r>
              <a:rPr lang="el-GR" sz="1400" dirty="0" err="1"/>
              <a:t>οὐ</a:t>
            </a:r>
            <a:r>
              <a:rPr lang="el-GR" sz="1400" dirty="0"/>
              <a:t> </a:t>
            </a:r>
            <a:r>
              <a:rPr lang="el-GR" sz="1400" dirty="0" err="1"/>
              <a:t>μετὸν</a:t>
            </a:r>
            <a:r>
              <a:rPr lang="el-GR" sz="1400" dirty="0"/>
              <a:t> </a:t>
            </a:r>
            <a:r>
              <a:rPr lang="el-GR" sz="1400" u="sng" dirty="0" err="1"/>
              <a:t>τοῖς</a:t>
            </a:r>
            <a:r>
              <a:rPr lang="el-GR" sz="1400" u="sng" dirty="0"/>
              <a:t> </a:t>
            </a:r>
            <a:r>
              <a:rPr lang="el-GR" sz="1400" u="sng" dirty="0" err="1"/>
              <a:t>φαύλοις</a:t>
            </a:r>
            <a:r>
              <a:rPr lang="el-GR" sz="1400" dirty="0"/>
              <a:t>, </a:t>
            </a:r>
            <a:endParaRPr lang="fr-FR" sz="1400" dirty="0"/>
          </a:p>
          <a:p>
            <a:r>
              <a:rPr lang="fr-FR" sz="1400" dirty="0"/>
              <a:t>		</a:t>
            </a:r>
            <a:r>
              <a:rPr lang="el-GR" sz="1400" dirty="0" err="1"/>
              <a:t>ἀλλὰ</a:t>
            </a:r>
            <a:r>
              <a:rPr lang="el-GR" sz="1400" dirty="0"/>
              <a:t> </a:t>
            </a:r>
            <a:r>
              <a:rPr lang="el-GR" sz="1400" dirty="0" err="1"/>
              <a:t>ψυχῆς</a:t>
            </a:r>
            <a:r>
              <a:rPr lang="el-GR" sz="1400" dirty="0"/>
              <a:t> </a:t>
            </a:r>
            <a:r>
              <a:rPr lang="el-GR" sz="1400" u="sng" dirty="0" err="1"/>
              <a:t>εὖ</a:t>
            </a:r>
            <a:r>
              <a:rPr lang="el-GR" sz="1400" u="sng" dirty="0"/>
              <a:t> </a:t>
            </a:r>
            <a:r>
              <a:rPr lang="el-GR" sz="1400" u="sng" dirty="0" err="1"/>
              <a:t>φρονούσης</a:t>
            </a:r>
            <a:r>
              <a:rPr lang="el-GR" sz="1400" u="sng" dirty="0"/>
              <a:t> </a:t>
            </a:r>
            <a:r>
              <a:rPr lang="el-GR" sz="1400" dirty="0" err="1"/>
              <a:t>ἔργον</a:t>
            </a:r>
            <a:r>
              <a:rPr lang="el-GR" sz="1400" dirty="0"/>
              <a:t> </a:t>
            </a:r>
            <a:r>
              <a:rPr lang="el-GR" sz="1400" dirty="0" err="1"/>
              <a:t>ὄντας</a:t>
            </a:r>
            <a:r>
              <a:rPr lang="el-GR" sz="1400" dirty="0"/>
              <a:t>, </a:t>
            </a:r>
            <a:endParaRPr lang="fr-FR" sz="1400" dirty="0"/>
          </a:p>
          <a:p>
            <a:r>
              <a:rPr lang="fr-FR" sz="1400" dirty="0"/>
              <a:t>		</a:t>
            </a:r>
            <a:r>
              <a:rPr lang="el-GR" sz="1400" dirty="0" err="1"/>
              <a:t>καὶ</a:t>
            </a:r>
            <a:r>
              <a:rPr lang="el-GR" sz="1400" dirty="0"/>
              <a:t> τούς τε </a:t>
            </a:r>
            <a:r>
              <a:rPr lang="el-GR" sz="1400" dirty="0" err="1"/>
              <a:t>σοφοὺς</a:t>
            </a:r>
            <a:r>
              <a:rPr lang="el-GR" sz="1400" dirty="0"/>
              <a:t> </a:t>
            </a:r>
            <a:r>
              <a:rPr lang="el-GR" sz="1400" dirty="0" err="1"/>
              <a:t>καὶ</a:t>
            </a:r>
            <a:r>
              <a:rPr lang="el-GR" sz="1400" dirty="0"/>
              <a:t> </a:t>
            </a:r>
            <a:r>
              <a:rPr lang="el-GR" sz="1400" dirty="0" err="1"/>
              <a:t>τοὺς</a:t>
            </a:r>
            <a:r>
              <a:rPr lang="el-GR" sz="1400" dirty="0"/>
              <a:t> </a:t>
            </a:r>
            <a:r>
              <a:rPr lang="el-GR" sz="1400" dirty="0" err="1"/>
              <a:t>ἀμαθεῖς</a:t>
            </a:r>
            <a:r>
              <a:rPr lang="el-GR" sz="1400" dirty="0"/>
              <a:t> </a:t>
            </a:r>
            <a:r>
              <a:rPr lang="el-GR" sz="1400" dirty="0" err="1"/>
              <a:t>δοκοῦντας</a:t>
            </a:r>
            <a:r>
              <a:rPr lang="el-GR" sz="1400" dirty="0"/>
              <a:t> </a:t>
            </a:r>
            <a:r>
              <a:rPr lang="el-GR" sz="1400" dirty="0" err="1"/>
              <a:t>εἶναι</a:t>
            </a:r>
            <a:r>
              <a:rPr lang="el-GR" sz="1400" dirty="0"/>
              <a:t> </a:t>
            </a:r>
            <a:r>
              <a:rPr lang="el-GR" sz="1400" dirty="0" err="1"/>
              <a:t>ταύτῃ</a:t>
            </a:r>
            <a:r>
              <a:rPr lang="el-GR" sz="1400" dirty="0"/>
              <a:t> </a:t>
            </a:r>
            <a:r>
              <a:rPr lang="el-GR" sz="1400" dirty="0" err="1"/>
              <a:t>πλεῖστον</a:t>
            </a:r>
            <a:r>
              <a:rPr lang="el-GR" sz="1400" dirty="0"/>
              <a:t> </a:t>
            </a:r>
            <a:r>
              <a:rPr lang="el-GR" sz="1400" dirty="0" err="1"/>
              <a:t>ἀλλήλων</a:t>
            </a:r>
            <a:r>
              <a:rPr lang="el-GR" sz="1400" dirty="0"/>
              <a:t> διαφέροντας, </a:t>
            </a:r>
            <a:endParaRPr lang="fr-FR" sz="1400" dirty="0"/>
          </a:p>
        </p:txBody>
      </p:sp>
      <p:sp>
        <p:nvSpPr>
          <p:cNvPr id="4" name="ZoneTexte 3">
            <a:extLst>
              <a:ext uri="{FF2B5EF4-FFF2-40B4-BE49-F238E27FC236}">
                <a16:creationId xmlns:a16="http://schemas.microsoft.com/office/drawing/2014/main" id="{CEFBA305-8B87-4C06-924F-0B196E8F6CEA}"/>
              </a:ext>
            </a:extLst>
          </p:cNvPr>
          <p:cNvSpPr txBox="1"/>
          <p:nvPr/>
        </p:nvSpPr>
        <p:spPr>
          <a:xfrm>
            <a:off x="675117" y="391244"/>
            <a:ext cx="2016807" cy="369332"/>
          </a:xfrm>
          <a:prstGeom prst="rect">
            <a:avLst/>
          </a:prstGeom>
          <a:noFill/>
        </p:spPr>
        <p:txBody>
          <a:bodyPr wrap="square" rtlCol="0">
            <a:spAutoFit/>
          </a:bodyPr>
          <a:lstStyle/>
          <a:p>
            <a:r>
              <a:rPr lang="fr-FR" dirty="0" err="1"/>
              <a:t>Isoc</a:t>
            </a:r>
            <a:r>
              <a:rPr lang="fr-FR" dirty="0"/>
              <a:t>. </a:t>
            </a:r>
            <a:r>
              <a:rPr lang="fr-FR" i="1" dirty="0" err="1"/>
              <a:t>Paneg</a:t>
            </a:r>
            <a:r>
              <a:rPr lang="fr-FR" i="1" dirty="0"/>
              <a:t>.</a:t>
            </a:r>
            <a:r>
              <a:rPr lang="fr-FR" dirty="0"/>
              <a:t> 47-50</a:t>
            </a:r>
          </a:p>
        </p:txBody>
      </p:sp>
      <p:sp>
        <p:nvSpPr>
          <p:cNvPr id="6" name="ZoneTexte 5">
            <a:extLst>
              <a:ext uri="{FF2B5EF4-FFF2-40B4-BE49-F238E27FC236}">
                <a16:creationId xmlns:a16="http://schemas.microsoft.com/office/drawing/2014/main" id="{02B10A17-8095-4C2D-8C16-98DCD9764A6A}"/>
              </a:ext>
            </a:extLst>
          </p:cNvPr>
          <p:cNvSpPr txBox="1"/>
          <p:nvPr/>
        </p:nvSpPr>
        <p:spPr>
          <a:xfrm>
            <a:off x="8810714" y="846034"/>
            <a:ext cx="2615013" cy="1477328"/>
          </a:xfrm>
          <a:prstGeom prst="rect">
            <a:avLst/>
          </a:prstGeom>
          <a:noFill/>
        </p:spPr>
        <p:txBody>
          <a:bodyPr wrap="square" rtlCol="0">
            <a:spAutoFit/>
          </a:bodyPr>
          <a:lstStyle/>
          <a:p>
            <a:r>
              <a:rPr lang="fr-FR" dirty="0" err="1">
                <a:highlight>
                  <a:srgbClr val="FFFF00"/>
                </a:highlight>
              </a:rPr>
              <a:t>homéoarques</a:t>
            </a:r>
            <a:endParaRPr lang="fr-FR" dirty="0">
              <a:highlight>
                <a:srgbClr val="FFFF00"/>
              </a:highlight>
            </a:endParaRPr>
          </a:p>
          <a:p>
            <a:r>
              <a:rPr lang="fr-FR" dirty="0">
                <a:highlight>
                  <a:srgbClr val="00FF00"/>
                </a:highlight>
              </a:rPr>
              <a:t>homéotéleutes</a:t>
            </a:r>
          </a:p>
          <a:p>
            <a:endParaRPr lang="fr-FR" dirty="0">
              <a:highlight>
                <a:srgbClr val="00FF00"/>
              </a:highlight>
            </a:endParaRPr>
          </a:p>
          <a:p>
            <a:r>
              <a:rPr lang="fr-FR" dirty="0"/>
              <a:t>Parallélismes</a:t>
            </a:r>
          </a:p>
          <a:p>
            <a:endParaRPr lang="fr-FR" dirty="0"/>
          </a:p>
        </p:txBody>
      </p:sp>
      <p:sp>
        <p:nvSpPr>
          <p:cNvPr id="5" name="ZoneTexte 4">
            <a:extLst>
              <a:ext uri="{FF2B5EF4-FFF2-40B4-BE49-F238E27FC236}">
                <a16:creationId xmlns:a16="http://schemas.microsoft.com/office/drawing/2014/main" id="{F3C4EF59-CF74-C864-51DE-6BE647E57405}"/>
              </a:ext>
            </a:extLst>
          </p:cNvPr>
          <p:cNvSpPr txBox="1"/>
          <p:nvPr/>
        </p:nvSpPr>
        <p:spPr>
          <a:xfrm>
            <a:off x="8810714" y="5100028"/>
            <a:ext cx="2411506" cy="369332"/>
          </a:xfrm>
          <a:prstGeom prst="rect">
            <a:avLst/>
          </a:prstGeom>
          <a:noFill/>
        </p:spPr>
        <p:txBody>
          <a:bodyPr wrap="square">
            <a:spAutoFit/>
          </a:bodyPr>
          <a:lstStyle/>
          <a:p>
            <a:r>
              <a:rPr lang="fr-FR" dirty="0"/>
              <a:t>Jeux d’oppositions</a:t>
            </a:r>
          </a:p>
        </p:txBody>
      </p:sp>
    </p:spTree>
    <p:extLst>
      <p:ext uri="{BB962C8B-B14F-4D97-AF65-F5344CB8AC3E}">
        <p14:creationId xmlns:p14="http://schemas.microsoft.com/office/powerpoint/2010/main" val="77484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1E22B0-D7A8-4446-ACB5-0C52BAE36BE8}"/>
              </a:ext>
            </a:extLst>
          </p:cNvPr>
          <p:cNvSpPr txBox="1"/>
          <p:nvPr/>
        </p:nvSpPr>
        <p:spPr>
          <a:xfrm>
            <a:off x="675117" y="760576"/>
            <a:ext cx="7464836" cy="3323987"/>
          </a:xfrm>
          <a:prstGeom prst="rect">
            <a:avLst/>
          </a:prstGeom>
          <a:noFill/>
        </p:spPr>
        <p:txBody>
          <a:bodyPr wrap="square" rtlCol="0">
            <a:spAutoFit/>
          </a:bodyPr>
          <a:lstStyle/>
          <a:p>
            <a:r>
              <a:rPr lang="fr-FR" sz="1400" dirty="0"/>
              <a:t>	</a:t>
            </a:r>
            <a:r>
              <a:rPr lang="el-GR" sz="1400" dirty="0"/>
              <a:t>ἔτι δὲ τοὺς εὐθὺς ἐξ ἀρχῆς ἐλευθέρως τεθραμ</a:t>
            </a:r>
            <a:r>
              <a:rPr lang="el-GR" sz="1400" dirty="0">
                <a:highlight>
                  <a:srgbClr val="00FF00"/>
                </a:highlight>
              </a:rPr>
              <a:t>μένους</a:t>
            </a:r>
            <a:r>
              <a:rPr lang="el-GR" sz="1400" dirty="0"/>
              <a:t> </a:t>
            </a:r>
            <a:endParaRPr lang="fr-FR" sz="1400" dirty="0"/>
          </a:p>
          <a:p>
            <a:r>
              <a:rPr lang="fr-FR" sz="1400" dirty="0"/>
              <a:t>		</a:t>
            </a:r>
            <a:r>
              <a:rPr lang="el-GR" sz="1400" dirty="0"/>
              <a:t>ἐκ </a:t>
            </a:r>
            <a:r>
              <a:rPr lang="el-GR" sz="1400" dirty="0">
                <a:highlight>
                  <a:srgbClr val="00FFFF"/>
                </a:highlight>
              </a:rPr>
              <a:t>μὲν</a:t>
            </a:r>
            <a:r>
              <a:rPr lang="el-GR" sz="1400" dirty="0"/>
              <a:t> ἀνδρίας καὶ πλούτου καὶ τῶν τοιούτων ἀγαθῶν οὐ </a:t>
            </a:r>
            <a:r>
              <a:rPr lang="el-GR" sz="1400" dirty="0">
                <a:highlight>
                  <a:srgbClr val="FFFF00"/>
                </a:highlight>
              </a:rPr>
              <a:t>γιγν</a:t>
            </a:r>
            <a:r>
              <a:rPr lang="el-GR" sz="1400" dirty="0"/>
              <a:t>ωσκο</a:t>
            </a:r>
            <a:r>
              <a:rPr lang="el-GR" sz="1400" dirty="0">
                <a:highlight>
                  <a:srgbClr val="00FF00"/>
                </a:highlight>
              </a:rPr>
              <a:t>μένους</a:t>
            </a:r>
            <a:r>
              <a:rPr lang="el-GR" sz="1400" dirty="0"/>
              <a:t>, </a:t>
            </a:r>
            <a:endParaRPr lang="fr-FR" sz="1400" dirty="0"/>
          </a:p>
          <a:p>
            <a:r>
              <a:rPr lang="fr-FR" sz="1400" dirty="0"/>
              <a:t>		</a:t>
            </a:r>
            <a:r>
              <a:rPr lang="el-GR" sz="1400" dirty="0"/>
              <a:t>ἐκ </a:t>
            </a:r>
            <a:r>
              <a:rPr lang="el-GR" sz="1400" dirty="0">
                <a:highlight>
                  <a:srgbClr val="00FFFF"/>
                </a:highlight>
              </a:rPr>
              <a:t>δὲ</a:t>
            </a:r>
            <a:r>
              <a:rPr lang="el-GR" sz="1400" dirty="0"/>
              <a:t> τῶν λεγομένων μάλιστα καταφανεῖς </a:t>
            </a:r>
            <a:r>
              <a:rPr lang="el-GR" sz="1400" dirty="0">
                <a:highlight>
                  <a:srgbClr val="FFFF00"/>
                </a:highlight>
              </a:rPr>
              <a:t>γιγν</a:t>
            </a:r>
            <a:r>
              <a:rPr lang="el-GR" sz="1400" dirty="0"/>
              <a:t>ο</a:t>
            </a:r>
            <a:r>
              <a:rPr lang="el-GR" sz="1400" dirty="0">
                <a:highlight>
                  <a:srgbClr val="00FF00"/>
                </a:highlight>
              </a:rPr>
              <a:t>μένους</a:t>
            </a:r>
            <a:r>
              <a:rPr lang="el-GR" sz="1400" dirty="0"/>
              <a:t>, </a:t>
            </a:r>
            <a:endParaRPr lang="fr-FR" sz="1400" dirty="0"/>
          </a:p>
          <a:p>
            <a:r>
              <a:rPr lang="fr-FR" sz="1400" dirty="0"/>
              <a:t>	</a:t>
            </a:r>
            <a:r>
              <a:rPr lang="el-GR" sz="1400" dirty="0"/>
              <a:t>καὶ τοῦτο σύμβολον τῆς παιδεύσεως ἡμῶν ἑκάστου πιστότατον ἀποδεδειγμένον, </a:t>
            </a:r>
            <a:endParaRPr lang="fr-FR" sz="1400" dirty="0"/>
          </a:p>
          <a:p>
            <a:r>
              <a:rPr lang="fr-FR" sz="1400" dirty="0"/>
              <a:t>	</a:t>
            </a:r>
            <a:r>
              <a:rPr lang="el-GR" sz="1400" dirty="0"/>
              <a:t>καὶ τοὺς λόγῳ καλῶς χρω</a:t>
            </a:r>
            <a:r>
              <a:rPr lang="el-GR" sz="1400" dirty="0">
                <a:highlight>
                  <a:srgbClr val="00FF00"/>
                </a:highlight>
              </a:rPr>
              <a:t>μένους</a:t>
            </a:r>
            <a:r>
              <a:rPr lang="el-GR" sz="1400" dirty="0"/>
              <a:t> </a:t>
            </a:r>
            <a:endParaRPr lang="fr-FR" sz="1400" dirty="0"/>
          </a:p>
          <a:p>
            <a:r>
              <a:rPr lang="fr-FR" sz="1400" dirty="0"/>
              <a:t>		</a:t>
            </a:r>
            <a:r>
              <a:rPr lang="el-GR" sz="1400" dirty="0"/>
              <a:t>οὐ μόνον ἐν ταῖς αὑτῶν δυνα</a:t>
            </a:r>
            <a:r>
              <a:rPr lang="el-GR" sz="1400" dirty="0">
                <a:highlight>
                  <a:srgbClr val="00FF00"/>
                </a:highlight>
              </a:rPr>
              <a:t>μένους</a:t>
            </a:r>
            <a:r>
              <a:rPr lang="el-GR" sz="1400" dirty="0"/>
              <a:t>, </a:t>
            </a:r>
            <a:endParaRPr lang="fr-FR" sz="1400" dirty="0"/>
          </a:p>
          <a:p>
            <a:r>
              <a:rPr lang="fr-FR" sz="1400" dirty="0"/>
              <a:t>		</a:t>
            </a:r>
            <a:r>
              <a:rPr lang="el-GR" sz="1400" dirty="0"/>
              <a:t>ἀλλὰ καὶ παρὰ τοῖς ἄλλοις ἐντίμους ὄντας. </a:t>
            </a:r>
            <a:endParaRPr lang="fr-FR" sz="1400" dirty="0"/>
          </a:p>
          <a:p>
            <a:endParaRPr lang="fr-FR" sz="1400" dirty="0"/>
          </a:p>
          <a:p>
            <a:r>
              <a:rPr lang="el-GR" sz="1400" dirty="0"/>
              <a:t>Τοσοῦτον δ' </a:t>
            </a:r>
            <a:r>
              <a:rPr lang="el-GR" sz="1400" b="1" dirty="0"/>
              <a:t>ἀπολέλοιπεν ἡ πόλις </a:t>
            </a:r>
            <a:r>
              <a:rPr lang="el-GR" sz="1400" dirty="0"/>
              <a:t>ἡμῶν περὶ τὸ φρονεῖν καὶ λέγειν τοὺς ἄλλους ἀνθρώπους, </a:t>
            </a:r>
            <a:endParaRPr lang="fr-FR" sz="1400" dirty="0"/>
          </a:p>
          <a:p>
            <a:r>
              <a:rPr lang="fr-FR" sz="1400" dirty="0"/>
              <a:t>	</a:t>
            </a:r>
            <a:r>
              <a:rPr lang="el-GR" sz="1400" dirty="0"/>
              <a:t>ὥσθ' οἱ ταύτης </a:t>
            </a:r>
            <a:r>
              <a:rPr lang="el-GR" sz="1400" u="sng" dirty="0"/>
              <a:t>μαθηταὶ</a:t>
            </a:r>
            <a:r>
              <a:rPr lang="el-GR" sz="1400" dirty="0"/>
              <a:t> τῶν ἄλλων </a:t>
            </a:r>
            <a:r>
              <a:rPr lang="el-GR" sz="1400" u="sng" dirty="0"/>
              <a:t>διδάσκαλοι</a:t>
            </a:r>
            <a:r>
              <a:rPr lang="el-GR" sz="1400" dirty="0"/>
              <a:t> γεγόνασιν, </a:t>
            </a:r>
            <a:endParaRPr lang="fr-FR" sz="1400" dirty="0"/>
          </a:p>
          <a:p>
            <a:r>
              <a:rPr lang="fr-FR" sz="1400" dirty="0"/>
              <a:t>	</a:t>
            </a:r>
            <a:r>
              <a:rPr lang="el-GR" sz="1400" dirty="0"/>
              <a:t>καὶ τὸ τῶν Ἑλλήνων ὄνομα πεποίηκεν </a:t>
            </a:r>
            <a:r>
              <a:rPr lang="el-GR" sz="1400" dirty="0">
                <a:highlight>
                  <a:srgbClr val="FF00FF"/>
                </a:highlight>
              </a:rPr>
              <a:t>μηκέτι</a:t>
            </a:r>
            <a:r>
              <a:rPr lang="el-GR" sz="1400" dirty="0"/>
              <a:t> τοῦ γένους, </a:t>
            </a:r>
            <a:endParaRPr lang="fr-FR" sz="1400" dirty="0"/>
          </a:p>
          <a:p>
            <a:r>
              <a:rPr lang="fr-FR" sz="1400" dirty="0"/>
              <a:t>		</a:t>
            </a:r>
            <a:r>
              <a:rPr lang="el-GR" sz="1400" dirty="0" err="1">
                <a:highlight>
                  <a:srgbClr val="FF00FF"/>
                </a:highlight>
              </a:rPr>
              <a:t>ἀλλὰ</a:t>
            </a:r>
            <a:r>
              <a:rPr lang="el-GR" sz="1400" dirty="0">
                <a:highlight>
                  <a:srgbClr val="FF00FF"/>
                </a:highlight>
              </a:rPr>
              <a:t> </a:t>
            </a:r>
            <a:r>
              <a:rPr lang="el-GR" sz="1400" dirty="0"/>
              <a:t>τῆς διανοίας δοκεῖν εἶναι, </a:t>
            </a:r>
            <a:endParaRPr lang="fr-FR" sz="1400" dirty="0"/>
          </a:p>
          <a:p>
            <a:r>
              <a:rPr lang="fr-FR" sz="1400" dirty="0"/>
              <a:t>		</a:t>
            </a:r>
            <a:r>
              <a:rPr lang="el-GR" sz="1400" dirty="0" err="1"/>
              <a:t>καὶ</a:t>
            </a:r>
            <a:r>
              <a:rPr lang="el-GR" sz="1400" dirty="0"/>
              <a:t> </a:t>
            </a:r>
            <a:r>
              <a:rPr lang="el-GR" sz="1400" dirty="0">
                <a:highlight>
                  <a:srgbClr val="FF00FF"/>
                </a:highlight>
              </a:rPr>
              <a:t>μᾶλλον</a:t>
            </a:r>
            <a:r>
              <a:rPr lang="el-GR" sz="1400" dirty="0"/>
              <a:t> Ἕλληνας καλεῖσθαι τοὺς τῆς παιδεύσεως τῆς ἡμετέρας </a:t>
            </a:r>
            <a:endParaRPr lang="fr-FR" sz="1400" dirty="0"/>
          </a:p>
          <a:p>
            <a:r>
              <a:rPr lang="fr-FR" sz="1400" dirty="0"/>
              <a:t>			</a:t>
            </a:r>
            <a:r>
              <a:rPr lang="el-GR" sz="1400" dirty="0" err="1">
                <a:highlight>
                  <a:srgbClr val="FF00FF"/>
                </a:highlight>
              </a:rPr>
              <a:t>ἢ</a:t>
            </a:r>
            <a:r>
              <a:rPr lang="el-GR" sz="1400" dirty="0"/>
              <a:t> τοὺς τῆς κοινῆς φύσεως μετέχοντας. </a:t>
            </a:r>
            <a:r>
              <a:rPr lang="fr-CH" sz="1400" dirty="0"/>
              <a:t> </a:t>
            </a:r>
            <a:endParaRPr lang="fr-FR" sz="1400" dirty="0"/>
          </a:p>
          <a:p>
            <a:endParaRPr lang="fr-FR" sz="1400" dirty="0"/>
          </a:p>
        </p:txBody>
      </p:sp>
      <p:sp>
        <p:nvSpPr>
          <p:cNvPr id="3" name="ZoneTexte 2">
            <a:extLst>
              <a:ext uri="{FF2B5EF4-FFF2-40B4-BE49-F238E27FC236}">
                <a16:creationId xmlns:a16="http://schemas.microsoft.com/office/drawing/2014/main" id="{4F8B6AD3-667E-4D31-8D34-41AB0562789B}"/>
              </a:ext>
            </a:extLst>
          </p:cNvPr>
          <p:cNvSpPr txBox="1"/>
          <p:nvPr/>
        </p:nvSpPr>
        <p:spPr>
          <a:xfrm>
            <a:off x="675117" y="391244"/>
            <a:ext cx="2016807" cy="369332"/>
          </a:xfrm>
          <a:prstGeom prst="rect">
            <a:avLst/>
          </a:prstGeom>
          <a:noFill/>
        </p:spPr>
        <p:txBody>
          <a:bodyPr wrap="square" rtlCol="0">
            <a:spAutoFit/>
          </a:bodyPr>
          <a:lstStyle/>
          <a:p>
            <a:r>
              <a:rPr lang="fr-FR" dirty="0" err="1"/>
              <a:t>Isoc</a:t>
            </a:r>
            <a:r>
              <a:rPr lang="fr-FR" dirty="0"/>
              <a:t>. </a:t>
            </a:r>
            <a:r>
              <a:rPr lang="fr-FR" i="1" dirty="0" err="1"/>
              <a:t>Paneg</a:t>
            </a:r>
            <a:r>
              <a:rPr lang="fr-FR" i="1" dirty="0"/>
              <a:t>.</a:t>
            </a:r>
            <a:r>
              <a:rPr lang="fr-FR" dirty="0"/>
              <a:t> 47-50</a:t>
            </a:r>
          </a:p>
        </p:txBody>
      </p:sp>
      <p:sp>
        <p:nvSpPr>
          <p:cNvPr id="4" name="ZoneTexte 3">
            <a:extLst>
              <a:ext uri="{FF2B5EF4-FFF2-40B4-BE49-F238E27FC236}">
                <a16:creationId xmlns:a16="http://schemas.microsoft.com/office/drawing/2014/main" id="{A3D24A5F-A006-4F76-86C0-C4BBA4A88C1B}"/>
              </a:ext>
            </a:extLst>
          </p:cNvPr>
          <p:cNvSpPr txBox="1"/>
          <p:nvPr/>
        </p:nvSpPr>
        <p:spPr>
          <a:xfrm>
            <a:off x="8694340" y="1933174"/>
            <a:ext cx="2119357" cy="369332"/>
          </a:xfrm>
          <a:prstGeom prst="rect">
            <a:avLst/>
          </a:prstGeom>
          <a:noFill/>
        </p:spPr>
        <p:txBody>
          <a:bodyPr wrap="square" rtlCol="0">
            <a:spAutoFit/>
          </a:bodyPr>
          <a:lstStyle/>
          <a:p>
            <a:r>
              <a:rPr lang="fr-FR" dirty="0"/>
              <a:t>Clausule : spondées</a:t>
            </a:r>
          </a:p>
        </p:txBody>
      </p:sp>
      <p:sp>
        <p:nvSpPr>
          <p:cNvPr id="6" name="Rectangle 5">
            <a:extLst>
              <a:ext uri="{FF2B5EF4-FFF2-40B4-BE49-F238E27FC236}">
                <a16:creationId xmlns:a16="http://schemas.microsoft.com/office/drawing/2014/main" id="{3275F77D-8E56-A565-DF2C-44F780AA5269}"/>
              </a:ext>
            </a:extLst>
          </p:cNvPr>
          <p:cNvSpPr/>
          <p:nvPr/>
        </p:nvSpPr>
        <p:spPr>
          <a:xfrm>
            <a:off x="3101789" y="2088776"/>
            <a:ext cx="1676400" cy="2330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B2E6A5C-D130-504D-6113-E0DD8FAF4D92}"/>
              </a:ext>
            </a:extLst>
          </p:cNvPr>
          <p:cNvSpPr txBox="1"/>
          <p:nvPr/>
        </p:nvSpPr>
        <p:spPr>
          <a:xfrm>
            <a:off x="8694340" y="2422569"/>
            <a:ext cx="2010356" cy="369332"/>
          </a:xfrm>
          <a:prstGeom prst="rect">
            <a:avLst/>
          </a:prstGeom>
          <a:noFill/>
        </p:spPr>
        <p:txBody>
          <a:bodyPr wrap="square" rtlCol="0">
            <a:spAutoFit/>
          </a:bodyPr>
          <a:lstStyle/>
          <a:p>
            <a:r>
              <a:rPr lang="fr-FR" dirty="0"/>
              <a:t>Substantivation</a:t>
            </a:r>
          </a:p>
        </p:txBody>
      </p:sp>
      <p:sp>
        <p:nvSpPr>
          <p:cNvPr id="8" name="Rectangle 7">
            <a:extLst>
              <a:ext uri="{FF2B5EF4-FFF2-40B4-BE49-F238E27FC236}">
                <a16:creationId xmlns:a16="http://schemas.microsoft.com/office/drawing/2014/main" id="{E58523B5-A836-0953-E3AF-1A7B11678D75}"/>
              </a:ext>
            </a:extLst>
          </p:cNvPr>
          <p:cNvSpPr/>
          <p:nvPr/>
        </p:nvSpPr>
        <p:spPr>
          <a:xfrm>
            <a:off x="4034118" y="2537012"/>
            <a:ext cx="1586753" cy="17929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594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4A7DFC-CBB8-D3B6-4E7D-2DF1722D0496}"/>
              </a:ext>
            </a:extLst>
          </p:cNvPr>
          <p:cNvSpPr>
            <a:spLocks noGrp="1"/>
          </p:cNvSpPr>
          <p:nvPr>
            <p:ph type="title"/>
          </p:nvPr>
        </p:nvSpPr>
        <p:spPr/>
        <p:txBody>
          <a:bodyPr/>
          <a:lstStyle/>
          <a:p>
            <a:r>
              <a:rPr lang="fr-FR" dirty="0"/>
              <a:t>Bibliographie</a:t>
            </a:r>
          </a:p>
        </p:txBody>
      </p:sp>
      <p:sp>
        <p:nvSpPr>
          <p:cNvPr id="5" name="Espace réservé du contenu 4">
            <a:extLst>
              <a:ext uri="{FF2B5EF4-FFF2-40B4-BE49-F238E27FC236}">
                <a16:creationId xmlns:a16="http://schemas.microsoft.com/office/drawing/2014/main" id="{EAA32F47-44B4-BEAF-EB0F-54DB79B1535C}"/>
              </a:ext>
            </a:extLst>
          </p:cNvPr>
          <p:cNvSpPr>
            <a:spLocks noGrp="1"/>
          </p:cNvSpPr>
          <p:nvPr>
            <p:ph idx="1"/>
          </p:nvPr>
        </p:nvSpPr>
        <p:spPr/>
        <p:txBody>
          <a:bodyPr>
            <a:noAutofit/>
          </a:bodyPr>
          <a:lstStyle/>
          <a:p>
            <a:pPr marL="180340" indent="-180340" algn="just">
              <a:lnSpc>
                <a:spcPct val="120000"/>
              </a:lnSpc>
            </a:pPr>
            <a:r>
              <a:rPr lang="en-GB" sz="1200" cap="small" dirty="0" err="1">
                <a:effectLst/>
                <a:latin typeface="Times New Roman" panose="02020603050405020304" pitchFamily="18" charset="0"/>
                <a:ea typeface="Times New Roman" panose="02020603050405020304" pitchFamily="18" charset="0"/>
              </a:rPr>
              <a:t>Adrados</a:t>
            </a:r>
            <a:r>
              <a:rPr lang="en-GB" sz="1200" cap="small" dirty="0">
                <a:effectLst/>
                <a:latin typeface="Times New Roman" panose="02020603050405020304" pitchFamily="18" charset="0"/>
                <a:ea typeface="Times New Roman" panose="02020603050405020304" pitchFamily="18" charset="0"/>
              </a:rPr>
              <a:t>, </a:t>
            </a:r>
            <a:r>
              <a:rPr lang="en-GB" sz="1200" dirty="0">
                <a:effectLst/>
                <a:latin typeface="Times New Roman" panose="02020603050405020304" pitchFamily="18" charset="0"/>
                <a:ea typeface="Times New Roman" panose="02020603050405020304" pitchFamily="18" charset="0"/>
              </a:rPr>
              <a:t>Francisco Rodríguez</a:t>
            </a:r>
            <a:r>
              <a:rPr lang="en-GB" sz="1200" cap="small" dirty="0">
                <a:effectLst/>
                <a:latin typeface="Times New Roman" panose="02020603050405020304" pitchFamily="18" charset="0"/>
                <a:ea typeface="Times New Roman" panose="02020603050405020304" pitchFamily="18" charset="0"/>
              </a:rPr>
              <a:t>, </a:t>
            </a:r>
            <a:r>
              <a:rPr lang="en-GB" sz="1200" i="1" cap="small" dirty="0">
                <a:effectLst/>
                <a:latin typeface="Times New Roman" panose="02020603050405020304" pitchFamily="18" charset="0"/>
                <a:ea typeface="Times New Roman" panose="02020603050405020304" pitchFamily="18" charset="0"/>
              </a:rPr>
              <a:t>A H</a:t>
            </a:r>
            <a:r>
              <a:rPr lang="en-GB" sz="1200" i="1" dirty="0">
                <a:effectLst/>
                <a:latin typeface="Times New Roman" panose="02020603050405020304" pitchFamily="18" charset="0"/>
                <a:ea typeface="Times New Roman" panose="02020603050405020304" pitchFamily="18" charset="0"/>
              </a:rPr>
              <a:t>istory of the Greek Language, From Its Origins to the Present</a:t>
            </a:r>
            <a:r>
              <a:rPr lang="en-GB" sz="1200" dirty="0">
                <a:effectLst/>
                <a:latin typeface="Times New Roman" panose="02020603050405020304" pitchFamily="18" charset="0"/>
                <a:ea typeface="Times New Roman" panose="02020603050405020304" pitchFamily="18" charset="0"/>
              </a:rPr>
              <a:t>, Leiden/Boston, 2005, p. 126-171</a:t>
            </a:r>
            <a:endParaRPr lang="fr-CH" sz="1200" dirty="0">
              <a:effectLst/>
              <a:latin typeface="Times New Roman" panose="02020603050405020304" pitchFamily="18" charset="0"/>
              <a:ea typeface="Times New Roman" panose="02020603050405020304" pitchFamily="18" charset="0"/>
            </a:endParaRPr>
          </a:p>
          <a:p>
            <a:pPr marL="180340" indent="-180340" algn="just">
              <a:lnSpc>
                <a:spcPct val="120000"/>
              </a:lnSpc>
            </a:pPr>
            <a:r>
              <a:rPr lang="en-GB" sz="1200" dirty="0">
                <a:effectLst/>
                <a:latin typeface="Times New Roman" panose="02020603050405020304" pitchFamily="18" charset="0"/>
                <a:ea typeface="Times New Roman" panose="02020603050405020304" pitchFamily="18" charset="0"/>
              </a:rPr>
              <a:t>B</a:t>
            </a:r>
            <a:r>
              <a:rPr lang="en-GB" sz="1200" cap="small" dirty="0">
                <a:effectLst/>
                <a:latin typeface="Times New Roman" panose="02020603050405020304" pitchFamily="18" charset="0"/>
                <a:ea typeface="Times New Roman" panose="02020603050405020304" pitchFamily="18" charset="0"/>
              </a:rPr>
              <a:t>ers, </a:t>
            </a:r>
            <a:r>
              <a:rPr lang="en-GB" sz="1200" dirty="0">
                <a:effectLst/>
                <a:latin typeface="Times New Roman" panose="02020603050405020304" pitchFamily="18" charset="0"/>
                <a:ea typeface="Times New Roman" panose="02020603050405020304" pitchFamily="18" charset="0"/>
              </a:rPr>
              <a:t>Victor, « </a:t>
            </a:r>
            <a:r>
              <a:rPr lang="en-GB" sz="1200" i="1" dirty="0" err="1">
                <a:effectLst/>
                <a:latin typeface="Times New Roman" panose="02020603050405020304" pitchFamily="18" charset="0"/>
                <a:ea typeface="Times New Roman" panose="02020603050405020304" pitchFamily="18" charset="0"/>
              </a:rPr>
              <a:t>Kunstprosa</a:t>
            </a:r>
            <a:r>
              <a:rPr lang="en-GB" sz="1200" i="1" dirty="0">
                <a:effectLst/>
                <a:latin typeface="Times New Roman" panose="02020603050405020304" pitchFamily="18" charset="0"/>
                <a:ea typeface="Times New Roman" panose="02020603050405020304" pitchFamily="18" charset="0"/>
              </a:rPr>
              <a:t> </a:t>
            </a:r>
            <a:r>
              <a:rPr lang="en-GB" sz="1200" dirty="0">
                <a:effectLst/>
                <a:latin typeface="Times New Roman" panose="02020603050405020304" pitchFamily="18" charset="0"/>
                <a:ea typeface="Times New Roman" panose="02020603050405020304" pitchFamily="18" charset="0"/>
              </a:rPr>
              <a:t>: Philosophy, History, Oratory », </a:t>
            </a:r>
            <a:r>
              <a:rPr lang="en-GB" sz="1200" i="1" dirty="0">
                <a:effectLst/>
                <a:latin typeface="Times New Roman" panose="02020603050405020304" pitchFamily="18" charset="0"/>
                <a:ea typeface="Times New Roman" panose="02020603050405020304" pitchFamily="18" charset="0"/>
              </a:rPr>
              <a:t>in </a:t>
            </a:r>
            <a:r>
              <a:rPr lang="en-GB" sz="1200" dirty="0">
                <a:effectLst/>
                <a:latin typeface="Times New Roman" panose="02020603050405020304" pitchFamily="18" charset="0"/>
                <a:ea typeface="Times New Roman" panose="02020603050405020304" pitchFamily="18" charset="0"/>
              </a:rPr>
              <a:t> </a:t>
            </a:r>
            <a:r>
              <a:rPr lang="en-GB" sz="1200" cap="small" dirty="0">
                <a:effectLst/>
                <a:latin typeface="Times New Roman" panose="02020603050405020304" pitchFamily="18" charset="0"/>
                <a:ea typeface="Times New Roman" panose="02020603050405020304" pitchFamily="18" charset="0"/>
              </a:rPr>
              <a:t>Bakker, </a:t>
            </a:r>
            <a:r>
              <a:rPr lang="en-GB" sz="1200" dirty="0">
                <a:effectLst/>
                <a:latin typeface="Times New Roman" panose="02020603050405020304" pitchFamily="18" charset="0"/>
                <a:ea typeface="Times New Roman" panose="02020603050405020304" pitchFamily="18" charset="0"/>
              </a:rPr>
              <a:t>Egbert J. (ed.), </a:t>
            </a:r>
            <a:r>
              <a:rPr lang="en-GB" sz="1200" i="1" dirty="0">
                <a:effectLst/>
                <a:latin typeface="Times New Roman" panose="02020603050405020304" pitchFamily="18" charset="0"/>
                <a:ea typeface="Times New Roman" panose="02020603050405020304" pitchFamily="18" charset="0"/>
              </a:rPr>
              <a:t>A Companion to the Ancient Greek Language</a:t>
            </a:r>
            <a:r>
              <a:rPr lang="en-GB" sz="1200" dirty="0">
                <a:effectLst/>
                <a:latin typeface="Times New Roman" panose="02020603050405020304" pitchFamily="18" charset="0"/>
                <a:ea typeface="Times New Roman" panose="02020603050405020304" pitchFamily="18" charset="0"/>
              </a:rPr>
              <a:t>, Oxford, 2010, p. 455-467</a:t>
            </a:r>
            <a:endParaRPr lang="fr-CH" sz="1200" dirty="0">
              <a:effectLst/>
              <a:latin typeface="Times New Roman" panose="02020603050405020304" pitchFamily="18" charset="0"/>
              <a:ea typeface="Times New Roman" panose="02020603050405020304" pitchFamily="18" charset="0"/>
            </a:endParaRPr>
          </a:p>
          <a:p>
            <a:pPr marL="180340" indent="-180340" algn="just">
              <a:lnSpc>
                <a:spcPct val="120000"/>
              </a:lnSpc>
            </a:pPr>
            <a:r>
              <a:rPr lang="fr-CH" sz="1200" dirty="0">
                <a:effectLst/>
                <a:latin typeface="Times New Roman" panose="02020603050405020304" pitchFamily="18" charset="0"/>
                <a:ea typeface="Times New Roman" panose="02020603050405020304" pitchFamily="18" charset="0"/>
              </a:rPr>
              <a:t>C</a:t>
            </a:r>
            <a:r>
              <a:rPr lang="fr-CH" sz="1200" cap="small" dirty="0">
                <a:effectLst/>
                <a:latin typeface="Times New Roman" panose="02020603050405020304" pitchFamily="18" charset="0"/>
                <a:ea typeface="Times New Roman" panose="02020603050405020304" pitchFamily="18" charset="0"/>
              </a:rPr>
              <a:t>arrière, J</a:t>
            </a:r>
            <a:r>
              <a:rPr lang="fr-CH" sz="1200" dirty="0">
                <a:effectLst/>
                <a:latin typeface="Times New Roman" panose="02020603050405020304" pitchFamily="18" charset="0"/>
                <a:ea typeface="Times New Roman" panose="02020603050405020304" pitchFamily="18" charset="0"/>
              </a:rPr>
              <a:t>ean, </a:t>
            </a:r>
            <a:r>
              <a:rPr lang="fr-CH" sz="1200" i="1" dirty="0">
                <a:effectLst/>
                <a:latin typeface="Times New Roman" panose="02020603050405020304" pitchFamily="18" charset="0"/>
                <a:ea typeface="Times New Roman" panose="02020603050405020304" pitchFamily="18" charset="0"/>
              </a:rPr>
              <a:t>Stylistique grecque. L’usage de la prose attique</a:t>
            </a:r>
            <a:r>
              <a:rPr lang="fr-CH" sz="1200" dirty="0">
                <a:effectLst/>
                <a:latin typeface="Times New Roman" panose="02020603050405020304" pitchFamily="18" charset="0"/>
                <a:ea typeface="Times New Roman" panose="02020603050405020304" pitchFamily="18" charset="0"/>
              </a:rPr>
              <a:t>, 1983</a:t>
            </a:r>
            <a:r>
              <a:rPr lang="fr-CH" sz="1200" baseline="30000" dirty="0">
                <a:effectLst/>
                <a:latin typeface="Times New Roman" panose="02020603050405020304" pitchFamily="18" charset="0"/>
                <a:ea typeface="Times New Roman" panose="02020603050405020304" pitchFamily="18" charset="0"/>
              </a:rPr>
              <a:t>3 </a:t>
            </a:r>
            <a:r>
              <a:rPr lang="fr-CH" sz="1200" dirty="0">
                <a:effectLst/>
                <a:latin typeface="Times New Roman" panose="02020603050405020304" pitchFamily="18" charset="0"/>
                <a:ea typeface="Times New Roman" panose="02020603050405020304" pitchFamily="18" charset="0"/>
              </a:rPr>
              <a:t>(1960)</a:t>
            </a:r>
          </a:p>
          <a:p>
            <a:pPr marL="180340" indent="-180340" algn="just">
              <a:lnSpc>
                <a:spcPct val="120000"/>
              </a:lnSpc>
            </a:pPr>
            <a:r>
              <a:rPr lang="en-GB" sz="1200" dirty="0">
                <a:effectLst/>
                <a:latin typeface="Times New Roman" panose="02020603050405020304" pitchFamily="18" charset="0"/>
                <a:ea typeface="Times New Roman" panose="02020603050405020304" pitchFamily="18" charset="0"/>
              </a:rPr>
              <a:t>C</a:t>
            </a:r>
            <a:r>
              <a:rPr lang="en-GB" sz="1200" cap="small" dirty="0">
                <a:effectLst/>
                <a:latin typeface="Times New Roman" panose="02020603050405020304" pitchFamily="18" charset="0"/>
                <a:ea typeface="Times New Roman" panose="02020603050405020304" pitchFamily="18" charset="0"/>
              </a:rPr>
              <a:t>olvin, </a:t>
            </a:r>
            <a:r>
              <a:rPr lang="en-GB" sz="1200" dirty="0">
                <a:effectLst/>
                <a:latin typeface="Times New Roman" panose="02020603050405020304" pitchFamily="18" charset="0"/>
                <a:ea typeface="Times New Roman" panose="02020603050405020304" pitchFamily="18" charset="0"/>
              </a:rPr>
              <a:t>Stephen, </a:t>
            </a:r>
            <a:r>
              <a:rPr lang="en-GB" sz="1200" i="1" dirty="0">
                <a:effectLst/>
                <a:latin typeface="Times New Roman" panose="02020603050405020304" pitchFamily="18" charset="0"/>
                <a:ea typeface="Times New Roman" panose="02020603050405020304" pitchFamily="18" charset="0"/>
              </a:rPr>
              <a:t>A Historical Greek Reader, Mycenaean to the </a:t>
            </a:r>
            <a:r>
              <a:rPr lang="en-GB" sz="1200" i="1" dirty="0" err="1">
                <a:effectLst/>
                <a:latin typeface="Times New Roman" panose="02020603050405020304" pitchFamily="18" charset="0"/>
                <a:ea typeface="Times New Roman" panose="02020603050405020304" pitchFamily="18" charset="0"/>
              </a:rPr>
              <a:t>Koiné</a:t>
            </a:r>
            <a:r>
              <a:rPr lang="en-GB" sz="1200" dirty="0">
                <a:effectLst/>
                <a:latin typeface="Times New Roman" panose="02020603050405020304" pitchFamily="18" charset="0"/>
                <a:ea typeface="Times New Roman" panose="02020603050405020304" pitchFamily="18" charset="0"/>
              </a:rPr>
              <a:t>, Oxford, 2007, p.  56-62</a:t>
            </a:r>
            <a:endParaRPr lang="fr-CH" sz="1200" dirty="0">
              <a:effectLst/>
              <a:latin typeface="Times New Roman" panose="02020603050405020304" pitchFamily="18" charset="0"/>
              <a:ea typeface="Times New Roman" panose="02020603050405020304" pitchFamily="18" charset="0"/>
            </a:endParaRPr>
          </a:p>
          <a:p>
            <a:pPr marL="180340" indent="-180340" algn="just">
              <a:lnSpc>
                <a:spcPct val="120000"/>
              </a:lnSpc>
            </a:pPr>
            <a:r>
              <a:rPr lang="en-GB" sz="1200" cap="small" dirty="0">
                <a:effectLst/>
                <a:latin typeface="Times New Roman" panose="02020603050405020304" pitchFamily="18" charset="0"/>
                <a:ea typeface="Times New Roman" panose="02020603050405020304" pitchFamily="18" charset="0"/>
              </a:rPr>
              <a:t>Denniston</a:t>
            </a:r>
            <a:r>
              <a:rPr lang="en-GB" sz="1200" dirty="0">
                <a:effectLst/>
                <a:latin typeface="Times New Roman" panose="02020603050405020304" pitchFamily="18" charset="0"/>
                <a:ea typeface="Times New Roman" panose="02020603050405020304" pitchFamily="18" charset="0"/>
              </a:rPr>
              <a:t>, John D.,</a:t>
            </a:r>
            <a:r>
              <a:rPr lang="en-GB" sz="1200" i="1" dirty="0">
                <a:effectLst/>
                <a:latin typeface="Times New Roman" panose="02020603050405020304" pitchFamily="18" charset="0"/>
                <a:ea typeface="Times New Roman" panose="02020603050405020304" pitchFamily="18" charset="0"/>
              </a:rPr>
              <a:t> Greek Prose Style</a:t>
            </a:r>
            <a:r>
              <a:rPr lang="en-GB" sz="1200" dirty="0">
                <a:effectLst/>
                <a:latin typeface="Times New Roman" panose="02020603050405020304" pitchFamily="18" charset="0"/>
                <a:ea typeface="Times New Roman" panose="02020603050405020304" pitchFamily="18" charset="0"/>
              </a:rPr>
              <a:t>, Oxford, 1960</a:t>
            </a:r>
            <a:endParaRPr lang="fr-CH" sz="1200" dirty="0">
              <a:effectLst/>
              <a:latin typeface="Times New Roman" panose="02020603050405020304" pitchFamily="18" charset="0"/>
              <a:ea typeface="Times New Roman" panose="02020603050405020304" pitchFamily="18" charset="0"/>
            </a:endParaRPr>
          </a:p>
          <a:p>
            <a:pPr marL="180340" indent="-180340" algn="just">
              <a:lnSpc>
                <a:spcPct val="120000"/>
              </a:lnSpc>
            </a:pPr>
            <a:r>
              <a:rPr lang="en-GB" sz="1200" cap="small" dirty="0">
                <a:effectLst/>
                <a:latin typeface="Times New Roman" panose="02020603050405020304" pitchFamily="18" charset="0"/>
                <a:ea typeface="Times New Roman" panose="02020603050405020304" pitchFamily="18" charset="0"/>
              </a:rPr>
              <a:t>Dover, K</a:t>
            </a:r>
            <a:r>
              <a:rPr lang="en-GB" sz="1200" dirty="0">
                <a:effectLst/>
                <a:latin typeface="Times New Roman" panose="02020603050405020304" pitchFamily="18" charset="0"/>
                <a:ea typeface="Times New Roman" panose="02020603050405020304" pitchFamily="18" charset="0"/>
              </a:rPr>
              <a:t>enneth, </a:t>
            </a:r>
            <a:r>
              <a:rPr lang="en-GB" sz="1200" i="1" dirty="0">
                <a:effectLst/>
                <a:latin typeface="Times New Roman" panose="02020603050405020304" pitchFamily="18" charset="0"/>
                <a:ea typeface="Times New Roman" panose="02020603050405020304" pitchFamily="18" charset="0"/>
              </a:rPr>
              <a:t>The Evolution of Greek Prose Style</a:t>
            </a:r>
            <a:r>
              <a:rPr lang="en-GB" sz="1200" dirty="0">
                <a:effectLst/>
                <a:latin typeface="Times New Roman" panose="02020603050405020304" pitchFamily="18" charset="0"/>
                <a:ea typeface="Times New Roman" panose="02020603050405020304" pitchFamily="18" charset="0"/>
              </a:rPr>
              <a:t>, Oxford, 1997</a:t>
            </a:r>
            <a:endParaRPr lang="fr-CH" sz="1200" dirty="0">
              <a:effectLst/>
              <a:latin typeface="Times New Roman" panose="02020603050405020304" pitchFamily="18" charset="0"/>
              <a:ea typeface="Times New Roman" panose="02020603050405020304" pitchFamily="18" charset="0"/>
            </a:endParaRPr>
          </a:p>
          <a:p>
            <a:pPr marL="180340" indent="-180340" algn="just">
              <a:lnSpc>
                <a:spcPct val="120000"/>
              </a:lnSpc>
            </a:pPr>
            <a:r>
              <a:rPr lang="fr-CH" sz="1200" cap="small" dirty="0">
                <a:effectLst/>
                <a:latin typeface="Times New Roman" panose="02020603050405020304" pitchFamily="18" charset="0"/>
                <a:ea typeface="Times New Roman" panose="02020603050405020304" pitchFamily="18" charset="0"/>
              </a:rPr>
              <a:t>Humbert, J</a:t>
            </a:r>
            <a:r>
              <a:rPr lang="fr-CH" sz="1200" dirty="0">
                <a:effectLst/>
                <a:latin typeface="Times New Roman" panose="02020603050405020304" pitchFamily="18" charset="0"/>
                <a:ea typeface="Times New Roman" panose="02020603050405020304" pitchFamily="18" charset="0"/>
              </a:rPr>
              <a:t>ean, </a:t>
            </a:r>
            <a:r>
              <a:rPr lang="fr-CH" sz="1200" i="1" dirty="0">
                <a:effectLst/>
                <a:latin typeface="Times New Roman" panose="02020603050405020304" pitchFamily="18" charset="0"/>
                <a:ea typeface="Times New Roman" panose="02020603050405020304" pitchFamily="18" charset="0"/>
              </a:rPr>
              <a:t>Histoire de la langue grecque</a:t>
            </a:r>
            <a:r>
              <a:rPr lang="fr-CH" sz="1200" dirty="0">
                <a:effectLst/>
                <a:latin typeface="Times New Roman" panose="02020603050405020304" pitchFamily="18" charset="0"/>
                <a:ea typeface="Times New Roman" panose="02020603050405020304" pitchFamily="18" charset="0"/>
              </a:rPr>
              <a:t>, Paris, 1972, p. 80-88, p. 104-114</a:t>
            </a:r>
          </a:p>
          <a:p>
            <a:pPr marL="180340" indent="-180340" algn="just">
              <a:lnSpc>
                <a:spcPct val="120000"/>
              </a:lnSpc>
            </a:pPr>
            <a:r>
              <a:rPr lang="en-GB" sz="1200" cap="small" dirty="0">
                <a:effectLst/>
                <a:latin typeface="Times New Roman" panose="02020603050405020304" pitchFamily="18" charset="0"/>
                <a:ea typeface="Times New Roman" panose="02020603050405020304" pitchFamily="18" charset="0"/>
              </a:rPr>
              <a:t>Jiménez Lopez</a:t>
            </a:r>
            <a:r>
              <a:rPr lang="en-GB" sz="1200" dirty="0">
                <a:effectLst/>
                <a:latin typeface="Times New Roman" panose="02020603050405020304" pitchFamily="18" charset="0"/>
                <a:ea typeface="Times New Roman" panose="02020603050405020304" pitchFamily="18" charset="0"/>
              </a:rPr>
              <a:t>, Maria, Dolores, </a:t>
            </a:r>
            <a:r>
              <a:rPr lang="en-GB" sz="1200" i="1" dirty="0" err="1">
                <a:effectLst/>
                <a:latin typeface="Times New Roman" panose="02020603050405020304" pitchFamily="18" charset="0"/>
                <a:ea typeface="Times New Roman" panose="02020603050405020304" pitchFamily="18" charset="0"/>
              </a:rPr>
              <a:t>s.v.</a:t>
            </a:r>
            <a:r>
              <a:rPr lang="en-GB" sz="1200" i="1" dirty="0">
                <a:effectLst/>
                <a:latin typeface="Times New Roman" panose="02020603050405020304" pitchFamily="18" charset="0"/>
                <a:ea typeface="Times New Roman" panose="02020603050405020304" pitchFamily="18" charset="0"/>
              </a:rPr>
              <a:t> </a:t>
            </a:r>
            <a:r>
              <a:rPr lang="en-GB" sz="1200" dirty="0">
                <a:effectLst/>
                <a:latin typeface="Times New Roman" panose="02020603050405020304" pitchFamily="18" charset="0"/>
                <a:ea typeface="Times New Roman" panose="02020603050405020304" pitchFamily="18" charset="0"/>
              </a:rPr>
              <a:t>« Literary Prose », </a:t>
            </a:r>
            <a:r>
              <a:rPr lang="en-GB" sz="1200" i="1" dirty="0">
                <a:effectLst/>
                <a:latin typeface="Times New Roman" panose="02020603050405020304" pitchFamily="18" charset="0"/>
                <a:ea typeface="Times New Roman" panose="02020603050405020304" pitchFamily="18" charset="0"/>
              </a:rPr>
              <a:t>in </a:t>
            </a:r>
            <a:r>
              <a:rPr lang="en-GB" sz="1200" dirty="0" err="1">
                <a:effectLst/>
                <a:latin typeface="Times New Roman" panose="02020603050405020304" pitchFamily="18" charset="0"/>
                <a:ea typeface="Times New Roman" panose="02020603050405020304" pitchFamily="18" charset="0"/>
              </a:rPr>
              <a:t>G</a:t>
            </a:r>
            <a:r>
              <a:rPr lang="en-GB" sz="1200" cap="small" dirty="0" err="1">
                <a:effectLst/>
                <a:latin typeface="Times New Roman" panose="02020603050405020304" pitchFamily="18" charset="0"/>
                <a:ea typeface="Times New Roman" panose="02020603050405020304" pitchFamily="18" charset="0"/>
              </a:rPr>
              <a:t>iannakis</a:t>
            </a:r>
            <a:r>
              <a:rPr lang="en-GB" sz="1200" cap="small" dirty="0">
                <a:effectLst/>
                <a:latin typeface="Times New Roman" panose="02020603050405020304" pitchFamily="18" charset="0"/>
                <a:ea typeface="Times New Roman" panose="02020603050405020304" pitchFamily="18" charset="0"/>
              </a:rPr>
              <a:t>, </a:t>
            </a:r>
            <a:r>
              <a:rPr lang="en-GB" sz="1200" dirty="0">
                <a:effectLst/>
                <a:latin typeface="Times New Roman" panose="02020603050405020304" pitchFamily="18" charset="0"/>
                <a:ea typeface="Times New Roman" panose="02020603050405020304" pitchFamily="18" charset="0"/>
              </a:rPr>
              <a:t>Georgios K. (ed.), </a:t>
            </a:r>
            <a:r>
              <a:rPr lang="en-GB" sz="1200" i="1" dirty="0" err="1">
                <a:effectLst/>
                <a:latin typeface="Times New Roman" panose="02020603050405020304" pitchFamily="18" charset="0"/>
                <a:ea typeface="Times New Roman" panose="02020603050405020304" pitchFamily="18" charset="0"/>
              </a:rPr>
              <a:t>Encyclopedia</a:t>
            </a:r>
            <a:r>
              <a:rPr lang="en-GB" sz="1200" i="1" dirty="0">
                <a:effectLst/>
                <a:latin typeface="Times New Roman" panose="02020603050405020304" pitchFamily="18" charset="0"/>
                <a:ea typeface="Times New Roman" panose="02020603050405020304" pitchFamily="18" charset="0"/>
              </a:rPr>
              <a:t> of Ancient Greek Language and Linguistics</a:t>
            </a:r>
            <a:r>
              <a:rPr lang="en-GB" sz="1200" dirty="0">
                <a:effectLst/>
                <a:latin typeface="Times New Roman" panose="02020603050405020304" pitchFamily="18" charset="0"/>
                <a:ea typeface="Times New Roman" panose="02020603050405020304" pitchFamily="18" charset="0"/>
              </a:rPr>
              <a:t>, vol. 2., Leiden/Boston, 2014, p. 371-379</a:t>
            </a:r>
            <a:endParaRPr lang="fr-CH" sz="1200" dirty="0">
              <a:effectLst/>
              <a:latin typeface="Times New Roman" panose="02020603050405020304" pitchFamily="18" charset="0"/>
              <a:ea typeface="Times New Roman" panose="02020603050405020304" pitchFamily="18" charset="0"/>
            </a:endParaRPr>
          </a:p>
          <a:p>
            <a:pPr marL="180340" indent="-180340" algn="just">
              <a:lnSpc>
                <a:spcPct val="120000"/>
              </a:lnSpc>
            </a:pPr>
            <a:r>
              <a:rPr lang="fr-CH" sz="1200" cap="small" dirty="0">
                <a:effectLst/>
                <a:latin typeface="Times New Roman" panose="02020603050405020304" pitchFamily="18" charset="0"/>
                <a:ea typeface="Times New Roman" panose="02020603050405020304" pitchFamily="18" charset="0"/>
              </a:rPr>
              <a:t>Meillet,</a:t>
            </a:r>
            <a:r>
              <a:rPr lang="fr-CH" sz="1200" dirty="0">
                <a:effectLst/>
                <a:latin typeface="Times New Roman" panose="02020603050405020304" pitchFamily="18" charset="0"/>
                <a:ea typeface="Times New Roman" panose="02020603050405020304" pitchFamily="18" charset="0"/>
              </a:rPr>
              <a:t> Antoine,</a:t>
            </a:r>
            <a:r>
              <a:rPr lang="fr-CH" sz="1200" i="1" dirty="0">
                <a:effectLst/>
                <a:latin typeface="Times New Roman" panose="02020603050405020304" pitchFamily="18" charset="0"/>
                <a:ea typeface="Times New Roman" panose="02020603050405020304" pitchFamily="18" charset="0"/>
              </a:rPr>
              <a:t> Aperçu d’une histoire de la langue grecque</a:t>
            </a:r>
            <a:r>
              <a:rPr lang="fr-CH" sz="1200" dirty="0">
                <a:effectLst/>
                <a:latin typeface="Times New Roman" panose="02020603050405020304" pitchFamily="18" charset="0"/>
                <a:ea typeface="Times New Roman" panose="02020603050405020304" pitchFamily="18" charset="0"/>
              </a:rPr>
              <a:t>, Paris, 1975</a:t>
            </a:r>
            <a:r>
              <a:rPr lang="fr-CH" sz="1200" baseline="30000" dirty="0">
                <a:effectLst/>
                <a:latin typeface="Times New Roman" panose="02020603050405020304" pitchFamily="18" charset="0"/>
                <a:ea typeface="Times New Roman" panose="02020603050405020304" pitchFamily="18" charset="0"/>
              </a:rPr>
              <a:t>8</a:t>
            </a:r>
            <a:r>
              <a:rPr lang="fr-CH" sz="1200" baseline="30000" dirty="0">
                <a:latin typeface="Times New Roman" panose="02020603050405020304" pitchFamily="18" charset="0"/>
                <a:ea typeface="Times New Roman" panose="02020603050405020304" pitchFamily="18" charset="0"/>
              </a:rPr>
              <a:t> </a:t>
            </a:r>
            <a:r>
              <a:rPr lang="fr-CH" sz="1200" dirty="0">
                <a:effectLst/>
                <a:latin typeface="Times New Roman" panose="02020603050405020304" pitchFamily="18" charset="0"/>
                <a:ea typeface="Times New Roman" panose="02020603050405020304" pitchFamily="18" charset="0"/>
              </a:rPr>
              <a:t>(1913), p. 229-246</a:t>
            </a:r>
          </a:p>
          <a:p>
            <a:pPr marL="180340" indent="-180340" algn="just">
              <a:lnSpc>
                <a:spcPct val="120000"/>
              </a:lnSpc>
            </a:pPr>
            <a:r>
              <a:rPr lang="en-GB" sz="1200" cap="small" dirty="0">
                <a:effectLst/>
                <a:latin typeface="Times New Roman" panose="02020603050405020304" pitchFamily="18" charset="0"/>
                <a:ea typeface="Times New Roman" panose="02020603050405020304" pitchFamily="18" charset="0"/>
              </a:rPr>
              <a:t>Palmer, L</a:t>
            </a:r>
            <a:r>
              <a:rPr lang="en-GB" sz="1200" dirty="0">
                <a:effectLst/>
                <a:latin typeface="Times New Roman" panose="02020603050405020304" pitchFamily="18" charset="0"/>
                <a:ea typeface="Times New Roman" panose="02020603050405020304" pitchFamily="18" charset="0"/>
              </a:rPr>
              <a:t>eonard, </a:t>
            </a:r>
            <a:r>
              <a:rPr lang="en-GB" sz="1200" i="1" dirty="0">
                <a:effectLst/>
                <a:latin typeface="Times New Roman" panose="02020603050405020304" pitchFamily="18" charset="0"/>
                <a:ea typeface="Times New Roman" panose="02020603050405020304" pitchFamily="18" charset="0"/>
              </a:rPr>
              <a:t>The Greek Language</a:t>
            </a:r>
            <a:r>
              <a:rPr lang="en-GB" sz="1200" dirty="0">
                <a:effectLst/>
                <a:latin typeface="Times New Roman" panose="02020603050405020304" pitchFamily="18" charset="0"/>
                <a:ea typeface="Times New Roman" panose="02020603050405020304" pitchFamily="18" charset="0"/>
              </a:rPr>
              <a:t>, London/Boston, 1980, p. 142-173</a:t>
            </a:r>
            <a:endParaRPr lang="fr-CH"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6107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481A49-F820-4F8A-A3E3-FFC9A795CCB1}"/>
              </a:ext>
            </a:extLst>
          </p:cNvPr>
          <p:cNvSpPr>
            <a:spLocks noGrp="1"/>
          </p:cNvSpPr>
          <p:nvPr>
            <p:ph type="title"/>
          </p:nvPr>
        </p:nvSpPr>
        <p:spPr/>
        <p:txBody>
          <a:bodyPr/>
          <a:lstStyle/>
          <a:p>
            <a:r>
              <a:rPr lang="fr-FR" dirty="0"/>
              <a:t>2. Développement des différents genres:</a:t>
            </a:r>
            <a:br>
              <a:rPr lang="fr-FR" dirty="0"/>
            </a:br>
            <a:r>
              <a:rPr lang="fr-FR" sz="4000" dirty="0"/>
              <a:t>La philosophie</a:t>
            </a:r>
          </a:p>
        </p:txBody>
      </p:sp>
      <p:sp>
        <p:nvSpPr>
          <p:cNvPr id="3" name="Espace réservé du contenu 2">
            <a:extLst>
              <a:ext uri="{FF2B5EF4-FFF2-40B4-BE49-F238E27FC236}">
                <a16:creationId xmlns:a16="http://schemas.microsoft.com/office/drawing/2014/main" id="{05BB30E2-E2EE-4C2C-A680-1AD533236532}"/>
              </a:ext>
            </a:extLst>
          </p:cNvPr>
          <p:cNvSpPr>
            <a:spLocks noGrp="1"/>
          </p:cNvSpPr>
          <p:nvPr>
            <p:ph idx="1"/>
          </p:nvPr>
        </p:nvSpPr>
        <p:spPr/>
        <p:txBody>
          <a:bodyPr/>
          <a:lstStyle/>
          <a:p>
            <a:endParaRPr lang="fr-FR" b="1" dirty="0"/>
          </a:p>
          <a:p>
            <a:pPr>
              <a:buFont typeface="Arial" panose="020B0604020202020204" pitchFamily="34" charset="0"/>
              <a:buChar char="•"/>
            </a:pPr>
            <a:r>
              <a:rPr lang="fr-FR" b="1" dirty="0"/>
              <a:t> Platon (428/7-348/7)</a:t>
            </a:r>
          </a:p>
          <a:p>
            <a:endParaRPr lang="fr-FR" dirty="0"/>
          </a:p>
          <a:p>
            <a:r>
              <a:rPr lang="fr-FR" u="sng" dirty="0"/>
              <a:t>Caractéristiques de la langue de Platon:</a:t>
            </a:r>
          </a:p>
          <a:p>
            <a:pPr>
              <a:buFont typeface="Arial" panose="020B0604020202020204" pitchFamily="34" charset="0"/>
              <a:buChar char="•"/>
            </a:pPr>
            <a:r>
              <a:rPr lang="fr-FR" dirty="0"/>
              <a:t> langue proche de celle des élites athéniennes</a:t>
            </a:r>
          </a:p>
          <a:p>
            <a:pPr>
              <a:buFont typeface="Arial" panose="020B0604020202020204" pitchFamily="34" charset="0"/>
              <a:buChar char="•"/>
            </a:pPr>
            <a:r>
              <a:rPr lang="fr-FR" dirty="0"/>
              <a:t> vocabulaire usuel, traces du langage parlé</a:t>
            </a:r>
          </a:p>
          <a:p>
            <a:pPr>
              <a:buFont typeface="Arial" panose="020B0604020202020204" pitchFamily="34" charset="0"/>
              <a:buChar char="•"/>
            </a:pPr>
            <a:r>
              <a:rPr lang="fr-FR" dirty="0"/>
              <a:t> style soigné, vivant et varié</a:t>
            </a:r>
          </a:p>
          <a:p>
            <a:pPr>
              <a:buFont typeface="Arial" panose="020B0604020202020204" pitchFamily="34" charset="0"/>
              <a:buChar char="•"/>
            </a:pPr>
            <a:r>
              <a:rPr lang="fr-FR" dirty="0"/>
              <a:t> règles de langage (</a:t>
            </a:r>
            <a:r>
              <a:rPr lang="el-GR" dirty="0"/>
              <a:t>ἆρ</a:t>
            </a:r>
            <a:r>
              <a:rPr lang="fr-FR" dirty="0"/>
              <a:t>’</a:t>
            </a:r>
            <a:r>
              <a:rPr lang="el-GR" dirty="0"/>
              <a:t> οὐ</a:t>
            </a:r>
            <a:r>
              <a:rPr lang="fr-FR" dirty="0"/>
              <a:t>; </a:t>
            </a:r>
            <a:r>
              <a:rPr lang="el-GR" dirty="0"/>
              <a:t>οὐ</a:t>
            </a:r>
            <a:r>
              <a:rPr lang="fr-FR" dirty="0"/>
              <a:t>; </a:t>
            </a:r>
            <a:r>
              <a:rPr lang="el-GR" dirty="0"/>
              <a:t>ἆρα μή</a:t>
            </a:r>
            <a:r>
              <a:rPr lang="fr-FR" dirty="0"/>
              <a:t>; </a:t>
            </a:r>
            <a:r>
              <a:rPr lang="el-GR" dirty="0"/>
              <a:t>οὖν</a:t>
            </a:r>
            <a:r>
              <a:rPr lang="fr-FR" dirty="0"/>
              <a:t>;)</a:t>
            </a:r>
          </a:p>
          <a:p>
            <a:pPr>
              <a:buFont typeface="Arial" panose="020B0604020202020204" pitchFamily="34" charset="0"/>
              <a:buChar char="•"/>
            </a:pPr>
            <a:r>
              <a:rPr lang="fr-FR" dirty="0"/>
              <a:t> modification du sens de certains mots (</a:t>
            </a:r>
            <a:r>
              <a:rPr lang="el-GR" dirty="0" err="1"/>
              <a:t>οὐσία</a:t>
            </a:r>
            <a:r>
              <a:rPr lang="fr-FR" dirty="0"/>
              <a:t>)</a:t>
            </a:r>
          </a:p>
        </p:txBody>
      </p:sp>
    </p:spTree>
    <p:extLst>
      <p:ext uri="{BB962C8B-B14F-4D97-AF65-F5344CB8AC3E}">
        <p14:creationId xmlns:p14="http://schemas.microsoft.com/office/powerpoint/2010/main" val="1906064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36CA7EE-5B0F-42A2-ABB3-8DC54C244363}"/>
              </a:ext>
            </a:extLst>
          </p:cNvPr>
          <p:cNvGraphicFramePr>
            <a:graphicFrameLocks noGrp="1"/>
          </p:cNvGraphicFramePr>
          <p:nvPr>
            <p:extLst>
              <p:ext uri="{D42A27DB-BD31-4B8C-83A1-F6EECF244321}">
                <p14:modId xmlns:p14="http://schemas.microsoft.com/office/powerpoint/2010/main" val="883594401"/>
              </p:ext>
            </p:extLst>
          </p:nvPr>
        </p:nvGraphicFramePr>
        <p:xfrm>
          <a:off x="592454" y="674913"/>
          <a:ext cx="11007092" cy="5627751"/>
        </p:xfrm>
        <a:graphic>
          <a:graphicData uri="http://schemas.openxmlformats.org/drawingml/2006/table">
            <a:tbl>
              <a:tblPr firstRow="1" firstCol="1" bandRow="1" bandCol="1">
                <a:tableStyleId>{5C22544A-7EE6-4342-B048-85BDC9FD1C3A}</a:tableStyleId>
              </a:tblPr>
              <a:tblGrid>
                <a:gridCol w="423120">
                  <a:extLst>
                    <a:ext uri="{9D8B030D-6E8A-4147-A177-3AD203B41FA5}">
                      <a16:colId xmlns:a16="http://schemas.microsoft.com/office/drawing/2014/main" val="2191622367"/>
                    </a:ext>
                  </a:extLst>
                </a:gridCol>
                <a:gridCol w="4512067">
                  <a:extLst>
                    <a:ext uri="{9D8B030D-6E8A-4147-A177-3AD203B41FA5}">
                      <a16:colId xmlns:a16="http://schemas.microsoft.com/office/drawing/2014/main" val="2831696065"/>
                    </a:ext>
                  </a:extLst>
                </a:gridCol>
                <a:gridCol w="6071905">
                  <a:extLst>
                    <a:ext uri="{9D8B030D-6E8A-4147-A177-3AD203B41FA5}">
                      <a16:colId xmlns:a16="http://schemas.microsoft.com/office/drawing/2014/main" val="1772955259"/>
                    </a:ext>
                  </a:extLst>
                </a:gridCol>
              </a:tblGrid>
              <a:tr h="4022725">
                <a:tc>
                  <a:txBody>
                    <a:bodyPr/>
                    <a:lstStyle/>
                    <a:p>
                      <a:pPr algn="r">
                        <a:lnSpc>
                          <a:spcPct val="115000"/>
                        </a:lnSpc>
                        <a:spcAft>
                          <a:spcPts val="0"/>
                        </a:spcAft>
                      </a:pPr>
                      <a:r>
                        <a:rPr lang="fr-CH" sz="1400" b="0" dirty="0">
                          <a:solidFill>
                            <a:sysClr val="windowText" lastClr="000000"/>
                          </a:solidFill>
                          <a:effectLst/>
                        </a:rPr>
                        <a:t>1.</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5.</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15.</a:t>
                      </a: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20.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tc>
                  <a:txBody>
                    <a:bodyPr/>
                    <a:lstStyle/>
                    <a:p>
                      <a:pPr algn="just">
                        <a:lnSpc>
                          <a:spcPct val="115000"/>
                        </a:lnSpc>
                        <a:spcAft>
                          <a:spcPts val="0"/>
                        </a:spcAft>
                      </a:pPr>
                      <a:r>
                        <a:rPr lang="el-GR" sz="1400" b="0" dirty="0">
                          <a:solidFill>
                            <a:sysClr val="windowText" lastClr="000000"/>
                          </a:solidFill>
                          <a:effectLst/>
                        </a:rPr>
                        <a:t>ἀρχὴ δὲ ἀποδείξεως ἥδε</a:t>
                      </a:r>
                      <a:r>
                        <a:rPr lang="fr-CH" sz="1400" b="0" dirty="0">
                          <a:solidFill>
                            <a:sysClr val="windowText" lastClr="000000"/>
                          </a:solidFill>
                          <a:effectLst/>
                        </a:rPr>
                        <a:t>.  </a:t>
                      </a:r>
                      <a:r>
                        <a:rPr lang="el-GR" sz="1400" b="0" dirty="0">
                          <a:solidFill>
                            <a:sysClr val="windowText" lastClr="000000"/>
                          </a:solidFill>
                          <a:effectLst/>
                        </a:rPr>
                        <a:t>Ψυχὴ πᾶσα ἀθάνατος</a:t>
                      </a:r>
                      <a:r>
                        <a:rPr lang="fr-CH" sz="1400" b="0" dirty="0">
                          <a:solidFill>
                            <a:sysClr val="windowText" lastClr="000000"/>
                          </a:solidFill>
                          <a:effectLst/>
                        </a:rPr>
                        <a:t>. </a:t>
                      </a:r>
                      <a:r>
                        <a:rPr lang="el-GR" sz="1400" b="0" dirty="0">
                          <a:solidFill>
                            <a:sysClr val="windowText" lastClr="000000"/>
                          </a:solidFill>
                          <a:effectLst/>
                        </a:rPr>
                        <a:t>τὸ γὰρ ἀεικίνητον ἀθάνατον· τὸ δ</a:t>
                      </a:r>
                      <a:r>
                        <a:rPr lang="fr-CH" sz="1400" b="0" dirty="0">
                          <a:solidFill>
                            <a:sysClr val="windowText" lastClr="000000"/>
                          </a:solidFill>
                          <a:effectLst/>
                        </a:rPr>
                        <a:t>' </a:t>
                      </a:r>
                      <a:r>
                        <a:rPr lang="el-GR" sz="1400" b="0" dirty="0">
                          <a:solidFill>
                            <a:sysClr val="windowText" lastClr="000000"/>
                          </a:solidFill>
                          <a:effectLst/>
                        </a:rPr>
                        <a:t>ἄλλο κινοῦν καὶ ὑπ</a:t>
                      </a:r>
                      <a:r>
                        <a:rPr lang="fr-CH" sz="1400" b="0" dirty="0">
                          <a:solidFill>
                            <a:sysClr val="windowText" lastClr="000000"/>
                          </a:solidFill>
                          <a:effectLst/>
                        </a:rPr>
                        <a:t>' </a:t>
                      </a:r>
                      <a:r>
                        <a:rPr lang="el-GR" sz="1400" b="0" dirty="0">
                          <a:solidFill>
                            <a:sysClr val="windowText" lastClr="000000"/>
                          </a:solidFill>
                          <a:effectLst/>
                        </a:rPr>
                        <a:t>ἄλλου κινούμενον</a:t>
                      </a:r>
                      <a:r>
                        <a:rPr lang="fr-CH" sz="1400" b="0" dirty="0">
                          <a:solidFill>
                            <a:sysClr val="windowText" lastClr="000000"/>
                          </a:solidFill>
                          <a:effectLst/>
                        </a:rPr>
                        <a:t>, </a:t>
                      </a:r>
                      <a:r>
                        <a:rPr lang="el-GR" sz="1400" b="0" dirty="0">
                          <a:solidFill>
                            <a:sysClr val="windowText" lastClr="000000"/>
                          </a:solidFill>
                          <a:effectLst/>
                        </a:rPr>
                        <a:t>παῦλαν ἔχον κινήσεως</a:t>
                      </a:r>
                      <a:r>
                        <a:rPr lang="fr-CH" sz="1400" b="0" dirty="0">
                          <a:solidFill>
                            <a:sysClr val="windowText" lastClr="000000"/>
                          </a:solidFill>
                          <a:effectLst/>
                        </a:rPr>
                        <a:t>, </a:t>
                      </a:r>
                      <a:r>
                        <a:rPr lang="el-GR" sz="1400" b="0" dirty="0">
                          <a:solidFill>
                            <a:sysClr val="windowText" lastClr="000000"/>
                          </a:solidFill>
                          <a:effectLst/>
                        </a:rPr>
                        <a:t>παῦλαν ἔχει ζωῆς</a:t>
                      </a:r>
                      <a:r>
                        <a:rPr lang="fr-CH" sz="1400" b="0" dirty="0">
                          <a:solidFill>
                            <a:sysClr val="windowText" lastClr="000000"/>
                          </a:solidFill>
                          <a:effectLst/>
                        </a:rPr>
                        <a:t>. </a:t>
                      </a:r>
                      <a:r>
                        <a:rPr lang="el-GR" sz="1400" b="0" dirty="0">
                          <a:solidFill>
                            <a:sysClr val="windowText" lastClr="000000"/>
                          </a:solidFill>
                          <a:effectLst/>
                        </a:rPr>
                        <a:t>μόνον δὴ τὸ αὑτὸ κινοῦν</a:t>
                      </a:r>
                      <a:r>
                        <a:rPr lang="fr-CH" sz="1400" b="0" dirty="0">
                          <a:solidFill>
                            <a:sysClr val="windowText" lastClr="000000"/>
                          </a:solidFill>
                          <a:effectLst/>
                        </a:rPr>
                        <a:t>, </a:t>
                      </a:r>
                      <a:r>
                        <a:rPr lang="el-GR" sz="1400" b="0" dirty="0">
                          <a:solidFill>
                            <a:sysClr val="windowText" lastClr="000000"/>
                          </a:solidFill>
                          <a:effectLst/>
                        </a:rPr>
                        <a:t>ἅτε οὐκ ἀπολεῖπον ἑαυτό</a:t>
                      </a:r>
                      <a:r>
                        <a:rPr lang="fr-CH" sz="1400" b="0" dirty="0">
                          <a:solidFill>
                            <a:sysClr val="windowText" lastClr="000000"/>
                          </a:solidFill>
                          <a:effectLst/>
                        </a:rPr>
                        <a:t>, </a:t>
                      </a:r>
                      <a:r>
                        <a:rPr lang="el-GR" sz="1400" b="0" dirty="0">
                          <a:solidFill>
                            <a:sysClr val="windowText" lastClr="000000"/>
                          </a:solidFill>
                          <a:effectLst/>
                        </a:rPr>
                        <a:t>οὔποτε λήγει κινούμενον</a:t>
                      </a:r>
                      <a:r>
                        <a:rPr lang="fr-CH" sz="1400" b="0" dirty="0">
                          <a:solidFill>
                            <a:sysClr val="windowText" lastClr="000000"/>
                          </a:solidFill>
                          <a:effectLst/>
                        </a:rPr>
                        <a:t>, </a:t>
                      </a:r>
                      <a:r>
                        <a:rPr lang="el-GR" sz="1400" b="0" dirty="0">
                          <a:solidFill>
                            <a:sysClr val="windowText" lastClr="000000"/>
                          </a:solidFill>
                          <a:effectLst/>
                        </a:rPr>
                        <a:t>ἀλλὰ καὶ τοῖς ἄλλοις ὅσα κινεῖται τοῦτο πηγὴ καὶ ἀρχὴ κινήσεως</a:t>
                      </a:r>
                      <a:r>
                        <a:rPr lang="fr-CH" sz="1400" b="0" dirty="0">
                          <a:solidFill>
                            <a:sysClr val="windowText" lastClr="000000"/>
                          </a:solidFill>
                          <a:effectLst/>
                        </a:rPr>
                        <a:t>. </a:t>
                      </a:r>
                      <a:r>
                        <a:rPr lang="el-GR" sz="1400" b="0" dirty="0">
                          <a:solidFill>
                            <a:sysClr val="windowText" lastClr="000000"/>
                          </a:solidFill>
                          <a:effectLst/>
                        </a:rPr>
                        <a:t>ἀρχὴ δὲ ἀγένητον</a:t>
                      </a:r>
                      <a:r>
                        <a:rPr lang="fr-CH" sz="1400" b="0" dirty="0">
                          <a:solidFill>
                            <a:sysClr val="windowText" lastClr="000000"/>
                          </a:solidFill>
                          <a:effectLst/>
                        </a:rPr>
                        <a:t>. </a:t>
                      </a:r>
                      <a:r>
                        <a:rPr lang="el-GR" sz="1400" b="0" dirty="0">
                          <a:solidFill>
                            <a:sysClr val="windowText" lastClr="000000"/>
                          </a:solidFill>
                          <a:effectLst/>
                        </a:rPr>
                        <a:t>ἐξ ἀρχῆς γὰρ ἀνάγκη πᾶν τὸ γιγνόμενον γίγνεσθαι</a:t>
                      </a:r>
                      <a:r>
                        <a:rPr lang="fr-CH" sz="1400" b="0" dirty="0">
                          <a:solidFill>
                            <a:sysClr val="windowText" lastClr="000000"/>
                          </a:solidFill>
                          <a:effectLst/>
                        </a:rPr>
                        <a:t>, </a:t>
                      </a:r>
                      <a:r>
                        <a:rPr lang="el-GR" sz="1400" b="0" dirty="0">
                          <a:solidFill>
                            <a:sysClr val="windowText" lastClr="000000"/>
                          </a:solidFill>
                          <a:effectLst/>
                        </a:rPr>
                        <a:t>αὐτὴν δὲ μηδ</a:t>
                      </a:r>
                      <a:r>
                        <a:rPr lang="fr-CH" sz="1400" b="0" dirty="0">
                          <a:solidFill>
                            <a:sysClr val="windowText" lastClr="000000"/>
                          </a:solidFill>
                          <a:effectLst/>
                        </a:rPr>
                        <a:t>' </a:t>
                      </a:r>
                      <a:r>
                        <a:rPr lang="el-GR" sz="1400" b="0" dirty="0">
                          <a:solidFill>
                            <a:sysClr val="windowText" lastClr="000000"/>
                          </a:solidFill>
                          <a:effectLst/>
                        </a:rPr>
                        <a:t>ἐξ ἑνός· εἰ γὰρ ἔκ του ἀρχὴ γίγνοιτο</a:t>
                      </a:r>
                      <a:r>
                        <a:rPr lang="fr-CH" sz="1400" b="0" dirty="0">
                          <a:solidFill>
                            <a:sysClr val="windowText" lastClr="000000"/>
                          </a:solidFill>
                          <a:effectLst/>
                        </a:rPr>
                        <a:t>, </a:t>
                      </a:r>
                      <a:r>
                        <a:rPr lang="el-GR" sz="1400" b="0" dirty="0">
                          <a:solidFill>
                            <a:sysClr val="windowText" lastClr="000000"/>
                          </a:solidFill>
                          <a:effectLst/>
                        </a:rPr>
                        <a:t>οὐκ ἂν ἔτι ἀρχὴ γίγνοιτο</a:t>
                      </a:r>
                      <a:r>
                        <a:rPr lang="fr-CH" sz="1400" b="0" dirty="0">
                          <a:solidFill>
                            <a:sysClr val="windowText" lastClr="000000"/>
                          </a:solidFill>
                          <a:effectLst/>
                        </a:rPr>
                        <a:t>. </a:t>
                      </a:r>
                      <a:r>
                        <a:rPr lang="el-GR" sz="1400" b="0" dirty="0">
                          <a:solidFill>
                            <a:sysClr val="windowText" lastClr="000000"/>
                          </a:solidFill>
                          <a:effectLst/>
                        </a:rPr>
                        <a:t>ἐπειδὴ δὲ ἀγένητόν ἐστιν</a:t>
                      </a:r>
                      <a:r>
                        <a:rPr lang="fr-CH" sz="1400" b="0" dirty="0">
                          <a:solidFill>
                            <a:sysClr val="windowText" lastClr="000000"/>
                          </a:solidFill>
                          <a:effectLst/>
                        </a:rPr>
                        <a:t>, </a:t>
                      </a:r>
                      <a:r>
                        <a:rPr lang="el-GR" sz="1400" b="0" dirty="0">
                          <a:solidFill>
                            <a:sysClr val="windowText" lastClr="000000"/>
                          </a:solidFill>
                          <a:effectLst/>
                        </a:rPr>
                        <a:t>καὶ ἀδιάφθορον αὐτὸ ἀνάγκη εἶναι</a:t>
                      </a:r>
                      <a:r>
                        <a:rPr lang="fr-CH" sz="1400" b="0" dirty="0">
                          <a:solidFill>
                            <a:sysClr val="windowText" lastClr="000000"/>
                          </a:solidFill>
                          <a:effectLst/>
                        </a:rPr>
                        <a:t>. </a:t>
                      </a:r>
                      <a:r>
                        <a:rPr lang="el-GR" sz="1400" b="0" dirty="0">
                          <a:solidFill>
                            <a:sysClr val="windowText" lastClr="000000"/>
                          </a:solidFill>
                          <a:effectLst/>
                        </a:rPr>
                        <a:t>ἀρχῆς γὰρ δὴ ἀπολομένης οὔτε αὐτή ποτε ἔκ του οὔτε ἄλλο ἐξ ἐκείνης γενήσεται</a:t>
                      </a:r>
                      <a:r>
                        <a:rPr lang="fr-CH" sz="1400" b="0" dirty="0">
                          <a:solidFill>
                            <a:sysClr val="windowText" lastClr="000000"/>
                          </a:solidFill>
                          <a:effectLst/>
                        </a:rPr>
                        <a:t>, </a:t>
                      </a:r>
                      <a:r>
                        <a:rPr lang="el-GR" sz="1400" b="0" dirty="0">
                          <a:solidFill>
                            <a:sysClr val="windowText" lastClr="000000"/>
                          </a:solidFill>
                          <a:effectLst/>
                        </a:rPr>
                        <a:t>εἴπερ ἐξ ἀρχῆς δεῖ τὰ πάντα γίγνεσθαι</a:t>
                      </a:r>
                      <a:r>
                        <a:rPr lang="fr-CH" sz="1400" b="0" dirty="0">
                          <a:solidFill>
                            <a:sysClr val="windowText" lastClr="000000"/>
                          </a:solidFill>
                          <a:effectLst/>
                        </a:rPr>
                        <a:t>. </a:t>
                      </a:r>
                      <a:r>
                        <a:rPr lang="el-GR" sz="1400" b="0" dirty="0">
                          <a:solidFill>
                            <a:sysClr val="windowText" lastClr="000000"/>
                          </a:solidFill>
                          <a:effectLst/>
                        </a:rPr>
                        <a:t>οὕτω δὴ κινήσεως μὲν ἀρχὴ τὸ αὐτὸ αὑτὸ κινοῦν</a:t>
                      </a:r>
                      <a:r>
                        <a:rPr lang="fr-CH" sz="1400" b="0" dirty="0">
                          <a:solidFill>
                            <a:sysClr val="windowText" lastClr="000000"/>
                          </a:solidFill>
                          <a:effectLst/>
                        </a:rPr>
                        <a:t>. </a:t>
                      </a:r>
                      <a:r>
                        <a:rPr lang="el-GR" sz="1400" b="0" dirty="0">
                          <a:solidFill>
                            <a:sysClr val="windowText" lastClr="000000"/>
                          </a:solidFill>
                          <a:effectLst/>
                        </a:rPr>
                        <a:t>τοῦτο δὲ οὔτ</a:t>
                      </a:r>
                      <a:r>
                        <a:rPr lang="fr-CH" sz="1400" b="0" dirty="0">
                          <a:solidFill>
                            <a:sysClr val="windowText" lastClr="000000"/>
                          </a:solidFill>
                          <a:effectLst/>
                        </a:rPr>
                        <a:t>' </a:t>
                      </a:r>
                      <a:r>
                        <a:rPr lang="el-GR" sz="1400" b="0" dirty="0">
                          <a:solidFill>
                            <a:sysClr val="windowText" lastClr="000000"/>
                          </a:solidFill>
                          <a:effectLst/>
                        </a:rPr>
                        <a:t>ἀπόλλυσθαι οὔτε γίγνεσθαι δυνατόν</a:t>
                      </a:r>
                      <a:r>
                        <a:rPr lang="fr-CH" sz="1400" b="0" dirty="0">
                          <a:solidFill>
                            <a:sysClr val="windowText" lastClr="000000"/>
                          </a:solidFill>
                          <a:effectLst/>
                        </a:rPr>
                        <a:t>, </a:t>
                      </a:r>
                      <a:r>
                        <a:rPr lang="el-GR" sz="1400" b="0" dirty="0">
                          <a:solidFill>
                            <a:sysClr val="windowText" lastClr="000000"/>
                          </a:solidFill>
                          <a:effectLst/>
                        </a:rPr>
                        <a:t>ἢ πάντα τε οὐρανὸν πᾶσάν τε γῆν εἰς ἓν συμπεσοῦσαν στῆναι καὶ μήποτε αὖθις ἔχειν ὅθεν κινηθέντα γενήσεται</a:t>
                      </a:r>
                      <a:r>
                        <a:rPr lang="fr-CH" sz="1400" b="0" dirty="0">
                          <a:solidFill>
                            <a:sysClr val="windowText" lastClr="000000"/>
                          </a:solidFill>
                          <a:effectLst/>
                        </a:rPr>
                        <a:t>. </a:t>
                      </a:r>
                      <a:r>
                        <a:rPr lang="el-GR" sz="1400" b="0" dirty="0">
                          <a:solidFill>
                            <a:sysClr val="windowText" lastClr="000000"/>
                          </a:solidFill>
                          <a:effectLst/>
                        </a:rPr>
                        <a:t>ἀθανάτου δὲ πεφασμένου τοῦ ὑφ</a:t>
                      </a:r>
                      <a:r>
                        <a:rPr lang="fr-CH" sz="1400" b="0" dirty="0">
                          <a:solidFill>
                            <a:sysClr val="windowText" lastClr="000000"/>
                          </a:solidFill>
                          <a:effectLst/>
                        </a:rPr>
                        <a:t>' </a:t>
                      </a:r>
                      <a:r>
                        <a:rPr lang="el-GR" sz="1400" b="0" dirty="0">
                          <a:solidFill>
                            <a:sysClr val="windowText" lastClr="000000"/>
                          </a:solidFill>
                          <a:effectLst/>
                        </a:rPr>
                        <a:t>ἑαυτοῦ κινουμένου</a:t>
                      </a:r>
                      <a:r>
                        <a:rPr lang="fr-CH" sz="1400" b="0" dirty="0">
                          <a:solidFill>
                            <a:sysClr val="windowText" lastClr="000000"/>
                          </a:solidFill>
                          <a:effectLst/>
                        </a:rPr>
                        <a:t>, </a:t>
                      </a:r>
                      <a:r>
                        <a:rPr lang="el-GR" sz="1400" b="0" dirty="0">
                          <a:solidFill>
                            <a:sysClr val="windowText" lastClr="000000"/>
                          </a:solidFill>
                          <a:effectLst/>
                        </a:rPr>
                        <a:t>ψυχῆς οὐσίαν τε καὶ λόγον τοῦτον αὐτόν τις λέγων οὐκ αἰσχυνεῖται</a:t>
                      </a:r>
                      <a:r>
                        <a:rPr lang="fr-CH" sz="1400" b="0" dirty="0">
                          <a:solidFill>
                            <a:sysClr val="windowText" lastClr="000000"/>
                          </a:solidFill>
                          <a:effectLst/>
                        </a:rPr>
                        <a:t>. </a:t>
                      </a:r>
                      <a:r>
                        <a:rPr lang="el-GR" sz="1400" b="0" dirty="0">
                          <a:solidFill>
                            <a:sysClr val="windowText" lastClr="000000"/>
                          </a:solidFill>
                          <a:effectLst/>
                        </a:rPr>
                        <a:t>πᾶν γὰρ σῶμα</a:t>
                      </a:r>
                      <a:r>
                        <a:rPr lang="fr-CH" sz="1400" b="0" dirty="0">
                          <a:solidFill>
                            <a:sysClr val="windowText" lastClr="000000"/>
                          </a:solidFill>
                          <a:effectLst/>
                        </a:rPr>
                        <a:t>, </a:t>
                      </a:r>
                      <a:r>
                        <a:rPr lang="el-GR" sz="1400" b="0" dirty="0">
                          <a:solidFill>
                            <a:sysClr val="windowText" lastClr="000000"/>
                          </a:solidFill>
                          <a:effectLst/>
                        </a:rPr>
                        <a:t>ᾧ μὲν ἔξωθεν τὸ κινεῖσθαι</a:t>
                      </a:r>
                      <a:r>
                        <a:rPr lang="fr-CH" sz="1400" b="0" dirty="0">
                          <a:solidFill>
                            <a:sysClr val="windowText" lastClr="000000"/>
                          </a:solidFill>
                          <a:effectLst/>
                        </a:rPr>
                        <a:t>, </a:t>
                      </a:r>
                      <a:r>
                        <a:rPr lang="el-GR" sz="1400" b="0" dirty="0">
                          <a:solidFill>
                            <a:sysClr val="windowText" lastClr="000000"/>
                          </a:solidFill>
                          <a:effectLst/>
                        </a:rPr>
                        <a:t>ἄψυχον</a:t>
                      </a:r>
                      <a:r>
                        <a:rPr lang="fr-CH" sz="1400" b="0" dirty="0">
                          <a:solidFill>
                            <a:sysClr val="windowText" lastClr="000000"/>
                          </a:solidFill>
                          <a:effectLst/>
                        </a:rPr>
                        <a:t>, </a:t>
                      </a:r>
                      <a:r>
                        <a:rPr lang="el-GR" sz="1400" b="0" dirty="0">
                          <a:solidFill>
                            <a:sysClr val="windowText" lastClr="000000"/>
                          </a:solidFill>
                          <a:effectLst/>
                        </a:rPr>
                        <a:t>ᾧ δὲ ἔνδοθεν αὐτῷ ἐξ αὑτοῦ</a:t>
                      </a:r>
                      <a:r>
                        <a:rPr lang="fr-CH" sz="1400" b="0" dirty="0">
                          <a:solidFill>
                            <a:sysClr val="windowText" lastClr="000000"/>
                          </a:solidFill>
                          <a:effectLst/>
                        </a:rPr>
                        <a:t>, </a:t>
                      </a:r>
                      <a:r>
                        <a:rPr lang="el-GR" sz="1400" b="0" dirty="0">
                          <a:solidFill>
                            <a:sysClr val="windowText" lastClr="000000"/>
                          </a:solidFill>
                          <a:effectLst/>
                        </a:rPr>
                        <a:t>ἔμψυχον</a:t>
                      </a:r>
                      <a:r>
                        <a:rPr lang="fr-CH" sz="1400" b="0" dirty="0">
                          <a:solidFill>
                            <a:sysClr val="windowText" lastClr="000000"/>
                          </a:solidFill>
                          <a:effectLst/>
                        </a:rPr>
                        <a:t>, </a:t>
                      </a:r>
                      <a:r>
                        <a:rPr lang="el-GR" sz="1400" b="0" dirty="0">
                          <a:solidFill>
                            <a:sysClr val="windowText" lastClr="000000"/>
                          </a:solidFill>
                          <a:effectLst/>
                        </a:rPr>
                        <a:t>ὡς ταύτης οὔσης φύσεως ψυχῆς· εἰ δ</a:t>
                      </a:r>
                      <a:r>
                        <a:rPr lang="fr-CH" sz="1400" b="0" dirty="0">
                          <a:solidFill>
                            <a:sysClr val="windowText" lastClr="000000"/>
                          </a:solidFill>
                          <a:effectLst/>
                        </a:rPr>
                        <a:t>' </a:t>
                      </a:r>
                      <a:r>
                        <a:rPr lang="el-GR" sz="1400" b="0" dirty="0">
                          <a:solidFill>
                            <a:sysClr val="windowText" lastClr="000000"/>
                          </a:solidFill>
                          <a:effectLst/>
                        </a:rPr>
                        <a:t>ἔστιν τοῦτο οὕτως ἔχον</a:t>
                      </a:r>
                      <a:r>
                        <a:rPr lang="fr-CH" sz="1400" b="0" dirty="0">
                          <a:solidFill>
                            <a:sysClr val="windowText" lastClr="000000"/>
                          </a:solidFill>
                          <a:effectLst/>
                        </a:rPr>
                        <a:t>, </a:t>
                      </a:r>
                      <a:r>
                        <a:rPr lang="el-GR" sz="1400" b="0" dirty="0">
                          <a:solidFill>
                            <a:sysClr val="windowText" lastClr="000000"/>
                          </a:solidFill>
                          <a:effectLst/>
                        </a:rPr>
                        <a:t>μὴ ἄλλο τι εἶναι τὸ αὐτὸ ἑαυτὸ κινοῦν ἢ ψυχήν</a:t>
                      </a:r>
                      <a:r>
                        <a:rPr lang="fr-CH" sz="1400" b="0" dirty="0">
                          <a:solidFill>
                            <a:sysClr val="windowText" lastClr="000000"/>
                          </a:solidFill>
                          <a:effectLst/>
                        </a:rPr>
                        <a:t>, </a:t>
                      </a:r>
                      <a:r>
                        <a:rPr lang="el-GR" sz="1400" b="0" dirty="0">
                          <a:solidFill>
                            <a:sysClr val="windowText" lastClr="000000"/>
                          </a:solidFill>
                          <a:effectLst/>
                        </a:rPr>
                        <a:t>ἐξ ἀνάγκης ἀγένητόν τε καὶ ἀθάνατον ψυχὴ </a:t>
                      </a:r>
                      <a:r>
                        <a:rPr lang="fr-CH" sz="1400" b="0" dirty="0" err="1">
                          <a:solidFill>
                            <a:sysClr val="windowText" lastClr="000000"/>
                          </a:solidFill>
                          <a:effectLst/>
                        </a:rPr>
                        <a:t>ἂν</a:t>
                      </a:r>
                      <a:r>
                        <a:rPr lang="fr-CH" sz="1400" b="0" dirty="0">
                          <a:solidFill>
                            <a:sysClr val="windowText" lastClr="000000"/>
                          </a:solidFill>
                          <a:effectLst/>
                        </a:rPr>
                        <a:t> </a:t>
                      </a:r>
                      <a:r>
                        <a:rPr lang="fr-CH" sz="1400" b="0" dirty="0" err="1">
                          <a:solidFill>
                            <a:sysClr val="windowText" lastClr="000000"/>
                          </a:solidFill>
                          <a:effectLst/>
                        </a:rPr>
                        <a:t>εἴη</a:t>
                      </a: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tc>
                  <a:txBody>
                    <a:bodyPr/>
                    <a:lstStyle/>
                    <a:p>
                      <a:pPr marL="72000" algn="just">
                        <a:lnSpc>
                          <a:spcPct val="115000"/>
                        </a:lnSpc>
                        <a:spcAft>
                          <a:spcPts val="0"/>
                        </a:spcAft>
                      </a:pPr>
                      <a:r>
                        <a:rPr lang="fr-CH" sz="1400" b="0" dirty="0">
                          <a:solidFill>
                            <a:sysClr val="windowText" lastClr="000000"/>
                          </a:solidFill>
                          <a:effectLst/>
                        </a:rPr>
                        <a:t>Le principe de cette démonstration, le voici. Toute âme est immortelle. En effet ce qui se meut toujours est immortel. Or l’être qui en meut un autre ou qui est mû par un autre, au moment où cesse le mouvement cesse d’exister. Seul, l’être qui se meut soi-même, comme il ne fait pas défaut à soi-même, ne cesse jamais d’être mû ; mieux encore, il est source et principe du mouvement pour tout ce qui est mû. Or, un principe n’est pas chose qui soit engendrée. D’un principe en effet prend naissance, nécessairement, tout ce qui naît, tandis que le principe, lui, ne naît absolument de rien. Car si le principe naissait de quelque chose, il n’y aurait pas de commencement d’existence à partir d’un principe. Mais comme il n’a pas de naissance, il est nécessairement indestructible. En effet, une fois le principe anéanti, il ne renaîtra jamais à partir de quelque chose, et rien d’autre ne naîtra de lui, s’il est vrai que toutes les choses doivent naître d’un principe. Ainsi donc l’être qui se meut lui-même est principe de mouvement. Et cet être ne peut ni mourir, ni naître : autrement le ciel tout entier, toutes les choses soumises à la génération, tomberaient, s’arrêteraient, et jamais ne retrouveraient une source de mouvement qui leur permettre de renaître. Une fois démontrée l’immortalité de ce qui se meut soi-même, on ne se fera pas scrupule de déclarer que c’est là l’essence de l’âme, sa définition. Tout corps en effet qui reçoit son mouvement de l’extérieur, est inanimé ; mais celui qui le reçoit du dedans, de lui-même, est animé, puisque la nature de l’âme consiste en cela même. S’il en est bien comme nous disons, si ce qui se meut soi-même n’est pas autre chose que l’âme, il s’ensuit nécessairement que l’âme ne peut naître et ne peut mourir.</a:t>
                      </a:r>
                      <a:endParaRPr lang="fr-FR" sz="1400" b="0" dirty="0">
                        <a:solidFill>
                          <a:sysClr val="windowText" lastClr="000000"/>
                        </a:solidFill>
                        <a:effectLst/>
                      </a:endParaRPr>
                    </a:p>
                    <a:p>
                      <a:pPr algn="just">
                        <a:lnSpc>
                          <a:spcPct val="115000"/>
                        </a:lnSpc>
                        <a:spcAft>
                          <a:spcPts val="0"/>
                        </a:spcAft>
                      </a:pPr>
                      <a:r>
                        <a:rPr lang="fr-CH" sz="1400" b="0" dirty="0">
                          <a:solidFill>
                            <a:sysClr val="windowText" lastClr="000000"/>
                          </a:solidFill>
                          <a:effectLst/>
                        </a:rPr>
                        <a:t>(trad. P. Vicaire)</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extLst>
                  <a:ext uri="{0D108BD9-81ED-4DB2-BD59-A6C34878D82A}">
                    <a16:rowId xmlns:a16="http://schemas.microsoft.com/office/drawing/2014/main" val="34869145"/>
                  </a:ext>
                </a:extLst>
              </a:tr>
            </a:tbl>
          </a:graphicData>
        </a:graphic>
      </p:graphicFrame>
      <p:sp>
        <p:nvSpPr>
          <p:cNvPr id="5" name="ZoneTexte 4">
            <a:extLst>
              <a:ext uri="{FF2B5EF4-FFF2-40B4-BE49-F238E27FC236}">
                <a16:creationId xmlns:a16="http://schemas.microsoft.com/office/drawing/2014/main" id="{75D8509B-D2AD-4519-8E89-FE528F8BDE7A}"/>
              </a:ext>
            </a:extLst>
          </p:cNvPr>
          <p:cNvSpPr txBox="1"/>
          <p:nvPr/>
        </p:nvSpPr>
        <p:spPr>
          <a:xfrm>
            <a:off x="592454" y="305581"/>
            <a:ext cx="3401226" cy="369332"/>
          </a:xfrm>
          <a:prstGeom prst="rect">
            <a:avLst/>
          </a:prstGeom>
          <a:noFill/>
        </p:spPr>
        <p:txBody>
          <a:bodyPr wrap="square" rtlCol="0">
            <a:spAutoFit/>
          </a:bodyPr>
          <a:lstStyle/>
          <a:p>
            <a:r>
              <a:rPr lang="fr-FR" dirty="0"/>
              <a:t>Plat. </a:t>
            </a:r>
            <a:r>
              <a:rPr lang="fr-FR" i="1" dirty="0" err="1"/>
              <a:t>Phdr</a:t>
            </a:r>
            <a:r>
              <a:rPr lang="fr-FR" i="1" dirty="0"/>
              <a:t>. </a:t>
            </a:r>
            <a:r>
              <a:rPr lang="fr-FR" dirty="0"/>
              <a:t>245 c 4-246 a 32</a:t>
            </a:r>
          </a:p>
        </p:txBody>
      </p:sp>
    </p:spTree>
    <p:extLst>
      <p:ext uri="{BB962C8B-B14F-4D97-AF65-F5344CB8AC3E}">
        <p14:creationId xmlns:p14="http://schemas.microsoft.com/office/powerpoint/2010/main" val="1346272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36CA7EE-5B0F-42A2-ABB3-8DC54C244363}"/>
              </a:ext>
            </a:extLst>
          </p:cNvPr>
          <p:cNvGraphicFramePr>
            <a:graphicFrameLocks noGrp="1"/>
          </p:cNvGraphicFramePr>
          <p:nvPr>
            <p:extLst>
              <p:ext uri="{D42A27DB-BD31-4B8C-83A1-F6EECF244321}">
                <p14:modId xmlns:p14="http://schemas.microsoft.com/office/powerpoint/2010/main" val="3082639835"/>
              </p:ext>
            </p:extLst>
          </p:nvPr>
        </p:nvGraphicFramePr>
        <p:xfrm>
          <a:off x="592454" y="674913"/>
          <a:ext cx="11007092" cy="5627751"/>
        </p:xfrm>
        <a:graphic>
          <a:graphicData uri="http://schemas.openxmlformats.org/drawingml/2006/table">
            <a:tbl>
              <a:tblPr firstRow="1" firstCol="1" bandRow="1" bandCol="1">
                <a:tableStyleId>{5C22544A-7EE6-4342-B048-85BDC9FD1C3A}</a:tableStyleId>
              </a:tblPr>
              <a:tblGrid>
                <a:gridCol w="423120">
                  <a:extLst>
                    <a:ext uri="{9D8B030D-6E8A-4147-A177-3AD203B41FA5}">
                      <a16:colId xmlns:a16="http://schemas.microsoft.com/office/drawing/2014/main" val="2191622367"/>
                    </a:ext>
                  </a:extLst>
                </a:gridCol>
                <a:gridCol w="4512067">
                  <a:extLst>
                    <a:ext uri="{9D8B030D-6E8A-4147-A177-3AD203B41FA5}">
                      <a16:colId xmlns:a16="http://schemas.microsoft.com/office/drawing/2014/main" val="2831696065"/>
                    </a:ext>
                  </a:extLst>
                </a:gridCol>
                <a:gridCol w="6071905">
                  <a:extLst>
                    <a:ext uri="{9D8B030D-6E8A-4147-A177-3AD203B41FA5}">
                      <a16:colId xmlns:a16="http://schemas.microsoft.com/office/drawing/2014/main" val="1772955259"/>
                    </a:ext>
                  </a:extLst>
                </a:gridCol>
              </a:tblGrid>
              <a:tr h="4022725">
                <a:tc>
                  <a:txBody>
                    <a:bodyPr/>
                    <a:lstStyle/>
                    <a:p>
                      <a:pPr algn="r">
                        <a:lnSpc>
                          <a:spcPct val="115000"/>
                        </a:lnSpc>
                        <a:spcAft>
                          <a:spcPts val="0"/>
                        </a:spcAft>
                      </a:pPr>
                      <a:r>
                        <a:rPr lang="fr-CH" sz="1400" b="0" dirty="0">
                          <a:solidFill>
                            <a:sysClr val="windowText" lastClr="000000"/>
                          </a:solidFill>
                          <a:effectLst/>
                        </a:rPr>
                        <a:t>1.</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5.</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15.</a:t>
                      </a: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20.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tc>
                  <a:txBody>
                    <a:bodyPr/>
                    <a:lstStyle/>
                    <a:p>
                      <a:pPr algn="just">
                        <a:lnSpc>
                          <a:spcPct val="115000"/>
                        </a:lnSpc>
                        <a:spcAft>
                          <a:spcPts val="0"/>
                        </a:spcAft>
                      </a:pPr>
                      <a:r>
                        <a:rPr lang="el-GR" sz="1400" b="0" dirty="0">
                          <a:solidFill>
                            <a:sysClr val="windowText" lastClr="000000"/>
                          </a:solidFill>
                          <a:effectLst/>
                        </a:rPr>
                        <a:t>ἀρχὴ δὲ ἀποδείξεως ἥδε</a:t>
                      </a:r>
                      <a:r>
                        <a:rPr lang="fr-CH" sz="1400" b="0" dirty="0">
                          <a:solidFill>
                            <a:sysClr val="windowText" lastClr="000000"/>
                          </a:solidFill>
                          <a:effectLst/>
                        </a:rPr>
                        <a:t>.  </a:t>
                      </a:r>
                      <a:r>
                        <a:rPr lang="el-GR" sz="1400" b="0" dirty="0">
                          <a:solidFill>
                            <a:sysClr val="windowText" lastClr="000000"/>
                          </a:solidFill>
                          <a:effectLst/>
                        </a:rPr>
                        <a:t>Ψυχὴ πᾶσα ἀθάνατος</a:t>
                      </a:r>
                      <a:r>
                        <a:rPr lang="fr-CH" sz="1400" b="0" dirty="0">
                          <a:solidFill>
                            <a:sysClr val="windowText" lastClr="000000"/>
                          </a:solidFill>
                          <a:effectLst/>
                        </a:rPr>
                        <a:t>. </a:t>
                      </a:r>
                      <a:r>
                        <a:rPr lang="el-GR" sz="1400" b="0" dirty="0">
                          <a:solidFill>
                            <a:sysClr val="windowText" lastClr="000000"/>
                          </a:solidFill>
                          <a:effectLst/>
                        </a:rPr>
                        <a:t>τὸ γὰρ ἀεικίνητον ἀθάνατον· τὸ δ</a:t>
                      </a:r>
                      <a:r>
                        <a:rPr lang="fr-CH" sz="1400" b="0" dirty="0">
                          <a:solidFill>
                            <a:sysClr val="windowText" lastClr="000000"/>
                          </a:solidFill>
                          <a:effectLst/>
                        </a:rPr>
                        <a:t>' </a:t>
                      </a:r>
                      <a:r>
                        <a:rPr lang="el-GR" sz="1400" b="0" dirty="0">
                          <a:solidFill>
                            <a:sysClr val="windowText" lastClr="000000"/>
                          </a:solidFill>
                          <a:effectLst/>
                        </a:rPr>
                        <a:t>ἄλλο κινοῦν καὶ ὑπ</a:t>
                      </a:r>
                      <a:r>
                        <a:rPr lang="fr-CH" sz="1400" b="0" dirty="0">
                          <a:solidFill>
                            <a:sysClr val="windowText" lastClr="000000"/>
                          </a:solidFill>
                          <a:effectLst/>
                        </a:rPr>
                        <a:t>' </a:t>
                      </a:r>
                      <a:r>
                        <a:rPr lang="el-GR" sz="1400" b="0" dirty="0">
                          <a:solidFill>
                            <a:sysClr val="windowText" lastClr="000000"/>
                          </a:solidFill>
                          <a:effectLst/>
                        </a:rPr>
                        <a:t>ἄλλου κινούμενον</a:t>
                      </a:r>
                      <a:r>
                        <a:rPr lang="fr-CH" sz="1400" b="0" dirty="0">
                          <a:solidFill>
                            <a:sysClr val="windowText" lastClr="000000"/>
                          </a:solidFill>
                          <a:effectLst/>
                        </a:rPr>
                        <a:t>, </a:t>
                      </a:r>
                      <a:r>
                        <a:rPr lang="el-GR" sz="1400" b="0" dirty="0">
                          <a:solidFill>
                            <a:sysClr val="windowText" lastClr="000000"/>
                          </a:solidFill>
                          <a:effectLst/>
                        </a:rPr>
                        <a:t>παῦλαν ἔχον κινήσεως</a:t>
                      </a:r>
                      <a:r>
                        <a:rPr lang="fr-CH" sz="1400" b="0" dirty="0">
                          <a:solidFill>
                            <a:sysClr val="windowText" lastClr="000000"/>
                          </a:solidFill>
                          <a:effectLst/>
                        </a:rPr>
                        <a:t>, </a:t>
                      </a:r>
                      <a:r>
                        <a:rPr lang="el-GR" sz="1400" b="0" dirty="0">
                          <a:solidFill>
                            <a:sysClr val="windowText" lastClr="000000"/>
                          </a:solidFill>
                          <a:effectLst/>
                        </a:rPr>
                        <a:t>παῦλαν ἔχει ζωῆς</a:t>
                      </a:r>
                      <a:r>
                        <a:rPr lang="fr-CH" sz="1400" b="0" dirty="0">
                          <a:solidFill>
                            <a:sysClr val="windowText" lastClr="000000"/>
                          </a:solidFill>
                          <a:effectLst/>
                        </a:rPr>
                        <a:t>. </a:t>
                      </a:r>
                      <a:r>
                        <a:rPr lang="el-GR" sz="1400" b="0" dirty="0">
                          <a:solidFill>
                            <a:sysClr val="windowText" lastClr="000000"/>
                          </a:solidFill>
                          <a:effectLst/>
                        </a:rPr>
                        <a:t>μόνον δὴ τὸ αὑτὸ κινοῦν</a:t>
                      </a:r>
                      <a:r>
                        <a:rPr lang="fr-CH" sz="1400" b="0" dirty="0">
                          <a:solidFill>
                            <a:sysClr val="windowText" lastClr="000000"/>
                          </a:solidFill>
                          <a:effectLst/>
                        </a:rPr>
                        <a:t>, </a:t>
                      </a:r>
                      <a:r>
                        <a:rPr lang="el-GR" sz="1400" b="0" dirty="0">
                          <a:solidFill>
                            <a:sysClr val="windowText" lastClr="000000"/>
                          </a:solidFill>
                          <a:effectLst/>
                        </a:rPr>
                        <a:t>ἅτε οὐκ ἀπολεῖπον ἑαυτό</a:t>
                      </a:r>
                      <a:r>
                        <a:rPr lang="fr-CH" sz="1400" b="0" dirty="0">
                          <a:solidFill>
                            <a:sysClr val="windowText" lastClr="000000"/>
                          </a:solidFill>
                          <a:effectLst/>
                        </a:rPr>
                        <a:t>, </a:t>
                      </a:r>
                      <a:r>
                        <a:rPr lang="el-GR" sz="1400" b="0" dirty="0">
                          <a:solidFill>
                            <a:sysClr val="windowText" lastClr="000000"/>
                          </a:solidFill>
                          <a:effectLst/>
                        </a:rPr>
                        <a:t>οὔποτε λήγει κινούμενον</a:t>
                      </a:r>
                      <a:r>
                        <a:rPr lang="fr-CH" sz="1400" b="0" dirty="0">
                          <a:solidFill>
                            <a:sysClr val="windowText" lastClr="000000"/>
                          </a:solidFill>
                          <a:effectLst/>
                        </a:rPr>
                        <a:t>, </a:t>
                      </a:r>
                      <a:r>
                        <a:rPr lang="el-GR" sz="1400" b="0" dirty="0">
                          <a:solidFill>
                            <a:sysClr val="windowText" lastClr="000000"/>
                          </a:solidFill>
                          <a:effectLst/>
                        </a:rPr>
                        <a:t>ἀλλὰ καὶ τοῖς ἄλλοις ὅσα κινεῖται τοῦτο πηγὴ καὶ ἀρχὴ κινήσεως</a:t>
                      </a:r>
                      <a:r>
                        <a:rPr lang="fr-CH" sz="1400" b="0" dirty="0">
                          <a:solidFill>
                            <a:sysClr val="windowText" lastClr="000000"/>
                          </a:solidFill>
                          <a:effectLst/>
                        </a:rPr>
                        <a:t>. </a:t>
                      </a:r>
                      <a:r>
                        <a:rPr lang="el-GR" sz="1400" b="0" dirty="0">
                          <a:solidFill>
                            <a:sysClr val="windowText" lastClr="000000"/>
                          </a:solidFill>
                          <a:effectLst/>
                        </a:rPr>
                        <a:t>ἀρχὴ δὲ ἀγένητον</a:t>
                      </a:r>
                      <a:r>
                        <a:rPr lang="fr-CH" sz="1400" b="0" dirty="0">
                          <a:solidFill>
                            <a:sysClr val="windowText" lastClr="000000"/>
                          </a:solidFill>
                          <a:effectLst/>
                        </a:rPr>
                        <a:t>. </a:t>
                      </a:r>
                      <a:r>
                        <a:rPr lang="el-GR" sz="1400" b="0" dirty="0">
                          <a:solidFill>
                            <a:sysClr val="windowText" lastClr="000000"/>
                          </a:solidFill>
                          <a:effectLst/>
                        </a:rPr>
                        <a:t>ἐξ ἀρχῆς γὰρ ἀνάγκη πᾶν τὸ γιγνόμενον γίγνεσθαι</a:t>
                      </a:r>
                      <a:r>
                        <a:rPr lang="fr-CH" sz="1400" b="0" dirty="0">
                          <a:solidFill>
                            <a:sysClr val="windowText" lastClr="000000"/>
                          </a:solidFill>
                          <a:effectLst/>
                        </a:rPr>
                        <a:t>, </a:t>
                      </a:r>
                      <a:r>
                        <a:rPr lang="el-GR" sz="1400" b="0" dirty="0">
                          <a:solidFill>
                            <a:sysClr val="windowText" lastClr="000000"/>
                          </a:solidFill>
                          <a:effectLst/>
                        </a:rPr>
                        <a:t>αὐτὴν δὲ μηδ</a:t>
                      </a:r>
                      <a:r>
                        <a:rPr lang="fr-CH" sz="1400" b="0" dirty="0">
                          <a:solidFill>
                            <a:sysClr val="windowText" lastClr="000000"/>
                          </a:solidFill>
                          <a:effectLst/>
                        </a:rPr>
                        <a:t>' </a:t>
                      </a:r>
                      <a:r>
                        <a:rPr lang="el-GR" sz="1400" b="0" dirty="0">
                          <a:solidFill>
                            <a:sysClr val="windowText" lastClr="000000"/>
                          </a:solidFill>
                          <a:effectLst/>
                        </a:rPr>
                        <a:t>ἐξ ἑνός· εἰ γὰρ ἔκ του ἀρχὴ γίγνοιτο</a:t>
                      </a:r>
                      <a:r>
                        <a:rPr lang="fr-CH" sz="1400" b="0" dirty="0">
                          <a:solidFill>
                            <a:sysClr val="windowText" lastClr="000000"/>
                          </a:solidFill>
                          <a:effectLst/>
                        </a:rPr>
                        <a:t>, </a:t>
                      </a:r>
                      <a:r>
                        <a:rPr lang="el-GR" sz="1400" b="0" dirty="0">
                          <a:solidFill>
                            <a:sysClr val="windowText" lastClr="000000"/>
                          </a:solidFill>
                          <a:effectLst/>
                        </a:rPr>
                        <a:t>οὐκ ἂν ἔτι ἀρχὴ γίγνοιτο</a:t>
                      </a:r>
                      <a:r>
                        <a:rPr lang="fr-CH" sz="1400" b="0" dirty="0">
                          <a:solidFill>
                            <a:sysClr val="windowText" lastClr="000000"/>
                          </a:solidFill>
                          <a:effectLst/>
                        </a:rPr>
                        <a:t>. </a:t>
                      </a:r>
                      <a:r>
                        <a:rPr lang="el-GR" sz="1400" b="0" dirty="0">
                          <a:solidFill>
                            <a:sysClr val="windowText" lastClr="000000"/>
                          </a:solidFill>
                          <a:effectLst/>
                        </a:rPr>
                        <a:t>ἐπειδὴ δὲ ἀγένητόν ἐστιν</a:t>
                      </a:r>
                      <a:r>
                        <a:rPr lang="fr-CH" sz="1400" b="0" dirty="0">
                          <a:solidFill>
                            <a:sysClr val="windowText" lastClr="000000"/>
                          </a:solidFill>
                          <a:effectLst/>
                        </a:rPr>
                        <a:t>, </a:t>
                      </a:r>
                      <a:r>
                        <a:rPr lang="el-GR" sz="1400" b="0" dirty="0">
                          <a:solidFill>
                            <a:sysClr val="windowText" lastClr="000000"/>
                          </a:solidFill>
                          <a:effectLst/>
                        </a:rPr>
                        <a:t>καὶ ἀδιάφθορον αὐτὸ ἀνάγκη εἶναι</a:t>
                      </a:r>
                      <a:r>
                        <a:rPr lang="fr-CH" sz="1400" b="0" dirty="0">
                          <a:solidFill>
                            <a:sysClr val="windowText" lastClr="000000"/>
                          </a:solidFill>
                          <a:effectLst/>
                        </a:rPr>
                        <a:t>. </a:t>
                      </a:r>
                      <a:r>
                        <a:rPr lang="el-GR" sz="1400" b="0" dirty="0">
                          <a:solidFill>
                            <a:sysClr val="windowText" lastClr="000000"/>
                          </a:solidFill>
                          <a:effectLst/>
                        </a:rPr>
                        <a:t>ἀρχῆς γὰρ δὴ ἀπολομένης οὔτε αὐτή ποτε ἔκ του οὔτε ἄλλο ἐξ ἐκείνης γενήσεται</a:t>
                      </a:r>
                      <a:r>
                        <a:rPr lang="fr-CH" sz="1400" b="0" dirty="0">
                          <a:solidFill>
                            <a:sysClr val="windowText" lastClr="000000"/>
                          </a:solidFill>
                          <a:effectLst/>
                        </a:rPr>
                        <a:t>, </a:t>
                      </a:r>
                      <a:r>
                        <a:rPr lang="el-GR" sz="1400" b="0" dirty="0">
                          <a:solidFill>
                            <a:sysClr val="windowText" lastClr="000000"/>
                          </a:solidFill>
                          <a:effectLst/>
                        </a:rPr>
                        <a:t>εἴπερ ἐξ ἀρχῆς δεῖ τὰ πάντα γίγνεσθαι</a:t>
                      </a:r>
                      <a:r>
                        <a:rPr lang="fr-CH" sz="1400" b="0" dirty="0">
                          <a:solidFill>
                            <a:sysClr val="windowText" lastClr="000000"/>
                          </a:solidFill>
                          <a:effectLst/>
                        </a:rPr>
                        <a:t>. </a:t>
                      </a:r>
                      <a:r>
                        <a:rPr lang="el-GR" sz="1400" b="0" dirty="0">
                          <a:solidFill>
                            <a:sysClr val="windowText" lastClr="000000"/>
                          </a:solidFill>
                          <a:effectLst/>
                        </a:rPr>
                        <a:t>οὕτω δὴ κινήσεως μὲν ἀρχὴ τὸ αὐτὸ αὑτὸ κινοῦν</a:t>
                      </a:r>
                      <a:r>
                        <a:rPr lang="fr-CH" sz="1400" b="0" dirty="0">
                          <a:solidFill>
                            <a:sysClr val="windowText" lastClr="000000"/>
                          </a:solidFill>
                          <a:effectLst/>
                        </a:rPr>
                        <a:t>. </a:t>
                      </a:r>
                      <a:r>
                        <a:rPr lang="el-GR" sz="1400" b="0" dirty="0">
                          <a:solidFill>
                            <a:sysClr val="windowText" lastClr="000000"/>
                          </a:solidFill>
                          <a:effectLst/>
                        </a:rPr>
                        <a:t>τοῦτο δὲ οὔτ</a:t>
                      </a:r>
                      <a:r>
                        <a:rPr lang="fr-CH" sz="1400" b="0" dirty="0">
                          <a:solidFill>
                            <a:sysClr val="windowText" lastClr="000000"/>
                          </a:solidFill>
                          <a:effectLst/>
                        </a:rPr>
                        <a:t>' </a:t>
                      </a:r>
                      <a:r>
                        <a:rPr lang="el-GR" sz="1400" b="0" dirty="0">
                          <a:solidFill>
                            <a:sysClr val="windowText" lastClr="000000"/>
                          </a:solidFill>
                          <a:effectLst/>
                        </a:rPr>
                        <a:t>ἀπόλλυσθαι οὔτε γίγνεσθαι δυνατόν</a:t>
                      </a:r>
                      <a:r>
                        <a:rPr lang="fr-CH" sz="1400" b="0" dirty="0">
                          <a:solidFill>
                            <a:sysClr val="windowText" lastClr="000000"/>
                          </a:solidFill>
                          <a:effectLst/>
                        </a:rPr>
                        <a:t>, </a:t>
                      </a:r>
                      <a:r>
                        <a:rPr lang="el-GR" sz="1400" b="0" dirty="0">
                          <a:solidFill>
                            <a:sysClr val="windowText" lastClr="000000"/>
                          </a:solidFill>
                          <a:effectLst/>
                        </a:rPr>
                        <a:t>ἢ πάντα τε οὐρανὸν πᾶσάν τε γῆν εἰς ἓν συμπεσοῦσαν στῆναι καὶ μήποτε αὖθις ἔχειν ὅθεν κινηθέντα γενήσεται</a:t>
                      </a:r>
                      <a:r>
                        <a:rPr lang="fr-CH" sz="1400" b="0" dirty="0">
                          <a:solidFill>
                            <a:sysClr val="windowText" lastClr="000000"/>
                          </a:solidFill>
                          <a:effectLst/>
                        </a:rPr>
                        <a:t>. </a:t>
                      </a:r>
                      <a:r>
                        <a:rPr lang="el-GR" sz="1400" b="0" dirty="0">
                          <a:solidFill>
                            <a:sysClr val="windowText" lastClr="000000"/>
                          </a:solidFill>
                          <a:effectLst/>
                        </a:rPr>
                        <a:t>ἀθανάτου δὲ πεφασμένου τοῦ ὑφ</a:t>
                      </a:r>
                      <a:r>
                        <a:rPr lang="fr-CH" sz="1400" b="0" dirty="0">
                          <a:solidFill>
                            <a:sysClr val="windowText" lastClr="000000"/>
                          </a:solidFill>
                          <a:effectLst/>
                        </a:rPr>
                        <a:t>' </a:t>
                      </a:r>
                      <a:r>
                        <a:rPr lang="el-GR" sz="1400" b="0" dirty="0">
                          <a:solidFill>
                            <a:sysClr val="windowText" lastClr="000000"/>
                          </a:solidFill>
                          <a:effectLst/>
                        </a:rPr>
                        <a:t>ἑαυτοῦ κινουμένου</a:t>
                      </a:r>
                      <a:r>
                        <a:rPr lang="fr-CH" sz="1400" b="0" dirty="0">
                          <a:solidFill>
                            <a:sysClr val="windowText" lastClr="000000"/>
                          </a:solidFill>
                          <a:effectLst/>
                        </a:rPr>
                        <a:t>, </a:t>
                      </a:r>
                      <a:r>
                        <a:rPr lang="el-GR" sz="1400" b="0" dirty="0">
                          <a:solidFill>
                            <a:sysClr val="windowText" lastClr="000000"/>
                          </a:solidFill>
                          <a:effectLst/>
                        </a:rPr>
                        <a:t>ψυχῆς οὐσίαν τε καὶ λόγον τοῦτον αὐτόν τις λέγων οὐκ αἰσχυνεῖται</a:t>
                      </a:r>
                      <a:r>
                        <a:rPr lang="fr-CH" sz="1400" b="0" dirty="0">
                          <a:solidFill>
                            <a:sysClr val="windowText" lastClr="000000"/>
                          </a:solidFill>
                          <a:effectLst/>
                        </a:rPr>
                        <a:t>. </a:t>
                      </a:r>
                      <a:r>
                        <a:rPr lang="el-GR" sz="1400" b="0" dirty="0">
                          <a:solidFill>
                            <a:sysClr val="windowText" lastClr="000000"/>
                          </a:solidFill>
                          <a:effectLst/>
                        </a:rPr>
                        <a:t>πᾶν γὰρ σῶμα</a:t>
                      </a:r>
                      <a:r>
                        <a:rPr lang="fr-CH" sz="1400" b="0" dirty="0">
                          <a:solidFill>
                            <a:sysClr val="windowText" lastClr="000000"/>
                          </a:solidFill>
                          <a:effectLst/>
                        </a:rPr>
                        <a:t>, </a:t>
                      </a:r>
                      <a:r>
                        <a:rPr lang="el-GR" sz="1400" b="0" dirty="0">
                          <a:solidFill>
                            <a:sysClr val="windowText" lastClr="000000"/>
                          </a:solidFill>
                          <a:effectLst/>
                        </a:rPr>
                        <a:t>ᾧ μὲν ἔξωθεν τὸ κινεῖσθαι</a:t>
                      </a:r>
                      <a:r>
                        <a:rPr lang="fr-CH" sz="1400" b="0" dirty="0">
                          <a:solidFill>
                            <a:sysClr val="windowText" lastClr="000000"/>
                          </a:solidFill>
                          <a:effectLst/>
                        </a:rPr>
                        <a:t>, </a:t>
                      </a:r>
                      <a:r>
                        <a:rPr lang="el-GR" sz="1400" b="0" dirty="0">
                          <a:solidFill>
                            <a:sysClr val="windowText" lastClr="000000"/>
                          </a:solidFill>
                          <a:effectLst/>
                        </a:rPr>
                        <a:t>ἄψυχον</a:t>
                      </a:r>
                      <a:r>
                        <a:rPr lang="fr-CH" sz="1400" b="0" dirty="0">
                          <a:solidFill>
                            <a:sysClr val="windowText" lastClr="000000"/>
                          </a:solidFill>
                          <a:effectLst/>
                        </a:rPr>
                        <a:t>, </a:t>
                      </a:r>
                      <a:r>
                        <a:rPr lang="el-GR" sz="1400" b="0" dirty="0">
                          <a:solidFill>
                            <a:sysClr val="windowText" lastClr="000000"/>
                          </a:solidFill>
                          <a:effectLst/>
                        </a:rPr>
                        <a:t>ᾧ δὲ ἔνδοθεν αὐτῷ ἐξ αὑτοῦ</a:t>
                      </a:r>
                      <a:r>
                        <a:rPr lang="fr-CH" sz="1400" b="0" dirty="0">
                          <a:solidFill>
                            <a:sysClr val="windowText" lastClr="000000"/>
                          </a:solidFill>
                          <a:effectLst/>
                        </a:rPr>
                        <a:t>, </a:t>
                      </a:r>
                      <a:r>
                        <a:rPr lang="el-GR" sz="1400" b="0" dirty="0">
                          <a:solidFill>
                            <a:sysClr val="windowText" lastClr="000000"/>
                          </a:solidFill>
                          <a:effectLst/>
                        </a:rPr>
                        <a:t>ἔμψυχον</a:t>
                      </a:r>
                      <a:r>
                        <a:rPr lang="fr-CH" sz="1400" b="0" dirty="0">
                          <a:solidFill>
                            <a:sysClr val="windowText" lastClr="000000"/>
                          </a:solidFill>
                          <a:effectLst/>
                        </a:rPr>
                        <a:t>, </a:t>
                      </a:r>
                      <a:r>
                        <a:rPr lang="el-GR" sz="1400" b="0" dirty="0">
                          <a:solidFill>
                            <a:sysClr val="windowText" lastClr="000000"/>
                          </a:solidFill>
                          <a:effectLst/>
                        </a:rPr>
                        <a:t>ὡς ταύτης οὔσης φύσεως ψυχῆς· εἰ δ</a:t>
                      </a:r>
                      <a:r>
                        <a:rPr lang="fr-CH" sz="1400" b="0" dirty="0">
                          <a:solidFill>
                            <a:sysClr val="windowText" lastClr="000000"/>
                          </a:solidFill>
                          <a:effectLst/>
                        </a:rPr>
                        <a:t>' </a:t>
                      </a:r>
                      <a:r>
                        <a:rPr lang="el-GR" sz="1400" b="0" dirty="0">
                          <a:solidFill>
                            <a:sysClr val="windowText" lastClr="000000"/>
                          </a:solidFill>
                          <a:effectLst/>
                        </a:rPr>
                        <a:t>ἔστιν τοῦτο οὕτως ἔχον</a:t>
                      </a:r>
                      <a:r>
                        <a:rPr lang="fr-CH" sz="1400" b="0" dirty="0">
                          <a:solidFill>
                            <a:sysClr val="windowText" lastClr="000000"/>
                          </a:solidFill>
                          <a:effectLst/>
                        </a:rPr>
                        <a:t>, </a:t>
                      </a:r>
                      <a:r>
                        <a:rPr lang="el-GR" sz="1400" b="0" dirty="0">
                          <a:solidFill>
                            <a:sysClr val="windowText" lastClr="000000"/>
                          </a:solidFill>
                          <a:effectLst/>
                        </a:rPr>
                        <a:t>μὴ ἄλλο τι εἶναι τὸ αὐτὸ ἑαυτὸ κινοῦν ἢ ψυχήν</a:t>
                      </a:r>
                      <a:r>
                        <a:rPr lang="fr-CH" sz="1400" b="0" dirty="0">
                          <a:solidFill>
                            <a:sysClr val="windowText" lastClr="000000"/>
                          </a:solidFill>
                          <a:effectLst/>
                        </a:rPr>
                        <a:t>, </a:t>
                      </a:r>
                      <a:r>
                        <a:rPr lang="el-GR" sz="1400" b="0" dirty="0">
                          <a:solidFill>
                            <a:sysClr val="windowText" lastClr="000000"/>
                          </a:solidFill>
                          <a:effectLst/>
                        </a:rPr>
                        <a:t>ἐξ ἀνάγκης ἀγένητόν τε καὶ ἀθάνατον ψυχὴ </a:t>
                      </a:r>
                      <a:r>
                        <a:rPr lang="fr-CH" sz="1400" b="0" dirty="0" err="1">
                          <a:solidFill>
                            <a:sysClr val="windowText" lastClr="000000"/>
                          </a:solidFill>
                          <a:effectLst/>
                        </a:rPr>
                        <a:t>ἂν</a:t>
                      </a:r>
                      <a:r>
                        <a:rPr lang="fr-CH" sz="1400" b="0" dirty="0">
                          <a:solidFill>
                            <a:sysClr val="windowText" lastClr="000000"/>
                          </a:solidFill>
                          <a:effectLst/>
                        </a:rPr>
                        <a:t> </a:t>
                      </a:r>
                      <a:r>
                        <a:rPr lang="fr-CH" sz="1400" b="0" dirty="0" err="1">
                          <a:solidFill>
                            <a:sysClr val="windowText" lastClr="000000"/>
                          </a:solidFill>
                          <a:effectLst/>
                        </a:rPr>
                        <a:t>εἴη</a:t>
                      </a: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tc>
                  <a:txBody>
                    <a:bodyPr/>
                    <a:lstStyle/>
                    <a:p>
                      <a:pPr marL="72000" algn="just">
                        <a:lnSpc>
                          <a:spcPct val="115000"/>
                        </a:lnSpc>
                        <a:spcAft>
                          <a:spcPts val="0"/>
                        </a:spcAft>
                      </a:pPr>
                      <a:r>
                        <a:rPr lang="fr-CH" sz="1400" b="0" dirty="0">
                          <a:solidFill>
                            <a:sysClr val="windowText" lastClr="000000"/>
                          </a:solidFill>
                          <a:effectLst/>
                        </a:rPr>
                        <a:t>Le principe de cette démonstration, le voici. Toute âme est immortelle. En effet </a:t>
                      </a:r>
                      <a:r>
                        <a:rPr lang="fr-CH" sz="1400" b="0" u="sng" dirty="0">
                          <a:solidFill>
                            <a:sysClr val="windowText" lastClr="000000"/>
                          </a:solidFill>
                          <a:effectLst/>
                        </a:rPr>
                        <a:t>ce qui se meut toujours est immortel</a:t>
                      </a:r>
                      <a:r>
                        <a:rPr lang="fr-CH" sz="1400" b="0" dirty="0">
                          <a:solidFill>
                            <a:sysClr val="windowText" lastClr="000000"/>
                          </a:solidFill>
                          <a:effectLst/>
                        </a:rPr>
                        <a:t>. Or l’être qui en meut un autre ou qui est mû par un autre, au moment où cesse le mouvement cesse d’exister. Seul</a:t>
                      </a:r>
                      <a:r>
                        <a:rPr lang="fr-CH" sz="1400" b="0" u="sng" dirty="0">
                          <a:solidFill>
                            <a:sysClr val="windowText" lastClr="000000"/>
                          </a:solidFill>
                          <a:effectLst/>
                        </a:rPr>
                        <a:t>, l’être qui se meut soi-même</a:t>
                      </a:r>
                      <a:r>
                        <a:rPr lang="fr-CH" sz="1400" b="0" dirty="0">
                          <a:solidFill>
                            <a:sysClr val="windowText" lastClr="000000"/>
                          </a:solidFill>
                          <a:effectLst/>
                        </a:rPr>
                        <a:t>, comme il ne fait pas défaut à soi-même, ne cesse jamais d’être mû ; mieux encore, il est </a:t>
                      </a:r>
                      <a:r>
                        <a:rPr lang="fr-CH" sz="1400" b="0" u="sng" dirty="0">
                          <a:solidFill>
                            <a:sysClr val="windowText" lastClr="000000"/>
                          </a:solidFill>
                          <a:effectLst/>
                        </a:rPr>
                        <a:t>source et principe du mouvement pour tout ce qui est mû</a:t>
                      </a:r>
                      <a:r>
                        <a:rPr lang="fr-CH" sz="1400" b="0" dirty="0">
                          <a:solidFill>
                            <a:sysClr val="windowText" lastClr="000000"/>
                          </a:solidFill>
                          <a:effectLst/>
                        </a:rPr>
                        <a:t>. Or, un </a:t>
                      </a:r>
                      <a:r>
                        <a:rPr lang="fr-CH" sz="1400" b="0" u="sng" dirty="0">
                          <a:solidFill>
                            <a:sysClr val="windowText" lastClr="000000"/>
                          </a:solidFill>
                          <a:effectLst/>
                        </a:rPr>
                        <a:t>principe n’est pas chose qui soit engendrée</a:t>
                      </a:r>
                      <a:r>
                        <a:rPr lang="fr-CH" sz="1400" b="0" dirty="0">
                          <a:solidFill>
                            <a:sysClr val="windowText" lastClr="000000"/>
                          </a:solidFill>
                          <a:effectLst/>
                        </a:rPr>
                        <a:t>. D’un principe en effet prend naissance, nécessairement, tout ce qui naît, tandis que le principe, lui, ne naît absolument de rien. Car si le principe naissait de quelque chose, il n’y aurait pas de commencement d’existence à partir d’un principe. Mais comme il n’a pas de naissance, </a:t>
                      </a:r>
                      <a:r>
                        <a:rPr lang="fr-CH" sz="1400" b="0" u="sng" dirty="0">
                          <a:solidFill>
                            <a:sysClr val="windowText" lastClr="000000"/>
                          </a:solidFill>
                          <a:effectLst/>
                        </a:rPr>
                        <a:t>il est nécessairement indestructible</a:t>
                      </a:r>
                      <a:r>
                        <a:rPr lang="fr-CH" sz="1400" b="0" dirty="0">
                          <a:solidFill>
                            <a:sysClr val="windowText" lastClr="000000"/>
                          </a:solidFill>
                          <a:effectLst/>
                        </a:rPr>
                        <a:t>. En effet, une fois le principe anéanti, il ne renaîtra jamais à partir de quelque chose, et rien d’autre ne naîtra de lui, s’il est vrai que toutes les choses doivent naître d’un principe. Ainsi donc </a:t>
                      </a:r>
                      <a:r>
                        <a:rPr lang="fr-CH" sz="1400" b="0" u="sng" dirty="0">
                          <a:solidFill>
                            <a:sysClr val="windowText" lastClr="000000"/>
                          </a:solidFill>
                          <a:effectLst/>
                        </a:rPr>
                        <a:t>l’être qui se meut lui-même est principe de mouvement</a:t>
                      </a:r>
                      <a:r>
                        <a:rPr lang="fr-CH" sz="1400" b="0" dirty="0">
                          <a:solidFill>
                            <a:sysClr val="windowText" lastClr="000000"/>
                          </a:solidFill>
                          <a:effectLst/>
                        </a:rPr>
                        <a:t>. </a:t>
                      </a:r>
                      <a:r>
                        <a:rPr lang="fr-CH" sz="1400" b="0" u="sng" dirty="0">
                          <a:solidFill>
                            <a:sysClr val="windowText" lastClr="000000"/>
                          </a:solidFill>
                          <a:effectLst/>
                        </a:rPr>
                        <a:t>Et cet être ne peut ni mourir, ni naître</a:t>
                      </a:r>
                      <a:r>
                        <a:rPr lang="fr-CH" sz="1400" b="0" dirty="0">
                          <a:solidFill>
                            <a:sysClr val="windowText" lastClr="000000"/>
                          </a:solidFill>
                          <a:effectLst/>
                        </a:rPr>
                        <a:t> : autrement le ciel tout entier, toutes les choses soumises à la génération, tomberaient, s’arrêteraient, et jamais ne retrouveraient une source de mouvement qui leur permettre de renaître. Une fois démontrée </a:t>
                      </a:r>
                      <a:r>
                        <a:rPr lang="fr-CH" sz="1400" b="0" u="sng" dirty="0">
                          <a:solidFill>
                            <a:sysClr val="windowText" lastClr="000000"/>
                          </a:solidFill>
                          <a:effectLst/>
                        </a:rPr>
                        <a:t>l’immortalité de ce qui se meut soi-même</a:t>
                      </a:r>
                      <a:r>
                        <a:rPr lang="fr-CH" sz="1400" b="0" dirty="0">
                          <a:solidFill>
                            <a:sysClr val="windowText" lastClr="000000"/>
                          </a:solidFill>
                          <a:effectLst/>
                        </a:rPr>
                        <a:t>, on ne se fera pas scrupule de déclarer que c’est là </a:t>
                      </a:r>
                      <a:r>
                        <a:rPr lang="fr-CH" sz="1400" b="0" u="sng" dirty="0">
                          <a:solidFill>
                            <a:sysClr val="windowText" lastClr="000000"/>
                          </a:solidFill>
                          <a:effectLst/>
                        </a:rPr>
                        <a:t>l’essence de l’âme, sa définition</a:t>
                      </a:r>
                      <a:r>
                        <a:rPr lang="fr-CH" sz="1400" b="0" dirty="0">
                          <a:solidFill>
                            <a:sysClr val="windowText" lastClr="000000"/>
                          </a:solidFill>
                          <a:effectLst/>
                        </a:rPr>
                        <a:t>. Tout corps en effet qui reçoit son mouvement de l’extérieur, est inanimé ; mais celui qui le reçoit du dedans, de lui-même, est animé, puisque la nature de l’âme consiste en cela même. S’il en est bien comme nous disons, si ce qui se meut soi-même n’est pas autre chose que l’âme, il s’ensuit nécessairement que l’âme ne peut naître et ne peut mourir.</a:t>
                      </a:r>
                      <a:endParaRPr lang="fr-FR" sz="1400" b="0" dirty="0">
                        <a:solidFill>
                          <a:sysClr val="windowText" lastClr="000000"/>
                        </a:solidFill>
                        <a:effectLst/>
                      </a:endParaRPr>
                    </a:p>
                    <a:p>
                      <a:pPr algn="just">
                        <a:lnSpc>
                          <a:spcPct val="115000"/>
                        </a:lnSpc>
                        <a:spcAft>
                          <a:spcPts val="0"/>
                        </a:spcAft>
                      </a:pPr>
                      <a:r>
                        <a:rPr lang="fr-CH" sz="1400" b="0" dirty="0">
                          <a:solidFill>
                            <a:sysClr val="windowText" lastClr="000000"/>
                          </a:solidFill>
                          <a:effectLst/>
                        </a:rPr>
                        <a:t>(trad. P. Vicaire)</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extLst>
                  <a:ext uri="{0D108BD9-81ED-4DB2-BD59-A6C34878D82A}">
                    <a16:rowId xmlns:a16="http://schemas.microsoft.com/office/drawing/2014/main" val="34869145"/>
                  </a:ext>
                </a:extLst>
              </a:tr>
            </a:tbl>
          </a:graphicData>
        </a:graphic>
      </p:graphicFrame>
      <p:sp>
        <p:nvSpPr>
          <p:cNvPr id="5" name="ZoneTexte 4">
            <a:extLst>
              <a:ext uri="{FF2B5EF4-FFF2-40B4-BE49-F238E27FC236}">
                <a16:creationId xmlns:a16="http://schemas.microsoft.com/office/drawing/2014/main" id="{75D8509B-D2AD-4519-8E89-FE528F8BDE7A}"/>
              </a:ext>
            </a:extLst>
          </p:cNvPr>
          <p:cNvSpPr txBox="1"/>
          <p:nvPr/>
        </p:nvSpPr>
        <p:spPr>
          <a:xfrm>
            <a:off x="592454" y="305581"/>
            <a:ext cx="3401226" cy="369332"/>
          </a:xfrm>
          <a:prstGeom prst="rect">
            <a:avLst/>
          </a:prstGeom>
          <a:noFill/>
        </p:spPr>
        <p:txBody>
          <a:bodyPr wrap="square" rtlCol="0">
            <a:spAutoFit/>
          </a:bodyPr>
          <a:lstStyle/>
          <a:p>
            <a:r>
              <a:rPr lang="fr-FR" dirty="0"/>
              <a:t>Plat. </a:t>
            </a:r>
            <a:r>
              <a:rPr lang="fr-FR" i="1" dirty="0" err="1"/>
              <a:t>Phdr</a:t>
            </a:r>
            <a:r>
              <a:rPr lang="fr-FR" i="1" dirty="0"/>
              <a:t>. </a:t>
            </a:r>
            <a:r>
              <a:rPr lang="fr-FR" dirty="0"/>
              <a:t>245 c 4-246 a 32</a:t>
            </a:r>
          </a:p>
        </p:txBody>
      </p:sp>
    </p:spTree>
    <p:extLst>
      <p:ext uri="{BB962C8B-B14F-4D97-AF65-F5344CB8AC3E}">
        <p14:creationId xmlns:p14="http://schemas.microsoft.com/office/powerpoint/2010/main" val="738752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36CA7EE-5B0F-42A2-ABB3-8DC54C244363}"/>
              </a:ext>
            </a:extLst>
          </p:cNvPr>
          <p:cNvGraphicFramePr>
            <a:graphicFrameLocks noGrp="1"/>
          </p:cNvGraphicFramePr>
          <p:nvPr>
            <p:extLst>
              <p:ext uri="{D42A27DB-BD31-4B8C-83A1-F6EECF244321}">
                <p14:modId xmlns:p14="http://schemas.microsoft.com/office/powerpoint/2010/main" val="2394631620"/>
              </p:ext>
            </p:extLst>
          </p:nvPr>
        </p:nvGraphicFramePr>
        <p:xfrm>
          <a:off x="592453" y="674913"/>
          <a:ext cx="8884833" cy="5137023"/>
        </p:xfrm>
        <a:graphic>
          <a:graphicData uri="http://schemas.openxmlformats.org/drawingml/2006/table">
            <a:tbl>
              <a:tblPr firstRow="1" firstCol="1" bandRow="1" bandCol="1">
                <a:tableStyleId>{5C22544A-7EE6-4342-B048-85BDC9FD1C3A}</a:tableStyleId>
              </a:tblPr>
              <a:tblGrid>
                <a:gridCol w="766328">
                  <a:extLst>
                    <a:ext uri="{9D8B030D-6E8A-4147-A177-3AD203B41FA5}">
                      <a16:colId xmlns:a16="http://schemas.microsoft.com/office/drawing/2014/main" val="2191622367"/>
                    </a:ext>
                  </a:extLst>
                </a:gridCol>
                <a:gridCol w="8118505">
                  <a:extLst>
                    <a:ext uri="{9D8B030D-6E8A-4147-A177-3AD203B41FA5}">
                      <a16:colId xmlns:a16="http://schemas.microsoft.com/office/drawing/2014/main" val="2831696065"/>
                    </a:ext>
                  </a:extLst>
                </a:gridCol>
              </a:tblGrid>
              <a:tr h="4022725">
                <a:tc>
                  <a:txBody>
                    <a:bodyPr/>
                    <a:lstStyle/>
                    <a:p>
                      <a:pPr algn="r">
                        <a:lnSpc>
                          <a:spcPct val="115000"/>
                        </a:lnSpc>
                        <a:spcAft>
                          <a:spcPts val="0"/>
                        </a:spcAft>
                      </a:pPr>
                      <a:r>
                        <a:rPr lang="fr-CH" sz="1400" b="0" dirty="0">
                          <a:solidFill>
                            <a:sysClr val="windowText" lastClr="000000"/>
                          </a:solidFill>
                          <a:effectLst/>
                        </a:rPr>
                        <a:t>1.</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5.</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15.</a:t>
                      </a: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20.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tc>
                  <a:txBody>
                    <a:bodyPr/>
                    <a:lstStyle/>
                    <a:p>
                      <a:pPr algn="just">
                        <a:lnSpc>
                          <a:spcPct val="115000"/>
                        </a:lnSpc>
                        <a:spcAft>
                          <a:spcPts val="0"/>
                        </a:spcAft>
                      </a:pPr>
                      <a:r>
                        <a:rPr lang="el-GR" sz="1400" b="0" dirty="0">
                          <a:solidFill>
                            <a:sysClr val="windowText" lastClr="000000"/>
                          </a:solidFill>
                          <a:effectLst/>
                        </a:rPr>
                        <a:t>ἀρχὴ δὲ ἀποδείξεως ἥδε</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highlight>
                            <a:srgbClr val="00FFFF"/>
                          </a:highlight>
                        </a:rPr>
                        <a:t>Ψυχὴ πᾶσα ἀθάνατος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highlight>
                            <a:srgbClr val="00FFFF"/>
                          </a:highlight>
                        </a:rPr>
                        <a:t>τὸ γὰρ ἀεικίνητον ἀθάνατον</a:t>
                      </a:r>
                      <a:r>
                        <a:rPr lang="el-GR" sz="1400" b="0" dirty="0">
                          <a:solidFill>
                            <a:sysClr val="windowText" lastClr="000000"/>
                          </a:solidFill>
                          <a:effectLst/>
                        </a:rPr>
                        <a:t>·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τὸ δ</a:t>
                      </a:r>
                      <a:r>
                        <a:rPr lang="fr-CH" sz="1400" b="0" dirty="0">
                          <a:solidFill>
                            <a:sysClr val="windowText" lastClr="000000"/>
                          </a:solidFill>
                          <a:effectLst/>
                        </a:rPr>
                        <a:t>' </a:t>
                      </a:r>
                      <a:r>
                        <a:rPr lang="el-GR" sz="1400" b="0" dirty="0">
                          <a:solidFill>
                            <a:sysClr val="windowText" lastClr="000000"/>
                          </a:solidFill>
                          <a:effectLst/>
                        </a:rPr>
                        <a:t>ἄλλο κινοῦν καὶ ὑπ</a:t>
                      </a:r>
                      <a:r>
                        <a:rPr lang="fr-CH" sz="1400" b="0" dirty="0">
                          <a:solidFill>
                            <a:sysClr val="windowText" lastClr="000000"/>
                          </a:solidFill>
                          <a:effectLst/>
                        </a:rPr>
                        <a:t>' </a:t>
                      </a:r>
                      <a:r>
                        <a:rPr lang="el-GR" sz="1400" b="0" dirty="0">
                          <a:solidFill>
                            <a:sysClr val="windowText" lastClr="000000"/>
                          </a:solidFill>
                          <a:effectLst/>
                        </a:rPr>
                        <a:t>ἄλλου κινούμενον</a:t>
                      </a:r>
                      <a:r>
                        <a:rPr lang="fr-CH" sz="1400" b="0" dirty="0">
                          <a:solidFill>
                            <a:sysClr val="windowText" lastClr="000000"/>
                          </a:solidFill>
                          <a:effectLst/>
                        </a:rPr>
                        <a:t>, </a:t>
                      </a:r>
                      <a:r>
                        <a:rPr lang="el-GR" sz="1400" b="0" dirty="0">
                          <a:solidFill>
                            <a:sysClr val="windowText" lastClr="000000"/>
                          </a:solidFill>
                          <a:effectLst/>
                        </a:rPr>
                        <a:t>παῦλαν ἔχον κινήσεως</a:t>
                      </a:r>
                      <a:r>
                        <a:rPr lang="fr-CH" sz="1400" b="0" dirty="0">
                          <a:solidFill>
                            <a:sysClr val="windowText" lastClr="000000"/>
                          </a:solidFill>
                          <a:effectLst/>
                        </a:rPr>
                        <a:t>, </a:t>
                      </a:r>
                      <a:r>
                        <a:rPr lang="el-GR" sz="1400" b="0" dirty="0">
                          <a:solidFill>
                            <a:sysClr val="windowText" lastClr="000000"/>
                          </a:solidFill>
                          <a:effectLst/>
                        </a:rPr>
                        <a:t>παῦλαν ἔχει ζωῆς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μόνον δὴ τὸ αὑτὸ κινοῦν</a:t>
                      </a:r>
                      <a:r>
                        <a:rPr lang="fr-CH" sz="1400" b="0" dirty="0">
                          <a:solidFill>
                            <a:sysClr val="windowText" lastClr="000000"/>
                          </a:solidFill>
                          <a:effectLst/>
                        </a:rPr>
                        <a:t>, </a:t>
                      </a:r>
                      <a:r>
                        <a:rPr lang="el-GR" sz="1400" b="0" dirty="0">
                          <a:solidFill>
                            <a:sysClr val="windowText" lastClr="000000"/>
                          </a:solidFill>
                          <a:effectLst/>
                        </a:rPr>
                        <a:t>ἅτε οὐκ ἀπολεῖπον ἑαυτό</a:t>
                      </a:r>
                      <a:r>
                        <a:rPr lang="fr-CH" sz="1400" b="0" dirty="0">
                          <a:solidFill>
                            <a:sysClr val="windowText" lastClr="000000"/>
                          </a:solidFill>
                          <a:effectLst/>
                        </a:rPr>
                        <a:t>, </a:t>
                      </a:r>
                      <a:r>
                        <a:rPr lang="el-GR" sz="1400" b="0" dirty="0">
                          <a:solidFill>
                            <a:sysClr val="windowText" lastClr="000000"/>
                          </a:solidFill>
                          <a:effectLst/>
                        </a:rPr>
                        <a:t>οὔποτε λήγει κινούμενον</a:t>
                      </a:r>
                      <a:r>
                        <a:rPr lang="fr-CH" sz="1400" b="0" dirty="0">
                          <a:solidFill>
                            <a:sysClr val="windowText" lastClr="000000"/>
                          </a:solidFill>
                          <a:effectLst/>
                        </a:rPr>
                        <a:t>, </a:t>
                      </a:r>
                      <a:r>
                        <a:rPr lang="el-GR" sz="1400" b="0" dirty="0">
                          <a:solidFill>
                            <a:sysClr val="windowText" lastClr="000000"/>
                          </a:solidFill>
                          <a:effectLst/>
                        </a:rPr>
                        <a:t>ἀλλὰ καὶ τοῖς ἄλλοις ὅσα κινεῖται τοῦτο πηγὴ καὶ ἀρχὴ κινήσεως</a:t>
                      </a:r>
                      <a:r>
                        <a:rPr lang="fr-CH" sz="1400" b="0" dirty="0">
                          <a:solidFill>
                            <a:sysClr val="windowText" lastClr="000000"/>
                          </a:solidFill>
                          <a:effectLst/>
                        </a:rPr>
                        <a:t>.</a:t>
                      </a:r>
                    </a:p>
                    <a:p>
                      <a:pPr algn="just">
                        <a:lnSpc>
                          <a:spcPct val="115000"/>
                        </a:lnSpc>
                        <a:spcAft>
                          <a:spcPts val="0"/>
                        </a:spcAft>
                      </a:pPr>
                      <a:r>
                        <a:rPr lang="el-GR" sz="1400" b="0" dirty="0">
                          <a:solidFill>
                            <a:sysClr val="windowText" lastClr="000000"/>
                          </a:solidFill>
                          <a:effectLst/>
                        </a:rPr>
                        <a:t>ἀρχὴ δὲ ἀγένητον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ἐξ ἀρχῆς γὰρ ἀνάγκη πᾶν τὸ γιγνόμενον γίγνεσθαι</a:t>
                      </a:r>
                      <a:r>
                        <a:rPr lang="fr-CH" sz="1400" b="0" dirty="0">
                          <a:solidFill>
                            <a:sysClr val="windowText" lastClr="000000"/>
                          </a:solidFill>
                          <a:effectLst/>
                        </a:rPr>
                        <a:t>, </a:t>
                      </a:r>
                      <a:r>
                        <a:rPr lang="el-GR" sz="1400" b="0" dirty="0">
                          <a:solidFill>
                            <a:sysClr val="windowText" lastClr="000000"/>
                          </a:solidFill>
                          <a:effectLst/>
                        </a:rPr>
                        <a:t>αὐτὴν δὲ μηδ</a:t>
                      </a:r>
                      <a:r>
                        <a:rPr lang="fr-CH" sz="1400" b="0" dirty="0">
                          <a:solidFill>
                            <a:sysClr val="windowText" lastClr="000000"/>
                          </a:solidFill>
                          <a:effectLst/>
                        </a:rPr>
                        <a:t>' </a:t>
                      </a:r>
                      <a:r>
                        <a:rPr lang="el-GR" sz="1400" b="0" dirty="0">
                          <a:solidFill>
                            <a:sysClr val="windowText" lastClr="000000"/>
                          </a:solidFill>
                          <a:effectLst/>
                        </a:rPr>
                        <a:t>ἐξ ἑνός·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γὰρ ἔκ του ἀρχὴ γίγνοιτο</a:t>
                      </a:r>
                      <a:r>
                        <a:rPr lang="fr-CH" sz="1400" b="0" dirty="0">
                          <a:solidFill>
                            <a:sysClr val="windowText" lastClr="000000"/>
                          </a:solidFill>
                          <a:effectLst/>
                        </a:rPr>
                        <a:t>, </a:t>
                      </a:r>
                      <a:r>
                        <a:rPr lang="el-GR" sz="1400" b="0" dirty="0">
                          <a:solidFill>
                            <a:sysClr val="windowText" lastClr="000000"/>
                          </a:solidFill>
                          <a:effectLst/>
                        </a:rPr>
                        <a:t>οὐκ ἂν ἔτι ἀρχὴ γίγνοιτο</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ἐπειδὴ δὲ ἀγένητόν ἐστιν</a:t>
                      </a:r>
                      <a:r>
                        <a:rPr lang="fr-CH" sz="1400" b="0" dirty="0">
                          <a:solidFill>
                            <a:sysClr val="windowText" lastClr="000000"/>
                          </a:solidFill>
                          <a:effectLst/>
                        </a:rPr>
                        <a:t>, </a:t>
                      </a:r>
                      <a:r>
                        <a:rPr lang="el-GR" sz="1400" b="0" dirty="0">
                          <a:solidFill>
                            <a:sysClr val="windowText" lastClr="000000"/>
                          </a:solidFill>
                          <a:effectLst/>
                        </a:rPr>
                        <a:t>καὶ ἀδιάφθορον αὐτὸ ἀνάγκη εἶναι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ἀρχῆς γὰρ δὴ ἀπολομένης οὔτε αὐτή ποτε ἔκ του οὔτε ἄλλο ἐξ ἐκείνης γενήσεται</a:t>
                      </a:r>
                      <a:r>
                        <a:rPr lang="fr-CH" sz="1400" b="0" dirty="0">
                          <a:solidFill>
                            <a:sysClr val="windowText" lastClr="000000"/>
                          </a:solidFill>
                          <a:effectLst/>
                        </a:rPr>
                        <a:t>, </a:t>
                      </a:r>
                      <a:r>
                        <a:rPr lang="el-GR" sz="1400" b="0" dirty="0">
                          <a:solidFill>
                            <a:sysClr val="windowText" lastClr="000000"/>
                          </a:solidFill>
                          <a:effectLst/>
                        </a:rPr>
                        <a:t>εἴπερ ἐξ ἀρχῆς δεῖ τὰ πάντα γίγνεσθαι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οὕτω δὴ κινήσεως μὲν ἀρχὴ τὸ αὐτὸ αὑτὸ κινοῦν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τοῦτο δὲ οὔτ</a:t>
                      </a:r>
                      <a:r>
                        <a:rPr lang="fr-CH" sz="1400" b="0" dirty="0">
                          <a:solidFill>
                            <a:sysClr val="windowText" lastClr="000000"/>
                          </a:solidFill>
                          <a:effectLst/>
                        </a:rPr>
                        <a:t>' </a:t>
                      </a:r>
                      <a:r>
                        <a:rPr lang="el-GR" sz="1400" b="0" dirty="0">
                          <a:solidFill>
                            <a:sysClr val="windowText" lastClr="000000"/>
                          </a:solidFill>
                          <a:effectLst/>
                        </a:rPr>
                        <a:t>ἀπόλλυσθαι οὔτε γίγνεσθαι δυνατόν</a:t>
                      </a:r>
                      <a:r>
                        <a:rPr lang="fr-CH" sz="1400" b="0" dirty="0">
                          <a:solidFill>
                            <a:sysClr val="windowText" lastClr="000000"/>
                          </a:solidFill>
                          <a:effectLst/>
                        </a:rPr>
                        <a:t>, </a:t>
                      </a:r>
                      <a:r>
                        <a:rPr lang="el-GR" sz="1400" b="0" dirty="0">
                          <a:solidFill>
                            <a:sysClr val="windowText" lastClr="000000"/>
                          </a:solidFill>
                          <a:effectLst/>
                        </a:rPr>
                        <a:t>ἢ πάντα τε οὐρανὸν πᾶσάν τε γῆν εἰς ἓν συμπεσοῦσαν στῆναι καὶ μήποτε αὖθις ἔχειν ὅθεν κινηθέντα γενήσεται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ἀθανάτου δὲ πεφασμένου τοῦ ὑφ</a:t>
                      </a:r>
                      <a:r>
                        <a:rPr lang="fr-CH" sz="1400" b="0" dirty="0">
                          <a:solidFill>
                            <a:sysClr val="windowText" lastClr="000000"/>
                          </a:solidFill>
                          <a:effectLst/>
                        </a:rPr>
                        <a:t>' </a:t>
                      </a:r>
                      <a:r>
                        <a:rPr lang="el-GR" sz="1400" b="0" dirty="0">
                          <a:solidFill>
                            <a:sysClr val="windowText" lastClr="000000"/>
                          </a:solidFill>
                          <a:effectLst/>
                        </a:rPr>
                        <a:t>ἑαυτοῦ κινουμένου</a:t>
                      </a:r>
                      <a:r>
                        <a:rPr lang="fr-CH" sz="1400" b="0" dirty="0">
                          <a:solidFill>
                            <a:sysClr val="windowText" lastClr="000000"/>
                          </a:solidFill>
                          <a:effectLst/>
                        </a:rPr>
                        <a:t>, </a:t>
                      </a:r>
                      <a:r>
                        <a:rPr lang="el-GR" sz="1400" b="0" dirty="0">
                          <a:solidFill>
                            <a:sysClr val="windowText" lastClr="000000"/>
                          </a:solidFill>
                          <a:effectLst/>
                        </a:rPr>
                        <a:t>ψυχῆς οὐσίαν τε καὶ λόγον τοῦτον αὐτόν τις λέγων οὐκ αἰσχυνεῖται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πᾶν γὰρ σῶμα</a:t>
                      </a:r>
                      <a:r>
                        <a:rPr lang="fr-CH" sz="1400" b="0" dirty="0">
                          <a:solidFill>
                            <a:sysClr val="windowText" lastClr="000000"/>
                          </a:solidFill>
                          <a:effectLst/>
                        </a:rPr>
                        <a:t>, </a:t>
                      </a:r>
                      <a:r>
                        <a:rPr lang="el-GR" sz="1400" b="0" dirty="0">
                          <a:solidFill>
                            <a:sysClr val="windowText" lastClr="000000"/>
                          </a:solidFill>
                          <a:effectLst/>
                        </a:rPr>
                        <a:t>ᾧ μὲν ἔξωθεν τὸ κινεῖσθαι</a:t>
                      </a:r>
                      <a:r>
                        <a:rPr lang="fr-CH" sz="1400" b="0" dirty="0">
                          <a:solidFill>
                            <a:sysClr val="windowText" lastClr="000000"/>
                          </a:solidFill>
                          <a:effectLst/>
                        </a:rPr>
                        <a:t>, </a:t>
                      </a:r>
                      <a:r>
                        <a:rPr lang="el-GR" sz="1400" b="0" dirty="0">
                          <a:solidFill>
                            <a:sysClr val="windowText" lastClr="000000"/>
                          </a:solidFill>
                          <a:effectLst/>
                        </a:rPr>
                        <a:t>ἄψυχον</a:t>
                      </a:r>
                      <a:r>
                        <a:rPr lang="fr-CH" sz="1400" b="0" dirty="0">
                          <a:solidFill>
                            <a:sysClr val="windowText" lastClr="000000"/>
                          </a:solidFill>
                          <a:effectLst/>
                        </a:rPr>
                        <a:t>, </a:t>
                      </a:r>
                      <a:r>
                        <a:rPr lang="el-GR" sz="1400" b="0" dirty="0">
                          <a:solidFill>
                            <a:sysClr val="windowText" lastClr="000000"/>
                          </a:solidFill>
                          <a:effectLst/>
                        </a:rPr>
                        <a:t>ᾧ δὲ ἔνδοθεν αὐτῷ ἐξ αὑτοῦ</a:t>
                      </a:r>
                      <a:r>
                        <a:rPr lang="fr-CH" sz="1400" b="0" dirty="0">
                          <a:solidFill>
                            <a:sysClr val="windowText" lastClr="000000"/>
                          </a:solidFill>
                          <a:effectLst/>
                        </a:rPr>
                        <a:t>, </a:t>
                      </a:r>
                      <a:r>
                        <a:rPr lang="el-GR" sz="1400" b="0" dirty="0">
                          <a:solidFill>
                            <a:sysClr val="windowText" lastClr="000000"/>
                          </a:solidFill>
                          <a:effectLst/>
                        </a:rPr>
                        <a:t>ἔμψυχον</a:t>
                      </a:r>
                      <a:r>
                        <a:rPr lang="fr-CH" sz="1400" b="0" dirty="0">
                          <a:solidFill>
                            <a:sysClr val="windowText" lastClr="000000"/>
                          </a:solidFill>
                          <a:effectLst/>
                        </a:rPr>
                        <a:t>, </a:t>
                      </a:r>
                      <a:r>
                        <a:rPr lang="el-GR" sz="1400" b="0" dirty="0">
                          <a:solidFill>
                            <a:sysClr val="windowText" lastClr="000000"/>
                          </a:solidFill>
                          <a:effectLst/>
                        </a:rPr>
                        <a:t>ὡς ταύτης οὔσης φύσεως ψυχῆς·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δ</a:t>
                      </a:r>
                      <a:r>
                        <a:rPr lang="fr-CH" sz="1400" b="0" dirty="0">
                          <a:solidFill>
                            <a:sysClr val="windowText" lastClr="000000"/>
                          </a:solidFill>
                          <a:effectLst/>
                        </a:rPr>
                        <a:t>' </a:t>
                      </a:r>
                      <a:r>
                        <a:rPr lang="el-GR" sz="1400" b="0" dirty="0">
                          <a:solidFill>
                            <a:sysClr val="windowText" lastClr="000000"/>
                          </a:solidFill>
                          <a:effectLst/>
                        </a:rPr>
                        <a:t>ἔστιν τοῦτο οὕτως ἔχον</a:t>
                      </a:r>
                      <a:r>
                        <a:rPr lang="fr-CH" sz="1400" b="0" dirty="0">
                          <a:solidFill>
                            <a:sysClr val="windowText" lastClr="000000"/>
                          </a:solidFill>
                          <a:effectLst/>
                        </a:rPr>
                        <a:t>, </a:t>
                      </a:r>
                      <a:r>
                        <a:rPr lang="el-GR" sz="1400" b="0" dirty="0">
                          <a:solidFill>
                            <a:sysClr val="windowText" lastClr="000000"/>
                          </a:solidFill>
                          <a:effectLst/>
                        </a:rPr>
                        <a:t>μὴ ἄλλο τι εἶναι τὸ αὐτὸ ἑαυτὸ κινοῦν ἢ ψυχήν</a:t>
                      </a:r>
                      <a:r>
                        <a:rPr lang="fr-CH" sz="1400" b="0" dirty="0">
                          <a:solidFill>
                            <a:sysClr val="windowText" lastClr="000000"/>
                          </a:solidFill>
                          <a:effectLst/>
                        </a:rPr>
                        <a:t>, </a:t>
                      </a:r>
                      <a:r>
                        <a:rPr lang="el-GR" sz="1400" b="0" dirty="0">
                          <a:solidFill>
                            <a:sysClr val="windowText" lastClr="000000"/>
                          </a:solidFill>
                          <a:effectLst/>
                        </a:rPr>
                        <a:t>ἐξ ἀνάγκης ἀγένητόν τε καὶ </a:t>
                      </a:r>
                      <a:r>
                        <a:rPr lang="el-GR" sz="1400" b="0" dirty="0">
                          <a:solidFill>
                            <a:sysClr val="windowText" lastClr="000000"/>
                          </a:solidFill>
                          <a:effectLst/>
                          <a:highlight>
                            <a:srgbClr val="00FFFF"/>
                          </a:highlight>
                        </a:rPr>
                        <a:t>ἀθάνατον ψυχὴ </a:t>
                      </a:r>
                      <a:r>
                        <a:rPr lang="fr-CH" sz="1400" b="0" dirty="0" err="1">
                          <a:solidFill>
                            <a:sysClr val="windowText" lastClr="000000"/>
                          </a:solidFill>
                          <a:effectLst/>
                          <a:highlight>
                            <a:srgbClr val="00FFFF"/>
                          </a:highlight>
                        </a:rPr>
                        <a:t>ἂν</a:t>
                      </a:r>
                      <a:r>
                        <a:rPr lang="fr-CH" sz="1400" b="0" dirty="0">
                          <a:solidFill>
                            <a:sysClr val="windowText" lastClr="000000"/>
                          </a:solidFill>
                          <a:effectLst/>
                          <a:highlight>
                            <a:srgbClr val="00FFFF"/>
                          </a:highlight>
                        </a:rPr>
                        <a:t> </a:t>
                      </a:r>
                      <a:r>
                        <a:rPr lang="fr-CH" sz="1400" b="0" dirty="0" err="1">
                          <a:solidFill>
                            <a:sysClr val="windowText" lastClr="000000"/>
                          </a:solidFill>
                          <a:effectLst/>
                          <a:highlight>
                            <a:srgbClr val="00FFFF"/>
                          </a:highlight>
                        </a:rPr>
                        <a:t>εἴη</a:t>
                      </a: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extLst>
                  <a:ext uri="{0D108BD9-81ED-4DB2-BD59-A6C34878D82A}">
                    <a16:rowId xmlns:a16="http://schemas.microsoft.com/office/drawing/2014/main" val="34869145"/>
                  </a:ext>
                </a:extLst>
              </a:tr>
            </a:tbl>
          </a:graphicData>
        </a:graphic>
      </p:graphicFrame>
      <p:sp>
        <p:nvSpPr>
          <p:cNvPr id="5" name="ZoneTexte 4">
            <a:extLst>
              <a:ext uri="{FF2B5EF4-FFF2-40B4-BE49-F238E27FC236}">
                <a16:creationId xmlns:a16="http://schemas.microsoft.com/office/drawing/2014/main" id="{75D8509B-D2AD-4519-8E89-FE528F8BDE7A}"/>
              </a:ext>
            </a:extLst>
          </p:cNvPr>
          <p:cNvSpPr txBox="1"/>
          <p:nvPr/>
        </p:nvSpPr>
        <p:spPr>
          <a:xfrm>
            <a:off x="592454" y="305581"/>
            <a:ext cx="3401226" cy="369332"/>
          </a:xfrm>
          <a:prstGeom prst="rect">
            <a:avLst/>
          </a:prstGeom>
          <a:noFill/>
        </p:spPr>
        <p:txBody>
          <a:bodyPr wrap="square" rtlCol="0">
            <a:spAutoFit/>
          </a:bodyPr>
          <a:lstStyle/>
          <a:p>
            <a:r>
              <a:rPr lang="fr-FR" dirty="0"/>
              <a:t>Plat. </a:t>
            </a:r>
            <a:r>
              <a:rPr lang="fr-FR" i="1" dirty="0" err="1"/>
              <a:t>Phdr</a:t>
            </a:r>
            <a:r>
              <a:rPr lang="fr-FR" i="1" dirty="0"/>
              <a:t>. </a:t>
            </a:r>
            <a:r>
              <a:rPr lang="fr-FR" dirty="0"/>
              <a:t>245 c 4-246 a 32</a:t>
            </a:r>
          </a:p>
        </p:txBody>
      </p:sp>
    </p:spTree>
    <p:extLst>
      <p:ext uri="{BB962C8B-B14F-4D97-AF65-F5344CB8AC3E}">
        <p14:creationId xmlns:p14="http://schemas.microsoft.com/office/powerpoint/2010/main" val="3460549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36CA7EE-5B0F-42A2-ABB3-8DC54C244363}"/>
              </a:ext>
            </a:extLst>
          </p:cNvPr>
          <p:cNvGraphicFramePr>
            <a:graphicFrameLocks noGrp="1"/>
          </p:cNvGraphicFramePr>
          <p:nvPr>
            <p:extLst>
              <p:ext uri="{D42A27DB-BD31-4B8C-83A1-F6EECF244321}">
                <p14:modId xmlns:p14="http://schemas.microsoft.com/office/powerpoint/2010/main" val="1459067013"/>
              </p:ext>
            </p:extLst>
          </p:nvPr>
        </p:nvGraphicFramePr>
        <p:xfrm>
          <a:off x="592453" y="674913"/>
          <a:ext cx="8884833" cy="5137023"/>
        </p:xfrm>
        <a:graphic>
          <a:graphicData uri="http://schemas.openxmlformats.org/drawingml/2006/table">
            <a:tbl>
              <a:tblPr firstRow="1" firstCol="1" bandRow="1" bandCol="1">
                <a:tableStyleId>{5C22544A-7EE6-4342-B048-85BDC9FD1C3A}</a:tableStyleId>
              </a:tblPr>
              <a:tblGrid>
                <a:gridCol w="766328">
                  <a:extLst>
                    <a:ext uri="{9D8B030D-6E8A-4147-A177-3AD203B41FA5}">
                      <a16:colId xmlns:a16="http://schemas.microsoft.com/office/drawing/2014/main" val="2191622367"/>
                    </a:ext>
                  </a:extLst>
                </a:gridCol>
                <a:gridCol w="8118505">
                  <a:extLst>
                    <a:ext uri="{9D8B030D-6E8A-4147-A177-3AD203B41FA5}">
                      <a16:colId xmlns:a16="http://schemas.microsoft.com/office/drawing/2014/main" val="2831696065"/>
                    </a:ext>
                  </a:extLst>
                </a:gridCol>
              </a:tblGrid>
              <a:tr h="4022725">
                <a:tc>
                  <a:txBody>
                    <a:bodyPr/>
                    <a:lstStyle/>
                    <a:p>
                      <a:pPr algn="r">
                        <a:lnSpc>
                          <a:spcPct val="115000"/>
                        </a:lnSpc>
                        <a:spcAft>
                          <a:spcPts val="0"/>
                        </a:spcAft>
                      </a:pPr>
                      <a:r>
                        <a:rPr lang="fr-CH" sz="1400" b="0" dirty="0">
                          <a:solidFill>
                            <a:sysClr val="windowText" lastClr="000000"/>
                          </a:solidFill>
                          <a:effectLst/>
                        </a:rPr>
                        <a:t>1.</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5.</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15.</a:t>
                      </a: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20.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tc>
                  <a:txBody>
                    <a:bodyPr/>
                    <a:lstStyle/>
                    <a:p>
                      <a:pPr algn="just">
                        <a:lnSpc>
                          <a:spcPct val="115000"/>
                        </a:lnSpc>
                        <a:spcAft>
                          <a:spcPts val="0"/>
                        </a:spcAft>
                      </a:pPr>
                      <a:r>
                        <a:rPr lang="el-GR" sz="1400" b="0" dirty="0">
                          <a:solidFill>
                            <a:sysClr val="windowText" lastClr="000000"/>
                          </a:solidFill>
                          <a:effectLst/>
                        </a:rPr>
                        <a:t>ἀρχὴ δὲ ἀποδείξεως ἥδε</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Ψυχὴ πᾶσα ἀθάνατος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τὸ γὰρ ἀει</a:t>
                      </a:r>
                      <a:r>
                        <a:rPr lang="el-GR" sz="1400" b="0" dirty="0">
                          <a:solidFill>
                            <a:sysClr val="windowText" lastClr="000000"/>
                          </a:solidFill>
                          <a:effectLst/>
                          <a:highlight>
                            <a:srgbClr val="FFFF00"/>
                          </a:highlight>
                        </a:rPr>
                        <a:t>κίν</a:t>
                      </a:r>
                      <a:r>
                        <a:rPr lang="el-GR" sz="1400" b="0" dirty="0">
                          <a:solidFill>
                            <a:sysClr val="windowText" lastClr="000000"/>
                          </a:solidFill>
                          <a:effectLst/>
                        </a:rPr>
                        <a:t>ητον ἀθάνατον·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τὸ δ</a:t>
                      </a:r>
                      <a:r>
                        <a:rPr lang="fr-CH" sz="1400" b="0" dirty="0">
                          <a:solidFill>
                            <a:sysClr val="windowText" lastClr="000000"/>
                          </a:solidFill>
                          <a:effectLst/>
                        </a:rPr>
                        <a:t>' </a:t>
                      </a:r>
                      <a:r>
                        <a:rPr lang="el-GR" sz="1400" b="0" dirty="0">
                          <a:solidFill>
                            <a:sysClr val="windowText" lastClr="000000"/>
                          </a:solidFill>
                          <a:effectLst/>
                        </a:rPr>
                        <a:t>ἄλλο </a:t>
                      </a:r>
                      <a:r>
                        <a:rPr lang="el-GR" sz="1400" b="0" dirty="0">
                          <a:solidFill>
                            <a:sysClr val="windowText" lastClr="000000"/>
                          </a:solidFill>
                          <a:effectLst/>
                          <a:highlight>
                            <a:srgbClr val="FFFF00"/>
                          </a:highlight>
                        </a:rPr>
                        <a:t>κινοῦν</a:t>
                      </a:r>
                      <a:r>
                        <a:rPr lang="el-GR" sz="1400" b="0" dirty="0">
                          <a:solidFill>
                            <a:sysClr val="windowText" lastClr="000000"/>
                          </a:solidFill>
                          <a:effectLst/>
                        </a:rPr>
                        <a:t> καὶ ὑπ</a:t>
                      </a:r>
                      <a:r>
                        <a:rPr lang="fr-CH" sz="1400" b="0" dirty="0">
                          <a:solidFill>
                            <a:sysClr val="windowText" lastClr="000000"/>
                          </a:solidFill>
                          <a:effectLst/>
                        </a:rPr>
                        <a:t>' </a:t>
                      </a:r>
                      <a:r>
                        <a:rPr lang="el-GR" sz="1400" b="0" dirty="0">
                          <a:solidFill>
                            <a:sysClr val="windowText" lastClr="000000"/>
                          </a:solidFill>
                          <a:effectLst/>
                        </a:rPr>
                        <a:t>ἄλλου </a:t>
                      </a:r>
                      <a:r>
                        <a:rPr lang="el-GR" sz="1400" b="0" dirty="0">
                          <a:solidFill>
                            <a:sysClr val="windowText" lastClr="000000"/>
                          </a:solidFill>
                          <a:effectLst/>
                          <a:highlight>
                            <a:srgbClr val="FFFF00"/>
                          </a:highlight>
                        </a:rPr>
                        <a:t>κινούμ</a:t>
                      </a:r>
                      <a:r>
                        <a:rPr lang="el-GR" sz="1400" b="0" dirty="0">
                          <a:solidFill>
                            <a:sysClr val="windowText" lastClr="000000"/>
                          </a:solidFill>
                          <a:effectLst/>
                        </a:rPr>
                        <a:t>ενον</a:t>
                      </a:r>
                      <a:r>
                        <a:rPr lang="fr-CH" sz="1400" b="0" dirty="0">
                          <a:solidFill>
                            <a:sysClr val="windowText" lastClr="000000"/>
                          </a:solidFill>
                          <a:effectLst/>
                        </a:rPr>
                        <a:t>, </a:t>
                      </a:r>
                      <a:r>
                        <a:rPr lang="el-GR" sz="1400" b="0" dirty="0">
                          <a:solidFill>
                            <a:sysClr val="windowText" lastClr="000000"/>
                          </a:solidFill>
                          <a:effectLst/>
                        </a:rPr>
                        <a:t>παῦλαν ἔχον </a:t>
                      </a:r>
                      <a:r>
                        <a:rPr lang="el-GR" sz="1400" b="0" dirty="0">
                          <a:solidFill>
                            <a:sysClr val="windowText" lastClr="000000"/>
                          </a:solidFill>
                          <a:effectLst/>
                          <a:highlight>
                            <a:srgbClr val="FFFF00"/>
                          </a:highlight>
                        </a:rPr>
                        <a:t>κινήσεως</a:t>
                      </a:r>
                      <a:r>
                        <a:rPr lang="fr-CH" sz="1400" b="0" dirty="0">
                          <a:solidFill>
                            <a:sysClr val="windowText" lastClr="000000"/>
                          </a:solidFill>
                          <a:effectLst/>
                        </a:rPr>
                        <a:t>, </a:t>
                      </a:r>
                      <a:r>
                        <a:rPr lang="el-GR" sz="1400" b="0" dirty="0">
                          <a:solidFill>
                            <a:sysClr val="windowText" lastClr="000000"/>
                          </a:solidFill>
                          <a:effectLst/>
                        </a:rPr>
                        <a:t>παῦλαν ἔχει ζωῆς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μόνον δὴ τὸ αὑτὸ </a:t>
                      </a:r>
                      <a:r>
                        <a:rPr lang="el-GR" sz="1400" b="0" dirty="0">
                          <a:solidFill>
                            <a:sysClr val="windowText" lastClr="000000"/>
                          </a:solidFill>
                          <a:effectLst/>
                          <a:highlight>
                            <a:srgbClr val="FFFF00"/>
                          </a:highlight>
                        </a:rPr>
                        <a:t>κινοῦν</a:t>
                      </a:r>
                      <a:r>
                        <a:rPr lang="fr-CH" sz="1400" b="0" dirty="0">
                          <a:solidFill>
                            <a:sysClr val="windowText" lastClr="000000"/>
                          </a:solidFill>
                          <a:effectLst/>
                        </a:rPr>
                        <a:t>, </a:t>
                      </a:r>
                      <a:r>
                        <a:rPr lang="el-GR" sz="1400" b="0" dirty="0">
                          <a:solidFill>
                            <a:sysClr val="windowText" lastClr="000000"/>
                          </a:solidFill>
                          <a:effectLst/>
                        </a:rPr>
                        <a:t>ἅτε οὐκ ἀπολεῖπον ἑαυτό</a:t>
                      </a:r>
                      <a:r>
                        <a:rPr lang="fr-CH" sz="1400" b="0" dirty="0">
                          <a:solidFill>
                            <a:sysClr val="windowText" lastClr="000000"/>
                          </a:solidFill>
                          <a:effectLst/>
                        </a:rPr>
                        <a:t>, </a:t>
                      </a:r>
                      <a:r>
                        <a:rPr lang="el-GR" sz="1400" b="0" dirty="0">
                          <a:solidFill>
                            <a:sysClr val="windowText" lastClr="000000"/>
                          </a:solidFill>
                          <a:effectLst/>
                        </a:rPr>
                        <a:t>οὔποτε λήγει </a:t>
                      </a:r>
                      <a:r>
                        <a:rPr lang="el-GR" sz="1400" b="0" dirty="0">
                          <a:solidFill>
                            <a:sysClr val="windowText" lastClr="000000"/>
                          </a:solidFill>
                          <a:effectLst/>
                          <a:highlight>
                            <a:srgbClr val="FFFF00"/>
                          </a:highlight>
                        </a:rPr>
                        <a:t>κινούμενον</a:t>
                      </a:r>
                      <a:r>
                        <a:rPr lang="fr-CH" sz="1400" b="0" dirty="0">
                          <a:solidFill>
                            <a:sysClr val="windowText" lastClr="000000"/>
                          </a:solidFill>
                          <a:effectLst/>
                        </a:rPr>
                        <a:t>, </a:t>
                      </a:r>
                      <a:r>
                        <a:rPr lang="el-GR" sz="1400" b="0" dirty="0">
                          <a:solidFill>
                            <a:sysClr val="windowText" lastClr="000000"/>
                          </a:solidFill>
                          <a:effectLst/>
                        </a:rPr>
                        <a:t>ἀλλὰ καὶ τοῖς ἄλλοις ὅσα </a:t>
                      </a:r>
                      <a:r>
                        <a:rPr lang="el-GR" sz="1400" b="0" dirty="0">
                          <a:solidFill>
                            <a:sysClr val="windowText" lastClr="000000"/>
                          </a:solidFill>
                          <a:effectLst/>
                          <a:highlight>
                            <a:srgbClr val="FFFF00"/>
                          </a:highlight>
                        </a:rPr>
                        <a:t>κινεῖται</a:t>
                      </a:r>
                      <a:r>
                        <a:rPr lang="el-GR" sz="1400" b="0" dirty="0">
                          <a:solidFill>
                            <a:sysClr val="windowText" lastClr="000000"/>
                          </a:solidFill>
                          <a:effectLst/>
                        </a:rPr>
                        <a:t> τοῦτο πηγὴ καὶ ἀρχὴ </a:t>
                      </a:r>
                      <a:r>
                        <a:rPr lang="el-GR" sz="1400" b="0" dirty="0">
                          <a:solidFill>
                            <a:sysClr val="windowText" lastClr="000000"/>
                          </a:solidFill>
                          <a:effectLst/>
                          <a:highlight>
                            <a:srgbClr val="FFFF00"/>
                          </a:highlight>
                        </a:rPr>
                        <a:t>κινήσεως</a:t>
                      </a:r>
                      <a:r>
                        <a:rPr lang="fr-CH" sz="1400" b="0" dirty="0">
                          <a:solidFill>
                            <a:sysClr val="windowText" lastClr="000000"/>
                          </a:solidFill>
                          <a:effectLst/>
                        </a:rPr>
                        <a:t>.</a:t>
                      </a:r>
                    </a:p>
                    <a:p>
                      <a:pPr algn="just">
                        <a:lnSpc>
                          <a:spcPct val="115000"/>
                        </a:lnSpc>
                        <a:spcAft>
                          <a:spcPts val="0"/>
                        </a:spcAft>
                      </a:pPr>
                      <a:r>
                        <a:rPr lang="el-GR" sz="1400" b="0" dirty="0">
                          <a:solidFill>
                            <a:sysClr val="windowText" lastClr="000000"/>
                          </a:solidFill>
                          <a:effectLst/>
                        </a:rPr>
                        <a:t>ἀρχὴ δὲ ἀγένητον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ἐξ ἀρχῆς γὰρ ἀνάγκη πᾶν τὸ γιγνόμενον γίγνεσθαι</a:t>
                      </a:r>
                      <a:r>
                        <a:rPr lang="fr-CH" sz="1400" b="0" dirty="0">
                          <a:solidFill>
                            <a:sysClr val="windowText" lastClr="000000"/>
                          </a:solidFill>
                          <a:effectLst/>
                        </a:rPr>
                        <a:t>, </a:t>
                      </a:r>
                      <a:r>
                        <a:rPr lang="el-GR" sz="1400" b="0" dirty="0">
                          <a:solidFill>
                            <a:sysClr val="windowText" lastClr="000000"/>
                          </a:solidFill>
                          <a:effectLst/>
                        </a:rPr>
                        <a:t>αὐτὴν δὲ μηδ</a:t>
                      </a:r>
                      <a:r>
                        <a:rPr lang="fr-CH" sz="1400" b="0" dirty="0">
                          <a:solidFill>
                            <a:sysClr val="windowText" lastClr="000000"/>
                          </a:solidFill>
                          <a:effectLst/>
                        </a:rPr>
                        <a:t>' </a:t>
                      </a:r>
                      <a:r>
                        <a:rPr lang="el-GR" sz="1400" b="0" dirty="0">
                          <a:solidFill>
                            <a:sysClr val="windowText" lastClr="000000"/>
                          </a:solidFill>
                          <a:effectLst/>
                        </a:rPr>
                        <a:t>ἐξ ἑνός·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γὰρ ἔκ του ἀρχὴ γίγνοιτο</a:t>
                      </a:r>
                      <a:r>
                        <a:rPr lang="fr-CH" sz="1400" b="0" dirty="0">
                          <a:solidFill>
                            <a:sysClr val="windowText" lastClr="000000"/>
                          </a:solidFill>
                          <a:effectLst/>
                        </a:rPr>
                        <a:t>, </a:t>
                      </a:r>
                      <a:r>
                        <a:rPr lang="el-GR" sz="1400" b="0" dirty="0">
                          <a:solidFill>
                            <a:sysClr val="windowText" lastClr="000000"/>
                          </a:solidFill>
                          <a:effectLst/>
                        </a:rPr>
                        <a:t>οὐκ ἂν ἔτι ἀρχὴ γίγνοιτο</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ἐπειδὴ δὲ ἀγένητόν ἐστιν</a:t>
                      </a:r>
                      <a:r>
                        <a:rPr lang="fr-CH" sz="1400" b="0" dirty="0">
                          <a:solidFill>
                            <a:sysClr val="windowText" lastClr="000000"/>
                          </a:solidFill>
                          <a:effectLst/>
                        </a:rPr>
                        <a:t>, </a:t>
                      </a:r>
                      <a:r>
                        <a:rPr lang="el-GR" sz="1400" b="0" dirty="0">
                          <a:solidFill>
                            <a:sysClr val="windowText" lastClr="000000"/>
                          </a:solidFill>
                          <a:effectLst/>
                        </a:rPr>
                        <a:t>καὶ ἀδιάφθορον αὐτὸ ἀνάγκη εἶναι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ἀρχῆς γὰρ δὴ ἀπολομένης οὔτε αὐτή ποτε ἔκ του οὔτε ἄλλο ἐξ ἐκείνης γενήσεται</a:t>
                      </a:r>
                      <a:r>
                        <a:rPr lang="fr-CH" sz="1400" b="0" dirty="0">
                          <a:solidFill>
                            <a:sysClr val="windowText" lastClr="000000"/>
                          </a:solidFill>
                          <a:effectLst/>
                        </a:rPr>
                        <a:t>, </a:t>
                      </a:r>
                      <a:r>
                        <a:rPr lang="el-GR" sz="1400" b="0" dirty="0">
                          <a:solidFill>
                            <a:sysClr val="windowText" lastClr="000000"/>
                          </a:solidFill>
                          <a:effectLst/>
                        </a:rPr>
                        <a:t>εἴπερ ἐξ ἀρχῆς δεῖ τὰ πάντα γίγνεσθαι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οὕτω δὴ </a:t>
                      </a:r>
                      <a:r>
                        <a:rPr lang="el-GR" sz="1400" b="0" dirty="0">
                          <a:solidFill>
                            <a:sysClr val="windowText" lastClr="000000"/>
                          </a:solidFill>
                          <a:effectLst/>
                          <a:highlight>
                            <a:srgbClr val="FFFF00"/>
                          </a:highlight>
                        </a:rPr>
                        <a:t>κινήσεως</a:t>
                      </a:r>
                      <a:r>
                        <a:rPr lang="el-GR" sz="1400" b="0" dirty="0">
                          <a:solidFill>
                            <a:sysClr val="windowText" lastClr="000000"/>
                          </a:solidFill>
                          <a:effectLst/>
                        </a:rPr>
                        <a:t> μὲν ἀρχὴ τὸ αὐτὸ αὑτὸ </a:t>
                      </a:r>
                      <a:r>
                        <a:rPr lang="el-GR" sz="1400" b="0" dirty="0">
                          <a:solidFill>
                            <a:sysClr val="windowText" lastClr="000000"/>
                          </a:solidFill>
                          <a:effectLst/>
                          <a:highlight>
                            <a:srgbClr val="FFFF00"/>
                          </a:highlight>
                        </a:rPr>
                        <a:t>κινοῦν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τοῦτο δὲ οὔτ</a:t>
                      </a:r>
                      <a:r>
                        <a:rPr lang="fr-CH" sz="1400" b="0" dirty="0">
                          <a:solidFill>
                            <a:sysClr val="windowText" lastClr="000000"/>
                          </a:solidFill>
                          <a:effectLst/>
                        </a:rPr>
                        <a:t>' </a:t>
                      </a:r>
                      <a:r>
                        <a:rPr lang="el-GR" sz="1400" b="0" dirty="0">
                          <a:solidFill>
                            <a:sysClr val="windowText" lastClr="000000"/>
                          </a:solidFill>
                          <a:effectLst/>
                        </a:rPr>
                        <a:t>ἀπόλλυσθαι οὔτε γίγνεσθαι δυνατόν</a:t>
                      </a:r>
                      <a:r>
                        <a:rPr lang="fr-CH" sz="1400" b="0" dirty="0">
                          <a:solidFill>
                            <a:sysClr val="windowText" lastClr="000000"/>
                          </a:solidFill>
                          <a:effectLst/>
                        </a:rPr>
                        <a:t>, </a:t>
                      </a:r>
                      <a:r>
                        <a:rPr lang="el-GR" sz="1400" b="0" dirty="0">
                          <a:solidFill>
                            <a:sysClr val="windowText" lastClr="000000"/>
                          </a:solidFill>
                          <a:effectLst/>
                        </a:rPr>
                        <a:t>ἢ πάντα τε οὐρανὸν πᾶσάν τε γῆν εἰς ἓν συμπεσοῦσαν στῆναι καὶ μήποτε αὖθις ἔχειν ὅθεν </a:t>
                      </a:r>
                      <a:r>
                        <a:rPr lang="el-GR" sz="1400" b="0" dirty="0">
                          <a:solidFill>
                            <a:sysClr val="windowText" lastClr="000000"/>
                          </a:solidFill>
                          <a:effectLst/>
                          <a:highlight>
                            <a:srgbClr val="FFFF00"/>
                          </a:highlight>
                        </a:rPr>
                        <a:t>κινηθέντα</a:t>
                      </a:r>
                      <a:r>
                        <a:rPr lang="el-GR" sz="1400" b="0" dirty="0">
                          <a:solidFill>
                            <a:sysClr val="windowText" lastClr="000000"/>
                          </a:solidFill>
                          <a:effectLst/>
                        </a:rPr>
                        <a:t> γενήσεται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ἀθανάτου δὲ πεφασμένου τοῦ ὑφ</a:t>
                      </a:r>
                      <a:r>
                        <a:rPr lang="fr-CH" sz="1400" b="0" dirty="0">
                          <a:solidFill>
                            <a:sysClr val="windowText" lastClr="000000"/>
                          </a:solidFill>
                          <a:effectLst/>
                        </a:rPr>
                        <a:t>' </a:t>
                      </a:r>
                      <a:r>
                        <a:rPr lang="el-GR" sz="1400" b="0" dirty="0">
                          <a:solidFill>
                            <a:sysClr val="windowText" lastClr="000000"/>
                          </a:solidFill>
                          <a:effectLst/>
                        </a:rPr>
                        <a:t>ἑαυτοῦ </a:t>
                      </a:r>
                      <a:r>
                        <a:rPr lang="el-GR" sz="1400" b="0" dirty="0">
                          <a:solidFill>
                            <a:sysClr val="windowText" lastClr="000000"/>
                          </a:solidFill>
                          <a:effectLst/>
                          <a:highlight>
                            <a:srgbClr val="FFFF00"/>
                          </a:highlight>
                        </a:rPr>
                        <a:t>κινουμένου</a:t>
                      </a:r>
                      <a:r>
                        <a:rPr lang="fr-CH" sz="1400" b="0" dirty="0">
                          <a:solidFill>
                            <a:sysClr val="windowText" lastClr="000000"/>
                          </a:solidFill>
                          <a:effectLst/>
                        </a:rPr>
                        <a:t>, </a:t>
                      </a:r>
                      <a:r>
                        <a:rPr lang="el-GR" sz="1400" b="0" dirty="0">
                          <a:solidFill>
                            <a:sysClr val="windowText" lastClr="000000"/>
                          </a:solidFill>
                          <a:effectLst/>
                        </a:rPr>
                        <a:t>ψυχῆς οὐσίαν τε καὶ λόγον τοῦτον αὐτόν τις λέγων οὐκ αἰσχυνεῖται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πᾶν γὰρ σῶμα</a:t>
                      </a:r>
                      <a:r>
                        <a:rPr lang="fr-CH" sz="1400" b="0" dirty="0">
                          <a:solidFill>
                            <a:sysClr val="windowText" lastClr="000000"/>
                          </a:solidFill>
                          <a:effectLst/>
                        </a:rPr>
                        <a:t>, </a:t>
                      </a:r>
                      <a:r>
                        <a:rPr lang="el-GR" sz="1400" b="0" dirty="0">
                          <a:solidFill>
                            <a:sysClr val="windowText" lastClr="000000"/>
                          </a:solidFill>
                          <a:effectLst/>
                        </a:rPr>
                        <a:t>ᾧ μὲν ἔξωθεν τὸ </a:t>
                      </a:r>
                      <a:r>
                        <a:rPr lang="el-GR" sz="1400" b="0" dirty="0">
                          <a:solidFill>
                            <a:sysClr val="windowText" lastClr="000000"/>
                          </a:solidFill>
                          <a:effectLst/>
                          <a:highlight>
                            <a:srgbClr val="FFFF00"/>
                          </a:highlight>
                        </a:rPr>
                        <a:t>κινεῖσθαι</a:t>
                      </a:r>
                      <a:r>
                        <a:rPr lang="fr-CH" sz="1400" b="0" dirty="0">
                          <a:solidFill>
                            <a:sysClr val="windowText" lastClr="000000"/>
                          </a:solidFill>
                          <a:effectLst/>
                        </a:rPr>
                        <a:t>, </a:t>
                      </a:r>
                      <a:r>
                        <a:rPr lang="el-GR" sz="1400" b="0" dirty="0">
                          <a:solidFill>
                            <a:sysClr val="windowText" lastClr="000000"/>
                          </a:solidFill>
                          <a:effectLst/>
                        </a:rPr>
                        <a:t>ἄψυχον</a:t>
                      </a:r>
                      <a:r>
                        <a:rPr lang="fr-CH" sz="1400" b="0" dirty="0">
                          <a:solidFill>
                            <a:sysClr val="windowText" lastClr="000000"/>
                          </a:solidFill>
                          <a:effectLst/>
                        </a:rPr>
                        <a:t>, </a:t>
                      </a:r>
                      <a:r>
                        <a:rPr lang="el-GR" sz="1400" b="0" dirty="0">
                          <a:solidFill>
                            <a:sysClr val="windowText" lastClr="000000"/>
                          </a:solidFill>
                          <a:effectLst/>
                        </a:rPr>
                        <a:t>ᾧ δὲ ἔνδοθεν αὐτῷ ἐξ αὑτοῦ</a:t>
                      </a:r>
                      <a:r>
                        <a:rPr lang="fr-CH" sz="1400" b="0" dirty="0">
                          <a:solidFill>
                            <a:sysClr val="windowText" lastClr="000000"/>
                          </a:solidFill>
                          <a:effectLst/>
                        </a:rPr>
                        <a:t>, </a:t>
                      </a:r>
                      <a:r>
                        <a:rPr lang="el-GR" sz="1400" b="0" dirty="0">
                          <a:solidFill>
                            <a:sysClr val="windowText" lastClr="000000"/>
                          </a:solidFill>
                          <a:effectLst/>
                        </a:rPr>
                        <a:t>ἔμψυχον</a:t>
                      </a:r>
                      <a:r>
                        <a:rPr lang="fr-CH" sz="1400" b="0" dirty="0">
                          <a:solidFill>
                            <a:sysClr val="windowText" lastClr="000000"/>
                          </a:solidFill>
                          <a:effectLst/>
                        </a:rPr>
                        <a:t>, </a:t>
                      </a:r>
                      <a:r>
                        <a:rPr lang="el-GR" sz="1400" b="0" dirty="0">
                          <a:solidFill>
                            <a:sysClr val="windowText" lastClr="000000"/>
                          </a:solidFill>
                          <a:effectLst/>
                        </a:rPr>
                        <a:t>ὡς ταύτης οὔσης φύσεως ψυχῆς·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δ</a:t>
                      </a:r>
                      <a:r>
                        <a:rPr lang="fr-CH" sz="1400" b="0" dirty="0">
                          <a:solidFill>
                            <a:sysClr val="windowText" lastClr="000000"/>
                          </a:solidFill>
                          <a:effectLst/>
                        </a:rPr>
                        <a:t>' </a:t>
                      </a:r>
                      <a:r>
                        <a:rPr lang="el-GR" sz="1400" b="0" dirty="0">
                          <a:solidFill>
                            <a:sysClr val="windowText" lastClr="000000"/>
                          </a:solidFill>
                          <a:effectLst/>
                        </a:rPr>
                        <a:t>ἔστιν τοῦτο οὕτως ἔχον</a:t>
                      </a:r>
                      <a:r>
                        <a:rPr lang="fr-CH" sz="1400" b="0" dirty="0">
                          <a:solidFill>
                            <a:sysClr val="windowText" lastClr="000000"/>
                          </a:solidFill>
                          <a:effectLst/>
                        </a:rPr>
                        <a:t>, </a:t>
                      </a:r>
                      <a:r>
                        <a:rPr lang="el-GR" sz="1400" b="0" dirty="0">
                          <a:solidFill>
                            <a:sysClr val="windowText" lastClr="000000"/>
                          </a:solidFill>
                          <a:effectLst/>
                        </a:rPr>
                        <a:t>μὴ ἄλλο τι εἶναι τὸ αὐτὸ ἑαυτὸ </a:t>
                      </a:r>
                      <a:r>
                        <a:rPr lang="el-GR" sz="1400" b="0" dirty="0">
                          <a:solidFill>
                            <a:sysClr val="windowText" lastClr="000000"/>
                          </a:solidFill>
                          <a:effectLst/>
                          <a:highlight>
                            <a:srgbClr val="FFFF00"/>
                          </a:highlight>
                        </a:rPr>
                        <a:t>κινοῦν</a:t>
                      </a:r>
                      <a:r>
                        <a:rPr lang="el-GR" sz="1400" b="0" dirty="0">
                          <a:solidFill>
                            <a:sysClr val="windowText" lastClr="000000"/>
                          </a:solidFill>
                          <a:effectLst/>
                        </a:rPr>
                        <a:t> ἢ ψυχήν</a:t>
                      </a:r>
                      <a:r>
                        <a:rPr lang="fr-CH" sz="1400" b="0" dirty="0">
                          <a:solidFill>
                            <a:sysClr val="windowText" lastClr="000000"/>
                          </a:solidFill>
                          <a:effectLst/>
                        </a:rPr>
                        <a:t>, </a:t>
                      </a:r>
                      <a:r>
                        <a:rPr lang="el-GR" sz="1400" b="0" dirty="0">
                          <a:solidFill>
                            <a:sysClr val="windowText" lastClr="000000"/>
                          </a:solidFill>
                          <a:effectLst/>
                        </a:rPr>
                        <a:t>ἐξ ἀνάγκης ἀγένητόν τε καὶ ἀθάνατον ψυχὴ </a:t>
                      </a:r>
                      <a:r>
                        <a:rPr lang="fr-CH" sz="1400" b="0" dirty="0" err="1">
                          <a:solidFill>
                            <a:sysClr val="windowText" lastClr="000000"/>
                          </a:solidFill>
                          <a:effectLst/>
                        </a:rPr>
                        <a:t>ἂν</a:t>
                      </a:r>
                      <a:r>
                        <a:rPr lang="fr-CH" sz="1400" b="0" dirty="0">
                          <a:solidFill>
                            <a:sysClr val="windowText" lastClr="000000"/>
                          </a:solidFill>
                          <a:effectLst/>
                        </a:rPr>
                        <a:t> </a:t>
                      </a:r>
                      <a:r>
                        <a:rPr lang="fr-CH" sz="1400" b="0" dirty="0" err="1">
                          <a:solidFill>
                            <a:sysClr val="windowText" lastClr="000000"/>
                          </a:solidFill>
                          <a:effectLst/>
                        </a:rPr>
                        <a:t>εἴη</a:t>
                      </a: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extLst>
                  <a:ext uri="{0D108BD9-81ED-4DB2-BD59-A6C34878D82A}">
                    <a16:rowId xmlns:a16="http://schemas.microsoft.com/office/drawing/2014/main" val="34869145"/>
                  </a:ext>
                </a:extLst>
              </a:tr>
            </a:tbl>
          </a:graphicData>
        </a:graphic>
      </p:graphicFrame>
      <p:sp>
        <p:nvSpPr>
          <p:cNvPr id="5" name="ZoneTexte 4">
            <a:extLst>
              <a:ext uri="{FF2B5EF4-FFF2-40B4-BE49-F238E27FC236}">
                <a16:creationId xmlns:a16="http://schemas.microsoft.com/office/drawing/2014/main" id="{75D8509B-D2AD-4519-8E89-FE528F8BDE7A}"/>
              </a:ext>
            </a:extLst>
          </p:cNvPr>
          <p:cNvSpPr txBox="1"/>
          <p:nvPr/>
        </p:nvSpPr>
        <p:spPr>
          <a:xfrm>
            <a:off x="592454" y="305581"/>
            <a:ext cx="3401226" cy="369332"/>
          </a:xfrm>
          <a:prstGeom prst="rect">
            <a:avLst/>
          </a:prstGeom>
          <a:noFill/>
        </p:spPr>
        <p:txBody>
          <a:bodyPr wrap="square" rtlCol="0">
            <a:spAutoFit/>
          </a:bodyPr>
          <a:lstStyle/>
          <a:p>
            <a:r>
              <a:rPr lang="fr-FR" dirty="0"/>
              <a:t>Plat. </a:t>
            </a:r>
            <a:r>
              <a:rPr lang="fr-FR" i="1" dirty="0" err="1"/>
              <a:t>Phdr</a:t>
            </a:r>
            <a:r>
              <a:rPr lang="fr-FR" i="1" dirty="0"/>
              <a:t>. </a:t>
            </a:r>
            <a:r>
              <a:rPr lang="fr-FR" dirty="0"/>
              <a:t>245 c 4-246 a 32</a:t>
            </a:r>
          </a:p>
        </p:txBody>
      </p:sp>
    </p:spTree>
    <p:extLst>
      <p:ext uri="{BB962C8B-B14F-4D97-AF65-F5344CB8AC3E}">
        <p14:creationId xmlns:p14="http://schemas.microsoft.com/office/powerpoint/2010/main" val="2540115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36CA7EE-5B0F-42A2-ABB3-8DC54C244363}"/>
              </a:ext>
            </a:extLst>
          </p:cNvPr>
          <p:cNvGraphicFramePr>
            <a:graphicFrameLocks noGrp="1"/>
          </p:cNvGraphicFramePr>
          <p:nvPr>
            <p:extLst>
              <p:ext uri="{D42A27DB-BD31-4B8C-83A1-F6EECF244321}">
                <p14:modId xmlns:p14="http://schemas.microsoft.com/office/powerpoint/2010/main" val="3745029060"/>
              </p:ext>
            </p:extLst>
          </p:nvPr>
        </p:nvGraphicFramePr>
        <p:xfrm>
          <a:off x="592453" y="674913"/>
          <a:ext cx="8884833" cy="5137023"/>
        </p:xfrm>
        <a:graphic>
          <a:graphicData uri="http://schemas.openxmlformats.org/drawingml/2006/table">
            <a:tbl>
              <a:tblPr firstRow="1" firstCol="1" bandRow="1" bandCol="1">
                <a:tableStyleId>{5C22544A-7EE6-4342-B048-85BDC9FD1C3A}</a:tableStyleId>
              </a:tblPr>
              <a:tblGrid>
                <a:gridCol w="766328">
                  <a:extLst>
                    <a:ext uri="{9D8B030D-6E8A-4147-A177-3AD203B41FA5}">
                      <a16:colId xmlns:a16="http://schemas.microsoft.com/office/drawing/2014/main" val="2191622367"/>
                    </a:ext>
                  </a:extLst>
                </a:gridCol>
                <a:gridCol w="8118505">
                  <a:extLst>
                    <a:ext uri="{9D8B030D-6E8A-4147-A177-3AD203B41FA5}">
                      <a16:colId xmlns:a16="http://schemas.microsoft.com/office/drawing/2014/main" val="2831696065"/>
                    </a:ext>
                  </a:extLst>
                </a:gridCol>
              </a:tblGrid>
              <a:tr h="4022725">
                <a:tc>
                  <a:txBody>
                    <a:bodyPr/>
                    <a:lstStyle/>
                    <a:p>
                      <a:pPr algn="r">
                        <a:lnSpc>
                          <a:spcPct val="115000"/>
                        </a:lnSpc>
                        <a:spcAft>
                          <a:spcPts val="0"/>
                        </a:spcAft>
                      </a:pPr>
                      <a:r>
                        <a:rPr lang="fr-CH" sz="1400" b="0" dirty="0">
                          <a:solidFill>
                            <a:sysClr val="windowText" lastClr="000000"/>
                          </a:solidFill>
                          <a:effectLst/>
                        </a:rPr>
                        <a:t>1.</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5.</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15.</a:t>
                      </a: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20.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tc>
                  <a:txBody>
                    <a:bodyPr/>
                    <a:lstStyle/>
                    <a:p>
                      <a:pPr algn="just">
                        <a:lnSpc>
                          <a:spcPct val="115000"/>
                        </a:lnSpc>
                        <a:spcAft>
                          <a:spcPts val="0"/>
                        </a:spcAft>
                      </a:pPr>
                      <a:r>
                        <a:rPr lang="el-GR" sz="1400" b="0" dirty="0">
                          <a:solidFill>
                            <a:sysClr val="windowText" lastClr="000000"/>
                          </a:solidFill>
                          <a:effectLst/>
                        </a:rPr>
                        <a:t>ἀρχὴ δὲ ἀποδείξεως ἥδε</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Ψυχὴ πᾶσα ἀθάνατος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τὸ γὰρ ἀει</a:t>
                      </a:r>
                      <a:r>
                        <a:rPr lang="el-GR" sz="1400" b="0" dirty="0">
                          <a:solidFill>
                            <a:sysClr val="windowText" lastClr="000000"/>
                          </a:solidFill>
                          <a:effectLst/>
                          <a:highlight>
                            <a:srgbClr val="FFFF00"/>
                          </a:highlight>
                        </a:rPr>
                        <a:t>κίν</a:t>
                      </a:r>
                      <a:r>
                        <a:rPr lang="el-GR" sz="1400" b="0" dirty="0">
                          <a:solidFill>
                            <a:sysClr val="windowText" lastClr="000000"/>
                          </a:solidFill>
                          <a:effectLst/>
                        </a:rPr>
                        <a:t>ητον ἀθάνατον·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τὸ δ</a:t>
                      </a:r>
                      <a:r>
                        <a:rPr lang="fr-CH" sz="1400" b="0" dirty="0">
                          <a:solidFill>
                            <a:sysClr val="windowText" lastClr="000000"/>
                          </a:solidFill>
                          <a:effectLst/>
                        </a:rPr>
                        <a:t>' </a:t>
                      </a:r>
                      <a:r>
                        <a:rPr lang="el-GR" sz="1400" b="0" dirty="0">
                          <a:solidFill>
                            <a:sysClr val="windowText" lastClr="000000"/>
                          </a:solidFill>
                          <a:effectLst/>
                        </a:rPr>
                        <a:t>ἄλλο </a:t>
                      </a:r>
                      <a:r>
                        <a:rPr lang="el-GR" sz="1400" b="0" dirty="0">
                          <a:solidFill>
                            <a:sysClr val="windowText" lastClr="000000"/>
                          </a:solidFill>
                          <a:effectLst/>
                          <a:highlight>
                            <a:srgbClr val="FFFF00"/>
                          </a:highlight>
                        </a:rPr>
                        <a:t>κινοῦν</a:t>
                      </a:r>
                      <a:r>
                        <a:rPr lang="el-GR" sz="1400" b="0" dirty="0">
                          <a:solidFill>
                            <a:sysClr val="windowText" lastClr="000000"/>
                          </a:solidFill>
                          <a:effectLst/>
                        </a:rPr>
                        <a:t> καὶ ὑπ</a:t>
                      </a:r>
                      <a:r>
                        <a:rPr lang="fr-CH" sz="1400" b="0" dirty="0">
                          <a:solidFill>
                            <a:sysClr val="windowText" lastClr="000000"/>
                          </a:solidFill>
                          <a:effectLst/>
                        </a:rPr>
                        <a:t>' </a:t>
                      </a:r>
                      <a:r>
                        <a:rPr lang="el-GR" sz="1400" b="0" dirty="0">
                          <a:solidFill>
                            <a:sysClr val="windowText" lastClr="000000"/>
                          </a:solidFill>
                          <a:effectLst/>
                        </a:rPr>
                        <a:t>ἄλλου </a:t>
                      </a:r>
                      <a:r>
                        <a:rPr lang="el-GR" sz="1400" b="0" dirty="0">
                          <a:solidFill>
                            <a:sysClr val="windowText" lastClr="000000"/>
                          </a:solidFill>
                          <a:effectLst/>
                          <a:highlight>
                            <a:srgbClr val="FFFF00"/>
                          </a:highlight>
                        </a:rPr>
                        <a:t>κινούμ</a:t>
                      </a:r>
                      <a:r>
                        <a:rPr lang="el-GR" sz="1400" b="0" dirty="0">
                          <a:solidFill>
                            <a:sysClr val="windowText" lastClr="000000"/>
                          </a:solidFill>
                          <a:effectLst/>
                        </a:rPr>
                        <a:t>ενον</a:t>
                      </a:r>
                      <a:r>
                        <a:rPr lang="fr-CH" sz="1400" b="0" dirty="0">
                          <a:solidFill>
                            <a:sysClr val="windowText" lastClr="000000"/>
                          </a:solidFill>
                          <a:effectLst/>
                        </a:rPr>
                        <a:t>, </a:t>
                      </a:r>
                      <a:r>
                        <a:rPr lang="el-GR" sz="1400" b="0" dirty="0">
                          <a:solidFill>
                            <a:sysClr val="windowText" lastClr="000000"/>
                          </a:solidFill>
                          <a:effectLst/>
                        </a:rPr>
                        <a:t>παῦλαν ἔχον </a:t>
                      </a:r>
                      <a:r>
                        <a:rPr lang="el-GR" sz="1400" b="0" dirty="0">
                          <a:solidFill>
                            <a:sysClr val="windowText" lastClr="000000"/>
                          </a:solidFill>
                          <a:effectLst/>
                          <a:highlight>
                            <a:srgbClr val="FFFF00"/>
                          </a:highlight>
                        </a:rPr>
                        <a:t>κινήσεως</a:t>
                      </a:r>
                      <a:r>
                        <a:rPr lang="fr-CH" sz="1400" b="0" dirty="0">
                          <a:solidFill>
                            <a:sysClr val="windowText" lastClr="000000"/>
                          </a:solidFill>
                          <a:effectLst/>
                        </a:rPr>
                        <a:t>, </a:t>
                      </a:r>
                      <a:r>
                        <a:rPr lang="el-GR" sz="1400" b="0" dirty="0">
                          <a:solidFill>
                            <a:sysClr val="windowText" lastClr="000000"/>
                          </a:solidFill>
                          <a:effectLst/>
                        </a:rPr>
                        <a:t>παῦλαν ἔχει ζωῆς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μόνον δὴ τὸ αὑτὸ </a:t>
                      </a:r>
                      <a:r>
                        <a:rPr lang="el-GR" sz="1400" b="0" dirty="0">
                          <a:solidFill>
                            <a:sysClr val="windowText" lastClr="000000"/>
                          </a:solidFill>
                          <a:effectLst/>
                          <a:highlight>
                            <a:srgbClr val="FFFF00"/>
                          </a:highlight>
                        </a:rPr>
                        <a:t>κινοῦν</a:t>
                      </a:r>
                      <a:r>
                        <a:rPr lang="fr-CH" sz="1400" b="0" dirty="0">
                          <a:solidFill>
                            <a:sysClr val="windowText" lastClr="000000"/>
                          </a:solidFill>
                          <a:effectLst/>
                        </a:rPr>
                        <a:t>, </a:t>
                      </a:r>
                      <a:r>
                        <a:rPr lang="el-GR" sz="1400" b="0" dirty="0">
                          <a:solidFill>
                            <a:sysClr val="windowText" lastClr="000000"/>
                          </a:solidFill>
                          <a:effectLst/>
                        </a:rPr>
                        <a:t>ἅτε οὐκ ἀπολεῖπον ἑαυτό</a:t>
                      </a:r>
                      <a:r>
                        <a:rPr lang="fr-CH" sz="1400" b="0" dirty="0">
                          <a:solidFill>
                            <a:sysClr val="windowText" lastClr="000000"/>
                          </a:solidFill>
                          <a:effectLst/>
                        </a:rPr>
                        <a:t>, </a:t>
                      </a:r>
                      <a:r>
                        <a:rPr lang="el-GR" sz="1400" b="0" dirty="0">
                          <a:solidFill>
                            <a:sysClr val="windowText" lastClr="000000"/>
                          </a:solidFill>
                          <a:effectLst/>
                        </a:rPr>
                        <a:t>οὔποτε λήγει </a:t>
                      </a:r>
                      <a:r>
                        <a:rPr lang="el-GR" sz="1400" b="0" dirty="0">
                          <a:solidFill>
                            <a:sysClr val="windowText" lastClr="000000"/>
                          </a:solidFill>
                          <a:effectLst/>
                          <a:highlight>
                            <a:srgbClr val="FFFF00"/>
                          </a:highlight>
                        </a:rPr>
                        <a:t>κινούμενον</a:t>
                      </a:r>
                      <a:r>
                        <a:rPr lang="fr-CH" sz="1400" b="0" dirty="0">
                          <a:solidFill>
                            <a:sysClr val="windowText" lastClr="000000"/>
                          </a:solidFill>
                          <a:effectLst/>
                        </a:rPr>
                        <a:t>, </a:t>
                      </a:r>
                      <a:r>
                        <a:rPr lang="el-GR" sz="1400" b="0" dirty="0">
                          <a:solidFill>
                            <a:sysClr val="windowText" lastClr="000000"/>
                          </a:solidFill>
                          <a:effectLst/>
                        </a:rPr>
                        <a:t>ἀλλὰ καὶ τοῖς ἄλλοις ὅσα </a:t>
                      </a:r>
                      <a:r>
                        <a:rPr lang="el-GR" sz="1400" b="0" dirty="0">
                          <a:solidFill>
                            <a:sysClr val="windowText" lastClr="000000"/>
                          </a:solidFill>
                          <a:effectLst/>
                          <a:highlight>
                            <a:srgbClr val="FFFF00"/>
                          </a:highlight>
                        </a:rPr>
                        <a:t>κινεῖται</a:t>
                      </a:r>
                      <a:r>
                        <a:rPr lang="el-GR" sz="1400" b="0" dirty="0">
                          <a:solidFill>
                            <a:sysClr val="windowText" lastClr="000000"/>
                          </a:solidFill>
                          <a:effectLst/>
                        </a:rPr>
                        <a:t> τοῦτο πηγὴ καὶ ἀρχὴ </a:t>
                      </a:r>
                      <a:r>
                        <a:rPr lang="el-GR" sz="1400" b="0" dirty="0">
                          <a:solidFill>
                            <a:sysClr val="windowText" lastClr="000000"/>
                          </a:solidFill>
                          <a:effectLst/>
                          <a:highlight>
                            <a:srgbClr val="FFFF00"/>
                          </a:highlight>
                        </a:rPr>
                        <a:t>κινήσεως</a:t>
                      </a:r>
                      <a:r>
                        <a:rPr lang="fr-CH" sz="1400" b="0" dirty="0">
                          <a:solidFill>
                            <a:sysClr val="windowText" lastClr="000000"/>
                          </a:solidFill>
                          <a:effectLst/>
                        </a:rPr>
                        <a:t>.</a:t>
                      </a:r>
                    </a:p>
                    <a:p>
                      <a:pPr algn="just">
                        <a:lnSpc>
                          <a:spcPct val="115000"/>
                        </a:lnSpc>
                        <a:spcAft>
                          <a:spcPts val="0"/>
                        </a:spcAft>
                      </a:pPr>
                      <a:r>
                        <a:rPr lang="el-GR" sz="1400" b="0" dirty="0">
                          <a:solidFill>
                            <a:sysClr val="windowText" lastClr="000000"/>
                          </a:solidFill>
                          <a:effectLst/>
                        </a:rPr>
                        <a:t>ἀρχὴ δὲ ἀγένητον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ἐξ ἀρχῆς γὰρ ἀνάγκη πᾶν τὸ γιγνόμενον γίγνεσθαι</a:t>
                      </a:r>
                      <a:r>
                        <a:rPr lang="fr-CH" sz="1400" b="0" dirty="0">
                          <a:solidFill>
                            <a:sysClr val="windowText" lastClr="000000"/>
                          </a:solidFill>
                          <a:effectLst/>
                        </a:rPr>
                        <a:t>, </a:t>
                      </a:r>
                      <a:r>
                        <a:rPr lang="el-GR" sz="1400" b="0" dirty="0">
                          <a:solidFill>
                            <a:sysClr val="windowText" lastClr="000000"/>
                          </a:solidFill>
                          <a:effectLst/>
                        </a:rPr>
                        <a:t>αὐτὴν δὲ μηδ</a:t>
                      </a:r>
                      <a:r>
                        <a:rPr lang="fr-CH" sz="1400" b="0" dirty="0">
                          <a:solidFill>
                            <a:sysClr val="windowText" lastClr="000000"/>
                          </a:solidFill>
                          <a:effectLst/>
                        </a:rPr>
                        <a:t>' </a:t>
                      </a:r>
                      <a:r>
                        <a:rPr lang="el-GR" sz="1400" b="0" dirty="0">
                          <a:solidFill>
                            <a:sysClr val="windowText" lastClr="000000"/>
                          </a:solidFill>
                          <a:effectLst/>
                        </a:rPr>
                        <a:t>ἐξ ἑνός·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γὰρ ἔκ του ἀρχὴ γίγνοιτο</a:t>
                      </a:r>
                      <a:r>
                        <a:rPr lang="fr-CH" sz="1400" b="0" dirty="0">
                          <a:solidFill>
                            <a:sysClr val="windowText" lastClr="000000"/>
                          </a:solidFill>
                          <a:effectLst/>
                        </a:rPr>
                        <a:t>, </a:t>
                      </a:r>
                      <a:r>
                        <a:rPr lang="el-GR" sz="1400" b="0" dirty="0">
                          <a:solidFill>
                            <a:sysClr val="windowText" lastClr="000000"/>
                          </a:solidFill>
                          <a:effectLst/>
                        </a:rPr>
                        <a:t>οὐκ ἂν ἔτι ἀρχὴ γίγνοιτο</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ἐπειδὴ δὲ ἀγένητόν ἐστιν</a:t>
                      </a:r>
                      <a:r>
                        <a:rPr lang="fr-CH" sz="1400" b="0" dirty="0">
                          <a:solidFill>
                            <a:sysClr val="windowText" lastClr="000000"/>
                          </a:solidFill>
                          <a:effectLst/>
                        </a:rPr>
                        <a:t>, </a:t>
                      </a:r>
                      <a:r>
                        <a:rPr lang="el-GR" sz="1400" b="0" dirty="0">
                          <a:solidFill>
                            <a:sysClr val="windowText" lastClr="000000"/>
                          </a:solidFill>
                          <a:effectLst/>
                        </a:rPr>
                        <a:t>καὶ ἀδιάφθορον αὐτὸ ἀνάγκη εἶναι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ἀρχῆς γὰρ δὴ ἀπολομένης οὔτε αὐτή ποτε ἔκ του οὔτε ἄλλο ἐξ ἐκείνης γενήσεται</a:t>
                      </a:r>
                      <a:r>
                        <a:rPr lang="fr-CH" sz="1400" b="0" dirty="0">
                          <a:solidFill>
                            <a:sysClr val="windowText" lastClr="000000"/>
                          </a:solidFill>
                          <a:effectLst/>
                        </a:rPr>
                        <a:t>, </a:t>
                      </a:r>
                      <a:r>
                        <a:rPr lang="el-GR" sz="1400" b="0" dirty="0">
                          <a:solidFill>
                            <a:sysClr val="windowText" lastClr="000000"/>
                          </a:solidFill>
                          <a:effectLst/>
                        </a:rPr>
                        <a:t>εἴπερ ἐξ ἀρχῆς δεῖ τὰ πάντα γίγνεσθαι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οὕτω δὴ </a:t>
                      </a:r>
                      <a:r>
                        <a:rPr lang="el-GR" sz="1400" b="0" dirty="0">
                          <a:solidFill>
                            <a:sysClr val="windowText" lastClr="000000"/>
                          </a:solidFill>
                          <a:effectLst/>
                          <a:highlight>
                            <a:srgbClr val="FFFF00"/>
                          </a:highlight>
                        </a:rPr>
                        <a:t>κινήσεως</a:t>
                      </a:r>
                      <a:r>
                        <a:rPr lang="el-GR" sz="1400" b="0" dirty="0">
                          <a:solidFill>
                            <a:sysClr val="windowText" lastClr="000000"/>
                          </a:solidFill>
                          <a:effectLst/>
                        </a:rPr>
                        <a:t> μὲν ἀρχὴ τὸ αὐτὸ αὑτὸ </a:t>
                      </a:r>
                      <a:r>
                        <a:rPr lang="el-GR" sz="1400" b="0" dirty="0">
                          <a:solidFill>
                            <a:sysClr val="windowText" lastClr="000000"/>
                          </a:solidFill>
                          <a:effectLst/>
                          <a:highlight>
                            <a:srgbClr val="FFFF00"/>
                          </a:highlight>
                        </a:rPr>
                        <a:t>κινοῦν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τοῦτο δὲ οὔτ</a:t>
                      </a:r>
                      <a:r>
                        <a:rPr lang="fr-CH" sz="1400" b="0" dirty="0">
                          <a:solidFill>
                            <a:sysClr val="windowText" lastClr="000000"/>
                          </a:solidFill>
                          <a:effectLst/>
                        </a:rPr>
                        <a:t>' </a:t>
                      </a:r>
                      <a:r>
                        <a:rPr lang="el-GR" sz="1400" b="0" dirty="0">
                          <a:solidFill>
                            <a:sysClr val="windowText" lastClr="000000"/>
                          </a:solidFill>
                          <a:effectLst/>
                        </a:rPr>
                        <a:t>ἀπόλλυσθαι οὔτε γίγνεσθαι δυνατόν</a:t>
                      </a:r>
                      <a:r>
                        <a:rPr lang="fr-CH" sz="1400" b="0" dirty="0">
                          <a:solidFill>
                            <a:sysClr val="windowText" lastClr="000000"/>
                          </a:solidFill>
                          <a:effectLst/>
                        </a:rPr>
                        <a:t>, </a:t>
                      </a:r>
                      <a:r>
                        <a:rPr lang="el-GR" sz="1400" b="0" dirty="0">
                          <a:solidFill>
                            <a:sysClr val="windowText" lastClr="000000"/>
                          </a:solidFill>
                          <a:effectLst/>
                        </a:rPr>
                        <a:t>ἢ πάντα τε οὐρανὸν πᾶσάν τε γῆν εἰς ἓν συμπεσοῦσαν στῆναι καὶ μήποτε αὖθις ἔχειν ὅθεν </a:t>
                      </a:r>
                      <a:r>
                        <a:rPr lang="el-GR" sz="1400" b="0" dirty="0">
                          <a:solidFill>
                            <a:sysClr val="windowText" lastClr="000000"/>
                          </a:solidFill>
                          <a:effectLst/>
                          <a:highlight>
                            <a:srgbClr val="FFFF00"/>
                          </a:highlight>
                        </a:rPr>
                        <a:t>κινηθέντα</a:t>
                      </a:r>
                      <a:r>
                        <a:rPr lang="el-GR" sz="1400" b="0" dirty="0">
                          <a:solidFill>
                            <a:sysClr val="windowText" lastClr="000000"/>
                          </a:solidFill>
                          <a:effectLst/>
                        </a:rPr>
                        <a:t> γενήσεται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ἀθανάτου δὲ πεφασμένου τοῦ ὑφ</a:t>
                      </a:r>
                      <a:r>
                        <a:rPr lang="fr-CH" sz="1400" b="0" dirty="0">
                          <a:solidFill>
                            <a:sysClr val="windowText" lastClr="000000"/>
                          </a:solidFill>
                          <a:effectLst/>
                        </a:rPr>
                        <a:t>' </a:t>
                      </a:r>
                      <a:r>
                        <a:rPr lang="el-GR" sz="1400" b="0" dirty="0">
                          <a:solidFill>
                            <a:sysClr val="windowText" lastClr="000000"/>
                          </a:solidFill>
                          <a:effectLst/>
                        </a:rPr>
                        <a:t>ἑαυτοῦ </a:t>
                      </a:r>
                      <a:r>
                        <a:rPr lang="el-GR" sz="1400" b="0" dirty="0">
                          <a:solidFill>
                            <a:sysClr val="windowText" lastClr="000000"/>
                          </a:solidFill>
                          <a:effectLst/>
                          <a:highlight>
                            <a:srgbClr val="FFFF00"/>
                          </a:highlight>
                        </a:rPr>
                        <a:t>κινουμένου</a:t>
                      </a:r>
                      <a:r>
                        <a:rPr lang="fr-CH" sz="1400" b="0" dirty="0">
                          <a:solidFill>
                            <a:sysClr val="windowText" lastClr="000000"/>
                          </a:solidFill>
                          <a:effectLst/>
                        </a:rPr>
                        <a:t>, </a:t>
                      </a:r>
                      <a:r>
                        <a:rPr lang="el-GR" sz="1400" b="0" dirty="0">
                          <a:solidFill>
                            <a:sysClr val="windowText" lastClr="000000"/>
                          </a:solidFill>
                          <a:effectLst/>
                        </a:rPr>
                        <a:t>ψυχῆς οὐσίαν τε καὶ λόγον τοῦτον αὐτόν τις λέγων οὐκ αἰσχυνεῖται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πᾶν γὰρ σῶμα</a:t>
                      </a:r>
                      <a:r>
                        <a:rPr lang="fr-CH" sz="1400" b="0" dirty="0">
                          <a:solidFill>
                            <a:sysClr val="windowText" lastClr="000000"/>
                          </a:solidFill>
                          <a:effectLst/>
                        </a:rPr>
                        <a:t>, </a:t>
                      </a:r>
                      <a:r>
                        <a:rPr lang="el-GR" sz="1400" b="0" dirty="0">
                          <a:solidFill>
                            <a:sysClr val="windowText" lastClr="000000"/>
                          </a:solidFill>
                          <a:effectLst/>
                        </a:rPr>
                        <a:t>ᾧ μὲν ἔξωθεν τὸ </a:t>
                      </a:r>
                      <a:r>
                        <a:rPr lang="el-GR" sz="1400" b="0" dirty="0">
                          <a:solidFill>
                            <a:sysClr val="windowText" lastClr="000000"/>
                          </a:solidFill>
                          <a:effectLst/>
                          <a:highlight>
                            <a:srgbClr val="FFFF00"/>
                          </a:highlight>
                        </a:rPr>
                        <a:t>κινεῖσθαι</a:t>
                      </a:r>
                      <a:r>
                        <a:rPr lang="fr-CH" sz="1400" b="0" dirty="0">
                          <a:solidFill>
                            <a:sysClr val="windowText" lastClr="000000"/>
                          </a:solidFill>
                          <a:effectLst/>
                        </a:rPr>
                        <a:t>, </a:t>
                      </a:r>
                      <a:r>
                        <a:rPr lang="el-GR" sz="1400" b="0" dirty="0">
                          <a:solidFill>
                            <a:sysClr val="windowText" lastClr="000000"/>
                          </a:solidFill>
                          <a:effectLst/>
                        </a:rPr>
                        <a:t>ἄψυχον</a:t>
                      </a:r>
                      <a:r>
                        <a:rPr lang="fr-CH" sz="1400" b="0" dirty="0">
                          <a:solidFill>
                            <a:sysClr val="windowText" lastClr="000000"/>
                          </a:solidFill>
                          <a:effectLst/>
                        </a:rPr>
                        <a:t>, </a:t>
                      </a:r>
                      <a:r>
                        <a:rPr lang="el-GR" sz="1400" b="0" dirty="0">
                          <a:solidFill>
                            <a:sysClr val="windowText" lastClr="000000"/>
                          </a:solidFill>
                          <a:effectLst/>
                        </a:rPr>
                        <a:t>ᾧ δὲ ἔνδοθεν αὐτῷ ἐξ αὑτοῦ</a:t>
                      </a:r>
                      <a:r>
                        <a:rPr lang="fr-CH" sz="1400" b="0" dirty="0">
                          <a:solidFill>
                            <a:sysClr val="windowText" lastClr="000000"/>
                          </a:solidFill>
                          <a:effectLst/>
                        </a:rPr>
                        <a:t>, </a:t>
                      </a:r>
                      <a:r>
                        <a:rPr lang="el-GR" sz="1400" b="0" dirty="0">
                          <a:solidFill>
                            <a:sysClr val="windowText" lastClr="000000"/>
                          </a:solidFill>
                          <a:effectLst/>
                        </a:rPr>
                        <a:t>ἔμψυχον</a:t>
                      </a:r>
                      <a:r>
                        <a:rPr lang="fr-CH" sz="1400" b="0" dirty="0">
                          <a:solidFill>
                            <a:sysClr val="windowText" lastClr="000000"/>
                          </a:solidFill>
                          <a:effectLst/>
                        </a:rPr>
                        <a:t>, </a:t>
                      </a:r>
                      <a:r>
                        <a:rPr lang="el-GR" sz="1400" b="0" dirty="0">
                          <a:solidFill>
                            <a:sysClr val="windowText" lastClr="000000"/>
                          </a:solidFill>
                          <a:effectLst/>
                        </a:rPr>
                        <a:t>ὡς ταύτης οὔσης φύσεως ψυχῆς·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δ</a:t>
                      </a:r>
                      <a:r>
                        <a:rPr lang="fr-CH" sz="1400" b="0" dirty="0">
                          <a:solidFill>
                            <a:sysClr val="windowText" lastClr="000000"/>
                          </a:solidFill>
                          <a:effectLst/>
                        </a:rPr>
                        <a:t>' </a:t>
                      </a:r>
                      <a:r>
                        <a:rPr lang="el-GR" sz="1400" b="0" dirty="0">
                          <a:solidFill>
                            <a:sysClr val="windowText" lastClr="000000"/>
                          </a:solidFill>
                          <a:effectLst/>
                        </a:rPr>
                        <a:t>ἔστιν τοῦτο οὕτως ἔχον</a:t>
                      </a:r>
                      <a:r>
                        <a:rPr lang="fr-CH" sz="1400" b="0" dirty="0">
                          <a:solidFill>
                            <a:sysClr val="windowText" lastClr="000000"/>
                          </a:solidFill>
                          <a:effectLst/>
                        </a:rPr>
                        <a:t>, </a:t>
                      </a:r>
                      <a:r>
                        <a:rPr lang="el-GR" sz="1400" b="0" dirty="0">
                          <a:solidFill>
                            <a:sysClr val="windowText" lastClr="000000"/>
                          </a:solidFill>
                          <a:effectLst/>
                        </a:rPr>
                        <a:t>μὴ ἄλλο τι εἶναι τὸ αὐτὸ ἑαυτὸ </a:t>
                      </a:r>
                      <a:r>
                        <a:rPr lang="el-GR" sz="1400" b="0" dirty="0">
                          <a:solidFill>
                            <a:sysClr val="windowText" lastClr="000000"/>
                          </a:solidFill>
                          <a:effectLst/>
                          <a:highlight>
                            <a:srgbClr val="FFFF00"/>
                          </a:highlight>
                        </a:rPr>
                        <a:t>κινοῦν</a:t>
                      </a:r>
                      <a:r>
                        <a:rPr lang="el-GR" sz="1400" b="0" dirty="0">
                          <a:solidFill>
                            <a:sysClr val="windowText" lastClr="000000"/>
                          </a:solidFill>
                          <a:effectLst/>
                        </a:rPr>
                        <a:t> ἢ ψυχήν</a:t>
                      </a:r>
                      <a:r>
                        <a:rPr lang="fr-CH" sz="1400" b="0" dirty="0">
                          <a:solidFill>
                            <a:sysClr val="windowText" lastClr="000000"/>
                          </a:solidFill>
                          <a:effectLst/>
                        </a:rPr>
                        <a:t>, </a:t>
                      </a:r>
                      <a:r>
                        <a:rPr lang="el-GR" sz="1400" b="0" dirty="0">
                          <a:solidFill>
                            <a:sysClr val="windowText" lastClr="000000"/>
                          </a:solidFill>
                          <a:effectLst/>
                        </a:rPr>
                        <a:t>ἐξ ἀνάγκης ἀγένητόν τε καὶ ἀθάνατον ψυχὴ </a:t>
                      </a:r>
                      <a:r>
                        <a:rPr lang="fr-CH" sz="1400" b="0" dirty="0" err="1">
                          <a:solidFill>
                            <a:sysClr val="windowText" lastClr="000000"/>
                          </a:solidFill>
                          <a:effectLst/>
                        </a:rPr>
                        <a:t>ἂν</a:t>
                      </a:r>
                      <a:r>
                        <a:rPr lang="fr-CH" sz="1400" b="0" dirty="0">
                          <a:solidFill>
                            <a:sysClr val="windowText" lastClr="000000"/>
                          </a:solidFill>
                          <a:effectLst/>
                        </a:rPr>
                        <a:t> </a:t>
                      </a:r>
                      <a:r>
                        <a:rPr lang="fr-CH" sz="1400" b="0" dirty="0" err="1">
                          <a:solidFill>
                            <a:sysClr val="windowText" lastClr="000000"/>
                          </a:solidFill>
                          <a:effectLst/>
                        </a:rPr>
                        <a:t>εἴη</a:t>
                      </a: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extLst>
                  <a:ext uri="{0D108BD9-81ED-4DB2-BD59-A6C34878D82A}">
                    <a16:rowId xmlns:a16="http://schemas.microsoft.com/office/drawing/2014/main" val="34869145"/>
                  </a:ext>
                </a:extLst>
              </a:tr>
            </a:tbl>
          </a:graphicData>
        </a:graphic>
      </p:graphicFrame>
      <p:sp>
        <p:nvSpPr>
          <p:cNvPr id="5" name="ZoneTexte 4">
            <a:extLst>
              <a:ext uri="{FF2B5EF4-FFF2-40B4-BE49-F238E27FC236}">
                <a16:creationId xmlns:a16="http://schemas.microsoft.com/office/drawing/2014/main" id="{75D8509B-D2AD-4519-8E89-FE528F8BDE7A}"/>
              </a:ext>
            </a:extLst>
          </p:cNvPr>
          <p:cNvSpPr txBox="1"/>
          <p:nvPr/>
        </p:nvSpPr>
        <p:spPr>
          <a:xfrm>
            <a:off x="592454" y="305581"/>
            <a:ext cx="3401226" cy="369332"/>
          </a:xfrm>
          <a:prstGeom prst="rect">
            <a:avLst/>
          </a:prstGeom>
          <a:noFill/>
        </p:spPr>
        <p:txBody>
          <a:bodyPr wrap="square" rtlCol="0">
            <a:spAutoFit/>
          </a:bodyPr>
          <a:lstStyle/>
          <a:p>
            <a:r>
              <a:rPr lang="fr-FR" dirty="0"/>
              <a:t>Plat. </a:t>
            </a:r>
            <a:r>
              <a:rPr lang="fr-FR" i="1" dirty="0" err="1"/>
              <a:t>Phdr</a:t>
            </a:r>
            <a:r>
              <a:rPr lang="fr-FR" i="1" dirty="0"/>
              <a:t>. </a:t>
            </a:r>
            <a:r>
              <a:rPr lang="fr-FR" dirty="0"/>
              <a:t>245 c 4-246 a 32</a:t>
            </a:r>
          </a:p>
        </p:txBody>
      </p:sp>
      <p:sp>
        <p:nvSpPr>
          <p:cNvPr id="2" name="Rectangle 1">
            <a:extLst>
              <a:ext uri="{FF2B5EF4-FFF2-40B4-BE49-F238E27FC236}">
                <a16:creationId xmlns:a16="http://schemas.microsoft.com/office/drawing/2014/main" id="{7D1BDF54-93D9-2049-5342-6BB239AE3C69}"/>
              </a:ext>
            </a:extLst>
          </p:cNvPr>
          <p:cNvSpPr/>
          <p:nvPr/>
        </p:nvSpPr>
        <p:spPr>
          <a:xfrm>
            <a:off x="1398494" y="1201271"/>
            <a:ext cx="1317812" cy="206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9E9683E6-6288-DEE0-6B9E-7E614CFA1AF9}"/>
              </a:ext>
            </a:extLst>
          </p:cNvPr>
          <p:cNvSpPr/>
          <p:nvPr/>
        </p:nvSpPr>
        <p:spPr>
          <a:xfrm>
            <a:off x="1396901" y="1443319"/>
            <a:ext cx="3184063" cy="206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6A7249FF-7F44-7EE2-D931-BF54D6AF115E}"/>
              </a:ext>
            </a:extLst>
          </p:cNvPr>
          <p:cNvSpPr/>
          <p:nvPr/>
        </p:nvSpPr>
        <p:spPr>
          <a:xfrm>
            <a:off x="3478305" y="3648635"/>
            <a:ext cx="1515035" cy="224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51B50875-AB18-883D-D74D-23C1D64EABFA}"/>
              </a:ext>
            </a:extLst>
          </p:cNvPr>
          <p:cNvSpPr/>
          <p:nvPr/>
        </p:nvSpPr>
        <p:spPr>
          <a:xfrm>
            <a:off x="3576916" y="4858871"/>
            <a:ext cx="941296" cy="224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C51CD0D-9323-185D-3742-0E7CBDEF4B1B}"/>
              </a:ext>
            </a:extLst>
          </p:cNvPr>
          <p:cNvSpPr/>
          <p:nvPr/>
        </p:nvSpPr>
        <p:spPr>
          <a:xfrm>
            <a:off x="4921623" y="5360894"/>
            <a:ext cx="1667435" cy="224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E755903-B894-A85C-E457-6664D12C137A}"/>
              </a:ext>
            </a:extLst>
          </p:cNvPr>
          <p:cNvSpPr/>
          <p:nvPr/>
        </p:nvSpPr>
        <p:spPr>
          <a:xfrm>
            <a:off x="3406588" y="4392705"/>
            <a:ext cx="2106706" cy="224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560C4C85-6B1A-5014-BBA2-7C553D6C5521}"/>
              </a:ext>
            </a:extLst>
          </p:cNvPr>
          <p:cNvSpPr/>
          <p:nvPr/>
        </p:nvSpPr>
        <p:spPr>
          <a:xfrm>
            <a:off x="2160493" y="1694330"/>
            <a:ext cx="1183342" cy="206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44D89127-9915-2BC0-11DD-E61E9F4EBE8D}"/>
              </a:ext>
            </a:extLst>
          </p:cNvPr>
          <p:cNvSpPr/>
          <p:nvPr/>
        </p:nvSpPr>
        <p:spPr>
          <a:xfrm>
            <a:off x="5585012" y="1407459"/>
            <a:ext cx="753035" cy="28687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664ECC7-7B0F-1340-37AF-23CBCF6230E2}"/>
              </a:ext>
            </a:extLst>
          </p:cNvPr>
          <p:cNvSpPr/>
          <p:nvPr/>
        </p:nvSpPr>
        <p:spPr>
          <a:xfrm>
            <a:off x="3482787" y="1900518"/>
            <a:ext cx="753035" cy="28687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E305A53D-F716-426E-6B76-DBAB68216374}"/>
              </a:ext>
            </a:extLst>
          </p:cNvPr>
          <p:cNvSpPr/>
          <p:nvPr/>
        </p:nvSpPr>
        <p:spPr>
          <a:xfrm>
            <a:off x="2030505" y="3617258"/>
            <a:ext cx="753035" cy="286871"/>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8473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36CA7EE-5B0F-42A2-ABB3-8DC54C244363}"/>
              </a:ext>
            </a:extLst>
          </p:cNvPr>
          <p:cNvGraphicFramePr>
            <a:graphicFrameLocks noGrp="1"/>
          </p:cNvGraphicFramePr>
          <p:nvPr/>
        </p:nvGraphicFramePr>
        <p:xfrm>
          <a:off x="592453" y="674913"/>
          <a:ext cx="8884833" cy="5137023"/>
        </p:xfrm>
        <a:graphic>
          <a:graphicData uri="http://schemas.openxmlformats.org/drawingml/2006/table">
            <a:tbl>
              <a:tblPr firstRow="1" firstCol="1" bandRow="1" bandCol="1">
                <a:tableStyleId>{5C22544A-7EE6-4342-B048-85BDC9FD1C3A}</a:tableStyleId>
              </a:tblPr>
              <a:tblGrid>
                <a:gridCol w="766328">
                  <a:extLst>
                    <a:ext uri="{9D8B030D-6E8A-4147-A177-3AD203B41FA5}">
                      <a16:colId xmlns:a16="http://schemas.microsoft.com/office/drawing/2014/main" val="2191622367"/>
                    </a:ext>
                  </a:extLst>
                </a:gridCol>
                <a:gridCol w="8118505">
                  <a:extLst>
                    <a:ext uri="{9D8B030D-6E8A-4147-A177-3AD203B41FA5}">
                      <a16:colId xmlns:a16="http://schemas.microsoft.com/office/drawing/2014/main" val="2831696065"/>
                    </a:ext>
                  </a:extLst>
                </a:gridCol>
              </a:tblGrid>
              <a:tr h="4022725">
                <a:tc>
                  <a:txBody>
                    <a:bodyPr/>
                    <a:lstStyle/>
                    <a:p>
                      <a:pPr algn="r">
                        <a:lnSpc>
                          <a:spcPct val="115000"/>
                        </a:lnSpc>
                        <a:spcAft>
                          <a:spcPts val="0"/>
                        </a:spcAft>
                      </a:pPr>
                      <a:r>
                        <a:rPr lang="fr-CH" sz="1400" b="0" dirty="0">
                          <a:solidFill>
                            <a:sysClr val="windowText" lastClr="000000"/>
                          </a:solidFill>
                          <a:effectLst/>
                        </a:rPr>
                        <a:t>1.</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5.</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15.</a:t>
                      </a: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20.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tc>
                  <a:txBody>
                    <a:bodyPr/>
                    <a:lstStyle/>
                    <a:p>
                      <a:pPr algn="just">
                        <a:lnSpc>
                          <a:spcPct val="115000"/>
                        </a:lnSpc>
                        <a:spcAft>
                          <a:spcPts val="0"/>
                        </a:spcAft>
                      </a:pPr>
                      <a:r>
                        <a:rPr lang="el-GR" sz="1400" b="0" dirty="0">
                          <a:solidFill>
                            <a:sysClr val="windowText" lastClr="000000"/>
                          </a:solidFill>
                          <a:effectLst/>
                        </a:rPr>
                        <a:t>ἀρχὴ δὲ ἀποδείξεως ἥδε</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Ψυχὴ πᾶσα ἀθάνατος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τὸ γὰρ ἀει</a:t>
                      </a:r>
                      <a:r>
                        <a:rPr lang="el-GR" sz="1400" b="0" dirty="0">
                          <a:solidFill>
                            <a:sysClr val="windowText" lastClr="000000"/>
                          </a:solidFill>
                          <a:effectLst/>
                          <a:highlight>
                            <a:srgbClr val="FFFF00"/>
                          </a:highlight>
                        </a:rPr>
                        <a:t>κίν</a:t>
                      </a:r>
                      <a:r>
                        <a:rPr lang="el-GR" sz="1400" b="0" dirty="0">
                          <a:solidFill>
                            <a:sysClr val="windowText" lastClr="000000"/>
                          </a:solidFill>
                          <a:effectLst/>
                        </a:rPr>
                        <a:t>ητον ἀθάνατον·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τὸ δ</a:t>
                      </a:r>
                      <a:r>
                        <a:rPr lang="fr-CH" sz="1400" b="0" dirty="0">
                          <a:solidFill>
                            <a:sysClr val="windowText" lastClr="000000"/>
                          </a:solidFill>
                          <a:effectLst/>
                        </a:rPr>
                        <a:t>' </a:t>
                      </a:r>
                      <a:r>
                        <a:rPr lang="el-GR" sz="1400" b="0" dirty="0">
                          <a:solidFill>
                            <a:sysClr val="windowText" lastClr="000000"/>
                          </a:solidFill>
                          <a:effectLst/>
                        </a:rPr>
                        <a:t>ἄλλο </a:t>
                      </a:r>
                      <a:r>
                        <a:rPr lang="el-GR" sz="1400" b="0" dirty="0">
                          <a:solidFill>
                            <a:sysClr val="windowText" lastClr="000000"/>
                          </a:solidFill>
                          <a:effectLst/>
                          <a:highlight>
                            <a:srgbClr val="FFFF00"/>
                          </a:highlight>
                        </a:rPr>
                        <a:t>κινοῦν</a:t>
                      </a:r>
                      <a:r>
                        <a:rPr lang="el-GR" sz="1400" b="0" dirty="0">
                          <a:solidFill>
                            <a:sysClr val="windowText" lastClr="000000"/>
                          </a:solidFill>
                          <a:effectLst/>
                        </a:rPr>
                        <a:t> καὶ ὑπ</a:t>
                      </a:r>
                      <a:r>
                        <a:rPr lang="fr-CH" sz="1400" b="0" dirty="0">
                          <a:solidFill>
                            <a:sysClr val="windowText" lastClr="000000"/>
                          </a:solidFill>
                          <a:effectLst/>
                        </a:rPr>
                        <a:t>' </a:t>
                      </a:r>
                      <a:r>
                        <a:rPr lang="el-GR" sz="1400" b="0" dirty="0">
                          <a:solidFill>
                            <a:sysClr val="windowText" lastClr="000000"/>
                          </a:solidFill>
                          <a:effectLst/>
                        </a:rPr>
                        <a:t>ἄλλου </a:t>
                      </a:r>
                      <a:r>
                        <a:rPr lang="el-GR" sz="1400" b="0" dirty="0">
                          <a:solidFill>
                            <a:sysClr val="windowText" lastClr="000000"/>
                          </a:solidFill>
                          <a:effectLst/>
                          <a:highlight>
                            <a:srgbClr val="FFFF00"/>
                          </a:highlight>
                        </a:rPr>
                        <a:t>κινούμ</a:t>
                      </a:r>
                      <a:r>
                        <a:rPr lang="el-GR" sz="1400" b="0" dirty="0">
                          <a:solidFill>
                            <a:sysClr val="windowText" lastClr="000000"/>
                          </a:solidFill>
                          <a:effectLst/>
                        </a:rPr>
                        <a:t>ενον</a:t>
                      </a:r>
                      <a:r>
                        <a:rPr lang="fr-CH" sz="1400" b="0" dirty="0">
                          <a:solidFill>
                            <a:sysClr val="windowText" lastClr="000000"/>
                          </a:solidFill>
                          <a:effectLst/>
                        </a:rPr>
                        <a:t>, </a:t>
                      </a:r>
                      <a:r>
                        <a:rPr lang="el-GR" sz="1400" b="0" dirty="0">
                          <a:solidFill>
                            <a:sysClr val="windowText" lastClr="000000"/>
                          </a:solidFill>
                          <a:effectLst/>
                        </a:rPr>
                        <a:t>παῦλαν ἔχον </a:t>
                      </a:r>
                      <a:r>
                        <a:rPr lang="el-GR" sz="1400" b="0" dirty="0">
                          <a:solidFill>
                            <a:sysClr val="windowText" lastClr="000000"/>
                          </a:solidFill>
                          <a:effectLst/>
                          <a:highlight>
                            <a:srgbClr val="FFFF00"/>
                          </a:highlight>
                        </a:rPr>
                        <a:t>κινήσεως</a:t>
                      </a:r>
                      <a:r>
                        <a:rPr lang="fr-CH" sz="1400" b="0" dirty="0">
                          <a:solidFill>
                            <a:sysClr val="windowText" lastClr="000000"/>
                          </a:solidFill>
                          <a:effectLst/>
                        </a:rPr>
                        <a:t>, </a:t>
                      </a:r>
                      <a:r>
                        <a:rPr lang="el-GR" sz="1400" b="0" dirty="0">
                          <a:solidFill>
                            <a:sysClr val="windowText" lastClr="000000"/>
                          </a:solidFill>
                          <a:effectLst/>
                        </a:rPr>
                        <a:t>παῦλαν ἔχει ζωῆς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μόνον δὴ τὸ αὑτὸ </a:t>
                      </a:r>
                      <a:r>
                        <a:rPr lang="el-GR" sz="1400" b="0" dirty="0">
                          <a:solidFill>
                            <a:sysClr val="windowText" lastClr="000000"/>
                          </a:solidFill>
                          <a:effectLst/>
                          <a:highlight>
                            <a:srgbClr val="FFFF00"/>
                          </a:highlight>
                        </a:rPr>
                        <a:t>κινοῦν</a:t>
                      </a:r>
                      <a:r>
                        <a:rPr lang="fr-CH" sz="1400" b="0" dirty="0">
                          <a:solidFill>
                            <a:sysClr val="windowText" lastClr="000000"/>
                          </a:solidFill>
                          <a:effectLst/>
                        </a:rPr>
                        <a:t>, </a:t>
                      </a:r>
                      <a:r>
                        <a:rPr lang="el-GR" sz="1400" b="0" dirty="0">
                          <a:solidFill>
                            <a:sysClr val="windowText" lastClr="000000"/>
                          </a:solidFill>
                          <a:effectLst/>
                        </a:rPr>
                        <a:t>ἅτε οὐκ ἀπολεῖπον ἑαυτό</a:t>
                      </a:r>
                      <a:r>
                        <a:rPr lang="fr-CH" sz="1400" b="0" dirty="0">
                          <a:solidFill>
                            <a:sysClr val="windowText" lastClr="000000"/>
                          </a:solidFill>
                          <a:effectLst/>
                        </a:rPr>
                        <a:t>, </a:t>
                      </a:r>
                      <a:r>
                        <a:rPr lang="el-GR" sz="1400" b="0" dirty="0">
                          <a:solidFill>
                            <a:sysClr val="windowText" lastClr="000000"/>
                          </a:solidFill>
                          <a:effectLst/>
                        </a:rPr>
                        <a:t>οὔποτε λήγει </a:t>
                      </a:r>
                      <a:r>
                        <a:rPr lang="el-GR" sz="1400" b="0" dirty="0">
                          <a:solidFill>
                            <a:sysClr val="windowText" lastClr="000000"/>
                          </a:solidFill>
                          <a:effectLst/>
                          <a:highlight>
                            <a:srgbClr val="FFFF00"/>
                          </a:highlight>
                        </a:rPr>
                        <a:t>κινούμενον</a:t>
                      </a:r>
                      <a:r>
                        <a:rPr lang="fr-CH" sz="1400" b="0" dirty="0">
                          <a:solidFill>
                            <a:sysClr val="windowText" lastClr="000000"/>
                          </a:solidFill>
                          <a:effectLst/>
                        </a:rPr>
                        <a:t>, </a:t>
                      </a:r>
                      <a:r>
                        <a:rPr lang="el-GR" sz="1400" b="0" dirty="0">
                          <a:solidFill>
                            <a:sysClr val="windowText" lastClr="000000"/>
                          </a:solidFill>
                          <a:effectLst/>
                        </a:rPr>
                        <a:t>ἀλλὰ καὶ τοῖς ἄλλοις ὅσα </a:t>
                      </a:r>
                      <a:r>
                        <a:rPr lang="el-GR" sz="1400" b="0" dirty="0">
                          <a:solidFill>
                            <a:sysClr val="windowText" lastClr="000000"/>
                          </a:solidFill>
                          <a:effectLst/>
                          <a:highlight>
                            <a:srgbClr val="FFFF00"/>
                          </a:highlight>
                        </a:rPr>
                        <a:t>κινεῖται</a:t>
                      </a:r>
                      <a:r>
                        <a:rPr lang="el-GR" sz="1400" b="0" dirty="0">
                          <a:solidFill>
                            <a:sysClr val="windowText" lastClr="000000"/>
                          </a:solidFill>
                          <a:effectLst/>
                        </a:rPr>
                        <a:t> τοῦτο πηγὴ καὶ ἀρχὴ </a:t>
                      </a:r>
                      <a:r>
                        <a:rPr lang="el-GR" sz="1400" b="0" dirty="0">
                          <a:solidFill>
                            <a:sysClr val="windowText" lastClr="000000"/>
                          </a:solidFill>
                          <a:effectLst/>
                          <a:highlight>
                            <a:srgbClr val="FFFF00"/>
                          </a:highlight>
                        </a:rPr>
                        <a:t>κινήσεως</a:t>
                      </a:r>
                      <a:r>
                        <a:rPr lang="fr-CH" sz="1400" b="0" dirty="0">
                          <a:solidFill>
                            <a:sysClr val="windowText" lastClr="000000"/>
                          </a:solidFill>
                          <a:effectLst/>
                        </a:rPr>
                        <a:t>.</a:t>
                      </a:r>
                    </a:p>
                    <a:p>
                      <a:pPr algn="just">
                        <a:lnSpc>
                          <a:spcPct val="115000"/>
                        </a:lnSpc>
                        <a:spcAft>
                          <a:spcPts val="0"/>
                        </a:spcAft>
                      </a:pPr>
                      <a:r>
                        <a:rPr lang="el-GR" sz="1400" b="0" dirty="0">
                          <a:solidFill>
                            <a:sysClr val="windowText" lastClr="000000"/>
                          </a:solidFill>
                          <a:effectLst/>
                        </a:rPr>
                        <a:t>ἀρχὴ δὲ ἀγένητον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ἐξ ἀρχῆς γὰρ ἀνάγκη πᾶν τὸ γιγνόμενον γίγνεσθαι</a:t>
                      </a:r>
                      <a:r>
                        <a:rPr lang="fr-CH" sz="1400" b="0" dirty="0">
                          <a:solidFill>
                            <a:sysClr val="windowText" lastClr="000000"/>
                          </a:solidFill>
                          <a:effectLst/>
                        </a:rPr>
                        <a:t>, </a:t>
                      </a:r>
                      <a:r>
                        <a:rPr lang="el-GR" sz="1400" b="0" dirty="0">
                          <a:solidFill>
                            <a:sysClr val="windowText" lastClr="000000"/>
                          </a:solidFill>
                          <a:effectLst/>
                        </a:rPr>
                        <a:t>αὐτὴν δὲ μηδ</a:t>
                      </a:r>
                      <a:r>
                        <a:rPr lang="fr-CH" sz="1400" b="0" dirty="0">
                          <a:solidFill>
                            <a:sysClr val="windowText" lastClr="000000"/>
                          </a:solidFill>
                          <a:effectLst/>
                        </a:rPr>
                        <a:t>' </a:t>
                      </a:r>
                      <a:r>
                        <a:rPr lang="el-GR" sz="1400" b="0" dirty="0">
                          <a:solidFill>
                            <a:sysClr val="windowText" lastClr="000000"/>
                          </a:solidFill>
                          <a:effectLst/>
                        </a:rPr>
                        <a:t>ἐξ ἑνός·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γὰρ ἔκ του ἀρχὴ γίγνοιτο</a:t>
                      </a:r>
                      <a:r>
                        <a:rPr lang="fr-CH" sz="1400" b="0" dirty="0">
                          <a:solidFill>
                            <a:sysClr val="windowText" lastClr="000000"/>
                          </a:solidFill>
                          <a:effectLst/>
                        </a:rPr>
                        <a:t>, </a:t>
                      </a:r>
                      <a:r>
                        <a:rPr lang="el-GR" sz="1400" b="0" dirty="0">
                          <a:solidFill>
                            <a:sysClr val="windowText" lastClr="000000"/>
                          </a:solidFill>
                          <a:effectLst/>
                        </a:rPr>
                        <a:t>οὐκ ἂν ἔτι ἀρχὴ γίγνοιτο</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ἐπειδὴ δὲ ἀγένητόν ἐστιν</a:t>
                      </a:r>
                      <a:r>
                        <a:rPr lang="fr-CH" sz="1400" b="0" dirty="0">
                          <a:solidFill>
                            <a:sysClr val="windowText" lastClr="000000"/>
                          </a:solidFill>
                          <a:effectLst/>
                        </a:rPr>
                        <a:t>, </a:t>
                      </a:r>
                      <a:r>
                        <a:rPr lang="el-GR" sz="1400" b="0" dirty="0">
                          <a:solidFill>
                            <a:sysClr val="windowText" lastClr="000000"/>
                          </a:solidFill>
                          <a:effectLst/>
                        </a:rPr>
                        <a:t>καὶ ἀδιάφθορον αὐτὸ ἀνάγκη εἶναι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ἀρχῆς γὰρ δὴ ἀπολομένης οὔτε αὐτή ποτε ἔκ του οὔτε ἄλλο ἐξ ἐκείνης γενήσεται</a:t>
                      </a:r>
                      <a:r>
                        <a:rPr lang="fr-CH" sz="1400" b="0" dirty="0">
                          <a:solidFill>
                            <a:sysClr val="windowText" lastClr="000000"/>
                          </a:solidFill>
                          <a:effectLst/>
                        </a:rPr>
                        <a:t>, </a:t>
                      </a:r>
                      <a:r>
                        <a:rPr lang="el-GR" sz="1400" b="0" dirty="0">
                          <a:solidFill>
                            <a:sysClr val="windowText" lastClr="000000"/>
                          </a:solidFill>
                          <a:effectLst/>
                        </a:rPr>
                        <a:t>εἴπερ ἐξ ἀρχῆς δεῖ τὰ πάντα γίγνεσθαι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οὕτω δὴ </a:t>
                      </a:r>
                      <a:r>
                        <a:rPr lang="el-GR" sz="1400" b="0" dirty="0">
                          <a:solidFill>
                            <a:sysClr val="windowText" lastClr="000000"/>
                          </a:solidFill>
                          <a:effectLst/>
                          <a:highlight>
                            <a:srgbClr val="FFFF00"/>
                          </a:highlight>
                        </a:rPr>
                        <a:t>κινήσεως</a:t>
                      </a:r>
                      <a:r>
                        <a:rPr lang="el-GR" sz="1400" b="0" dirty="0">
                          <a:solidFill>
                            <a:sysClr val="windowText" lastClr="000000"/>
                          </a:solidFill>
                          <a:effectLst/>
                        </a:rPr>
                        <a:t> μὲν ἀρχὴ τὸ αὐτὸ αὑτὸ </a:t>
                      </a:r>
                      <a:r>
                        <a:rPr lang="el-GR" sz="1400" b="0" dirty="0">
                          <a:solidFill>
                            <a:sysClr val="windowText" lastClr="000000"/>
                          </a:solidFill>
                          <a:effectLst/>
                          <a:highlight>
                            <a:srgbClr val="FFFF00"/>
                          </a:highlight>
                        </a:rPr>
                        <a:t>κινοῦν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τοῦτο δὲ οὔτ</a:t>
                      </a:r>
                      <a:r>
                        <a:rPr lang="fr-CH" sz="1400" b="0" dirty="0">
                          <a:solidFill>
                            <a:sysClr val="windowText" lastClr="000000"/>
                          </a:solidFill>
                          <a:effectLst/>
                        </a:rPr>
                        <a:t>' </a:t>
                      </a:r>
                      <a:r>
                        <a:rPr lang="el-GR" sz="1400" b="0" dirty="0">
                          <a:solidFill>
                            <a:sysClr val="windowText" lastClr="000000"/>
                          </a:solidFill>
                          <a:effectLst/>
                        </a:rPr>
                        <a:t>ἀπόλλυσθαι οὔτε γίγνεσθαι δυνατόν</a:t>
                      </a:r>
                      <a:r>
                        <a:rPr lang="fr-CH" sz="1400" b="0" dirty="0">
                          <a:solidFill>
                            <a:sysClr val="windowText" lastClr="000000"/>
                          </a:solidFill>
                          <a:effectLst/>
                        </a:rPr>
                        <a:t>, </a:t>
                      </a:r>
                      <a:r>
                        <a:rPr lang="el-GR" sz="1400" b="0" dirty="0">
                          <a:solidFill>
                            <a:sysClr val="windowText" lastClr="000000"/>
                          </a:solidFill>
                          <a:effectLst/>
                        </a:rPr>
                        <a:t>ἢ πάντα τε οὐρανὸν πᾶσάν τε γῆν εἰς ἓν συμπεσοῦσαν στῆναι καὶ μήποτε αὖθις ἔχειν ὅθεν </a:t>
                      </a:r>
                      <a:r>
                        <a:rPr lang="el-GR" sz="1400" b="0" dirty="0">
                          <a:solidFill>
                            <a:sysClr val="windowText" lastClr="000000"/>
                          </a:solidFill>
                          <a:effectLst/>
                          <a:highlight>
                            <a:srgbClr val="FFFF00"/>
                          </a:highlight>
                        </a:rPr>
                        <a:t>κινηθέντα</a:t>
                      </a:r>
                      <a:r>
                        <a:rPr lang="el-GR" sz="1400" b="0" dirty="0">
                          <a:solidFill>
                            <a:sysClr val="windowText" lastClr="000000"/>
                          </a:solidFill>
                          <a:effectLst/>
                        </a:rPr>
                        <a:t> γενήσεται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ἀθανάτου δὲ πεφασμένου τοῦ ὑφ</a:t>
                      </a:r>
                      <a:r>
                        <a:rPr lang="fr-CH" sz="1400" b="0" dirty="0">
                          <a:solidFill>
                            <a:sysClr val="windowText" lastClr="000000"/>
                          </a:solidFill>
                          <a:effectLst/>
                        </a:rPr>
                        <a:t>' </a:t>
                      </a:r>
                      <a:r>
                        <a:rPr lang="el-GR" sz="1400" b="0" dirty="0">
                          <a:solidFill>
                            <a:sysClr val="windowText" lastClr="000000"/>
                          </a:solidFill>
                          <a:effectLst/>
                        </a:rPr>
                        <a:t>ἑαυτοῦ </a:t>
                      </a:r>
                      <a:r>
                        <a:rPr lang="el-GR" sz="1400" b="0" dirty="0">
                          <a:solidFill>
                            <a:sysClr val="windowText" lastClr="000000"/>
                          </a:solidFill>
                          <a:effectLst/>
                          <a:highlight>
                            <a:srgbClr val="FFFF00"/>
                          </a:highlight>
                        </a:rPr>
                        <a:t>κινουμένου</a:t>
                      </a:r>
                      <a:r>
                        <a:rPr lang="fr-CH" sz="1400" b="0" dirty="0">
                          <a:solidFill>
                            <a:sysClr val="windowText" lastClr="000000"/>
                          </a:solidFill>
                          <a:effectLst/>
                        </a:rPr>
                        <a:t>, </a:t>
                      </a:r>
                      <a:r>
                        <a:rPr lang="el-GR" sz="1400" b="0" dirty="0">
                          <a:solidFill>
                            <a:sysClr val="windowText" lastClr="000000"/>
                          </a:solidFill>
                          <a:effectLst/>
                        </a:rPr>
                        <a:t>ψυχῆς οὐσίαν τε καὶ λόγον τοῦτον αὐτόν τις λέγων οὐκ αἰσχυνεῖται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πᾶν γὰρ σῶμα</a:t>
                      </a:r>
                      <a:r>
                        <a:rPr lang="fr-CH" sz="1400" b="0" dirty="0">
                          <a:solidFill>
                            <a:sysClr val="windowText" lastClr="000000"/>
                          </a:solidFill>
                          <a:effectLst/>
                        </a:rPr>
                        <a:t>, </a:t>
                      </a:r>
                      <a:r>
                        <a:rPr lang="el-GR" sz="1400" b="0" dirty="0">
                          <a:solidFill>
                            <a:sysClr val="windowText" lastClr="000000"/>
                          </a:solidFill>
                          <a:effectLst/>
                        </a:rPr>
                        <a:t>ᾧ μὲν ἔξωθεν τὸ </a:t>
                      </a:r>
                      <a:r>
                        <a:rPr lang="el-GR" sz="1400" b="0" dirty="0">
                          <a:solidFill>
                            <a:sysClr val="windowText" lastClr="000000"/>
                          </a:solidFill>
                          <a:effectLst/>
                          <a:highlight>
                            <a:srgbClr val="FFFF00"/>
                          </a:highlight>
                        </a:rPr>
                        <a:t>κινεῖσθαι</a:t>
                      </a:r>
                      <a:r>
                        <a:rPr lang="fr-CH" sz="1400" b="0" dirty="0">
                          <a:solidFill>
                            <a:sysClr val="windowText" lastClr="000000"/>
                          </a:solidFill>
                          <a:effectLst/>
                        </a:rPr>
                        <a:t>, </a:t>
                      </a:r>
                      <a:r>
                        <a:rPr lang="el-GR" sz="1400" b="0" dirty="0">
                          <a:solidFill>
                            <a:sysClr val="windowText" lastClr="000000"/>
                          </a:solidFill>
                          <a:effectLst/>
                        </a:rPr>
                        <a:t>ἄψυχον</a:t>
                      </a:r>
                      <a:r>
                        <a:rPr lang="fr-CH" sz="1400" b="0" dirty="0">
                          <a:solidFill>
                            <a:sysClr val="windowText" lastClr="000000"/>
                          </a:solidFill>
                          <a:effectLst/>
                        </a:rPr>
                        <a:t>, </a:t>
                      </a:r>
                      <a:r>
                        <a:rPr lang="el-GR" sz="1400" b="0" dirty="0">
                          <a:solidFill>
                            <a:sysClr val="windowText" lastClr="000000"/>
                          </a:solidFill>
                          <a:effectLst/>
                        </a:rPr>
                        <a:t>ᾧ δὲ ἔνδοθεν αὐτῷ ἐξ αὑτοῦ</a:t>
                      </a:r>
                      <a:r>
                        <a:rPr lang="fr-CH" sz="1400" b="0" dirty="0">
                          <a:solidFill>
                            <a:sysClr val="windowText" lastClr="000000"/>
                          </a:solidFill>
                          <a:effectLst/>
                        </a:rPr>
                        <a:t>, </a:t>
                      </a:r>
                      <a:r>
                        <a:rPr lang="el-GR" sz="1400" b="0" dirty="0">
                          <a:solidFill>
                            <a:sysClr val="windowText" lastClr="000000"/>
                          </a:solidFill>
                          <a:effectLst/>
                        </a:rPr>
                        <a:t>ἔμψυχον</a:t>
                      </a:r>
                      <a:r>
                        <a:rPr lang="fr-CH" sz="1400" b="0" dirty="0">
                          <a:solidFill>
                            <a:sysClr val="windowText" lastClr="000000"/>
                          </a:solidFill>
                          <a:effectLst/>
                        </a:rPr>
                        <a:t>, </a:t>
                      </a:r>
                      <a:r>
                        <a:rPr lang="el-GR" sz="1400" b="0" dirty="0">
                          <a:solidFill>
                            <a:sysClr val="windowText" lastClr="000000"/>
                          </a:solidFill>
                          <a:effectLst/>
                        </a:rPr>
                        <a:t>ὡς ταύτης οὔσης φύσεως ψυχῆς·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δ</a:t>
                      </a:r>
                      <a:r>
                        <a:rPr lang="fr-CH" sz="1400" b="0" dirty="0">
                          <a:solidFill>
                            <a:sysClr val="windowText" lastClr="000000"/>
                          </a:solidFill>
                          <a:effectLst/>
                        </a:rPr>
                        <a:t>' </a:t>
                      </a:r>
                      <a:r>
                        <a:rPr lang="el-GR" sz="1400" b="0" dirty="0">
                          <a:solidFill>
                            <a:sysClr val="windowText" lastClr="000000"/>
                          </a:solidFill>
                          <a:effectLst/>
                        </a:rPr>
                        <a:t>ἔστιν τοῦτο οὕτως ἔχον</a:t>
                      </a:r>
                      <a:r>
                        <a:rPr lang="fr-CH" sz="1400" b="0" dirty="0">
                          <a:solidFill>
                            <a:sysClr val="windowText" lastClr="000000"/>
                          </a:solidFill>
                          <a:effectLst/>
                        </a:rPr>
                        <a:t>, </a:t>
                      </a:r>
                      <a:r>
                        <a:rPr lang="el-GR" sz="1400" b="0" dirty="0">
                          <a:solidFill>
                            <a:sysClr val="windowText" lastClr="000000"/>
                          </a:solidFill>
                          <a:effectLst/>
                        </a:rPr>
                        <a:t>μὴ ἄλλο τι εἶναι τὸ αὐτὸ ἑαυτὸ </a:t>
                      </a:r>
                      <a:r>
                        <a:rPr lang="el-GR" sz="1400" b="0" dirty="0">
                          <a:solidFill>
                            <a:sysClr val="windowText" lastClr="000000"/>
                          </a:solidFill>
                          <a:effectLst/>
                          <a:highlight>
                            <a:srgbClr val="FFFF00"/>
                          </a:highlight>
                        </a:rPr>
                        <a:t>κινοῦν</a:t>
                      </a:r>
                      <a:r>
                        <a:rPr lang="el-GR" sz="1400" b="0" dirty="0">
                          <a:solidFill>
                            <a:sysClr val="windowText" lastClr="000000"/>
                          </a:solidFill>
                          <a:effectLst/>
                        </a:rPr>
                        <a:t> ἢ ψυχήν</a:t>
                      </a:r>
                      <a:r>
                        <a:rPr lang="fr-CH" sz="1400" b="0" dirty="0">
                          <a:solidFill>
                            <a:sysClr val="windowText" lastClr="000000"/>
                          </a:solidFill>
                          <a:effectLst/>
                        </a:rPr>
                        <a:t>, </a:t>
                      </a:r>
                      <a:r>
                        <a:rPr lang="el-GR" sz="1400" b="0" dirty="0">
                          <a:solidFill>
                            <a:sysClr val="windowText" lastClr="000000"/>
                          </a:solidFill>
                          <a:effectLst/>
                        </a:rPr>
                        <a:t>ἐξ ἀνάγκης ἀγένητόν τε καὶ ἀθάνατον ψυχὴ </a:t>
                      </a:r>
                      <a:r>
                        <a:rPr lang="fr-CH" sz="1400" b="0" dirty="0" err="1">
                          <a:solidFill>
                            <a:sysClr val="windowText" lastClr="000000"/>
                          </a:solidFill>
                          <a:effectLst/>
                        </a:rPr>
                        <a:t>ἂν</a:t>
                      </a:r>
                      <a:r>
                        <a:rPr lang="fr-CH" sz="1400" b="0" dirty="0">
                          <a:solidFill>
                            <a:sysClr val="windowText" lastClr="000000"/>
                          </a:solidFill>
                          <a:effectLst/>
                        </a:rPr>
                        <a:t> </a:t>
                      </a:r>
                      <a:r>
                        <a:rPr lang="fr-CH" sz="1400" b="0" dirty="0" err="1">
                          <a:solidFill>
                            <a:sysClr val="windowText" lastClr="000000"/>
                          </a:solidFill>
                          <a:effectLst/>
                        </a:rPr>
                        <a:t>εἴη</a:t>
                      </a: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extLst>
                  <a:ext uri="{0D108BD9-81ED-4DB2-BD59-A6C34878D82A}">
                    <a16:rowId xmlns:a16="http://schemas.microsoft.com/office/drawing/2014/main" val="34869145"/>
                  </a:ext>
                </a:extLst>
              </a:tr>
            </a:tbl>
          </a:graphicData>
        </a:graphic>
      </p:graphicFrame>
      <p:sp>
        <p:nvSpPr>
          <p:cNvPr id="5" name="ZoneTexte 4">
            <a:extLst>
              <a:ext uri="{FF2B5EF4-FFF2-40B4-BE49-F238E27FC236}">
                <a16:creationId xmlns:a16="http://schemas.microsoft.com/office/drawing/2014/main" id="{75D8509B-D2AD-4519-8E89-FE528F8BDE7A}"/>
              </a:ext>
            </a:extLst>
          </p:cNvPr>
          <p:cNvSpPr txBox="1"/>
          <p:nvPr/>
        </p:nvSpPr>
        <p:spPr>
          <a:xfrm>
            <a:off x="592454" y="305581"/>
            <a:ext cx="3401226" cy="369332"/>
          </a:xfrm>
          <a:prstGeom prst="rect">
            <a:avLst/>
          </a:prstGeom>
          <a:noFill/>
        </p:spPr>
        <p:txBody>
          <a:bodyPr wrap="square" rtlCol="0">
            <a:spAutoFit/>
          </a:bodyPr>
          <a:lstStyle/>
          <a:p>
            <a:r>
              <a:rPr lang="fr-FR" dirty="0"/>
              <a:t>Plat. </a:t>
            </a:r>
            <a:r>
              <a:rPr lang="fr-FR" i="1" dirty="0" err="1"/>
              <a:t>Phdr</a:t>
            </a:r>
            <a:r>
              <a:rPr lang="fr-FR" i="1" dirty="0"/>
              <a:t>. </a:t>
            </a:r>
            <a:r>
              <a:rPr lang="fr-FR" dirty="0"/>
              <a:t>245 c 4-246 a 32</a:t>
            </a:r>
          </a:p>
        </p:txBody>
      </p:sp>
      <p:sp>
        <p:nvSpPr>
          <p:cNvPr id="2" name="Rectangle 1">
            <a:extLst>
              <a:ext uri="{FF2B5EF4-FFF2-40B4-BE49-F238E27FC236}">
                <a16:creationId xmlns:a16="http://schemas.microsoft.com/office/drawing/2014/main" id="{7D1BDF54-93D9-2049-5342-6BB239AE3C69}"/>
              </a:ext>
            </a:extLst>
          </p:cNvPr>
          <p:cNvSpPr/>
          <p:nvPr/>
        </p:nvSpPr>
        <p:spPr>
          <a:xfrm>
            <a:off x="1398494" y="1201271"/>
            <a:ext cx="1317812" cy="206188"/>
          </a:xfrm>
          <a:prstGeom prst="rect">
            <a:avLst/>
          </a:prstGeom>
          <a:noFill/>
          <a:ln>
            <a:solidFill>
              <a:srgbClr val="7030A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9E9683E6-6288-DEE0-6B9E-7E614CFA1AF9}"/>
              </a:ext>
            </a:extLst>
          </p:cNvPr>
          <p:cNvSpPr/>
          <p:nvPr/>
        </p:nvSpPr>
        <p:spPr>
          <a:xfrm>
            <a:off x="1396901" y="1443319"/>
            <a:ext cx="3184063" cy="206188"/>
          </a:xfrm>
          <a:prstGeom prst="rect">
            <a:avLst/>
          </a:prstGeom>
          <a:noFill/>
          <a:ln>
            <a:solidFill>
              <a:srgbClr val="7030A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6A7249FF-7F44-7EE2-D931-BF54D6AF115E}"/>
              </a:ext>
            </a:extLst>
          </p:cNvPr>
          <p:cNvSpPr/>
          <p:nvPr/>
        </p:nvSpPr>
        <p:spPr>
          <a:xfrm>
            <a:off x="3478305" y="3648635"/>
            <a:ext cx="1515035" cy="224118"/>
          </a:xfrm>
          <a:prstGeom prst="rect">
            <a:avLst/>
          </a:prstGeom>
          <a:noFill/>
          <a:ln>
            <a:solidFill>
              <a:srgbClr val="7030A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51B50875-AB18-883D-D74D-23C1D64EABFA}"/>
              </a:ext>
            </a:extLst>
          </p:cNvPr>
          <p:cNvSpPr/>
          <p:nvPr/>
        </p:nvSpPr>
        <p:spPr>
          <a:xfrm>
            <a:off x="3576916" y="4858871"/>
            <a:ext cx="941296" cy="224118"/>
          </a:xfrm>
          <a:prstGeom prst="rect">
            <a:avLst/>
          </a:prstGeom>
          <a:noFill/>
          <a:ln>
            <a:solidFill>
              <a:srgbClr val="7030A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C51CD0D-9323-185D-3742-0E7CBDEF4B1B}"/>
              </a:ext>
            </a:extLst>
          </p:cNvPr>
          <p:cNvSpPr/>
          <p:nvPr/>
        </p:nvSpPr>
        <p:spPr>
          <a:xfrm>
            <a:off x="4921623" y="5360894"/>
            <a:ext cx="1667435" cy="224118"/>
          </a:xfrm>
          <a:prstGeom prst="rect">
            <a:avLst/>
          </a:prstGeom>
          <a:noFill/>
          <a:ln>
            <a:solidFill>
              <a:srgbClr val="7030A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E755903-B894-A85C-E457-6664D12C137A}"/>
              </a:ext>
            </a:extLst>
          </p:cNvPr>
          <p:cNvSpPr/>
          <p:nvPr/>
        </p:nvSpPr>
        <p:spPr>
          <a:xfrm>
            <a:off x="3406588" y="4392705"/>
            <a:ext cx="2106706" cy="224118"/>
          </a:xfrm>
          <a:prstGeom prst="rect">
            <a:avLst/>
          </a:prstGeom>
          <a:noFill/>
          <a:ln>
            <a:solidFill>
              <a:srgbClr val="7030A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560C4C85-6B1A-5014-BBA2-7C553D6C5521}"/>
              </a:ext>
            </a:extLst>
          </p:cNvPr>
          <p:cNvSpPr/>
          <p:nvPr/>
        </p:nvSpPr>
        <p:spPr>
          <a:xfrm>
            <a:off x="2160493" y="1694330"/>
            <a:ext cx="1183342" cy="206188"/>
          </a:xfrm>
          <a:prstGeom prst="rect">
            <a:avLst/>
          </a:prstGeom>
          <a:noFill/>
          <a:ln>
            <a:solidFill>
              <a:srgbClr val="7030A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44D89127-9915-2BC0-11DD-E61E9F4EBE8D}"/>
              </a:ext>
            </a:extLst>
          </p:cNvPr>
          <p:cNvSpPr/>
          <p:nvPr/>
        </p:nvSpPr>
        <p:spPr>
          <a:xfrm>
            <a:off x="5585012" y="1407459"/>
            <a:ext cx="753035" cy="286871"/>
          </a:xfrm>
          <a:prstGeom prst="ellipse">
            <a:avLst/>
          </a:prstGeom>
          <a:noFill/>
          <a:ln>
            <a:solidFill>
              <a:srgbClr val="7030A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664ECC7-7B0F-1340-37AF-23CBCF6230E2}"/>
              </a:ext>
            </a:extLst>
          </p:cNvPr>
          <p:cNvSpPr/>
          <p:nvPr/>
        </p:nvSpPr>
        <p:spPr>
          <a:xfrm>
            <a:off x="3482787" y="1900518"/>
            <a:ext cx="753035" cy="286871"/>
          </a:xfrm>
          <a:prstGeom prst="ellipse">
            <a:avLst/>
          </a:prstGeom>
          <a:noFill/>
          <a:ln>
            <a:solidFill>
              <a:srgbClr val="7030A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E305A53D-F716-426E-6B76-DBAB68216374}"/>
              </a:ext>
            </a:extLst>
          </p:cNvPr>
          <p:cNvSpPr/>
          <p:nvPr/>
        </p:nvSpPr>
        <p:spPr>
          <a:xfrm>
            <a:off x="2030505" y="3617258"/>
            <a:ext cx="753035" cy="286871"/>
          </a:xfrm>
          <a:prstGeom prst="ellipse">
            <a:avLst/>
          </a:prstGeom>
          <a:noFill/>
          <a:ln>
            <a:solidFill>
              <a:srgbClr val="7030A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a:extLst>
              <a:ext uri="{FF2B5EF4-FFF2-40B4-BE49-F238E27FC236}">
                <a16:creationId xmlns:a16="http://schemas.microsoft.com/office/drawing/2014/main" id="{38434BA1-1BF3-7277-7A23-26EE59C5E0B5}"/>
              </a:ext>
            </a:extLst>
          </p:cNvPr>
          <p:cNvSpPr/>
          <p:nvPr/>
        </p:nvSpPr>
        <p:spPr>
          <a:xfrm>
            <a:off x="10300447" y="600635"/>
            <a:ext cx="242047" cy="215153"/>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à 5 branches 14">
            <a:extLst>
              <a:ext uri="{FF2B5EF4-FFF2-40B4-BE49-F238E27FC236}">
                <a16:creationId xmlns:a16="http://schemas.microsoft.com/office/drawing/2014/main" id="{1972689B-CD02-AB70-1C31-D17ADADB3A25}"/>
              </a:ext>
            </a:extLst>
          </p:cNvPr>
          <p:cNvSpPr/>
          <p:nvPr/>
        </p:nvSpPr>
        <p:spPr>
          <a:xfrm>
            <a:off x="10300447" y="925605"/>
            <a:ext cx="242047" cy="21515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toile à 5 branches 15">
            <a:extLst>
              <a:ext uri="{FF2B5EF4-FFF2-40B4-BE49-F238E27FC236}">
                <a16:creationId xmlns:a16="http://schemas.microsoft.com/office/drawing/2014/main" id="{A3F66BA0-0350-65FC-8194-7E2D03E01ED1}"/>
              </a:ext>
            </a:extLst>
          </p:cNvPr>
          <p:cNvSpPr/>
          <p:nvPr/>
        </p:nvSpPr>
        <p:spPr>
          <a:xfrm>
            <a:off x="10300447" y="1250575"/>
            <a:ext cx="242047" cy="215153"/>
          </a:xfrm>
          <a:prstGeom prst="star5">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toile à 5 branches 16">
            <a:extLst>
              <a:ext uri="{FF2B5EF4-FFF2-40B4-BE49-F238E27FC236}">
                <a16:creationId xmlns:a16="http://schemas.microsoft.com/office/drawing/2014/main" id="{6B7AC45E-E2C1-B2CE-DB8A-14D046DC082B}"/>
              </a:ext>
            </a:extLst>
          </p:cNvPr>
          <p:cNvSpPr/>
          <p:nvPr/>
        </p:nvSpPr>
        <p:spPr>
          <a:xfrm>
            <a:off x="2581837" y="1362636"/>
            <a:ext cx="134471" cy="138951"/>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Étoile à 5 branches 18">
            <a:extLst>
              <a:ext uri="{FF2B5EF4-FFF2-40B4-BE49-F238E27FC236}">
                <a16:creationId xmlns:a16="http://schemas.microsoft.com/office/drawing/2014/main" id="{BA3E3ECC-D146-F987-1DCD-D23D35A7601E}"/>
              </a:ext>
            </a:extLst>
          </p:cNvPr>
          <p:cNvSpPr/>
          <p:nvPr/>
        </p:nvSpPr>
        <p:spPr>
          <a:xfrm>
            <a:off x="3261560" y="1624854"/>
            <a:ext cx="134471" cy="138951"/>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Étoile à 5 branches 19">
            <a:extLst>
              <a:ext uri="{FF2B5EF4-FFF2-40B4-BE49-F238E27FC236}">
                <a16:creationId xmlns:a16="http://schemas.microsoft.com/office/drawing/2014/main" id="{AF5C97F0-6092-4111-AED4-A36825717A0A}"/>
              </a:ext>
            </a:extLst>
          </p:cNvPr>
          <p:cNvSpPr/>
          <p:nvPr/>
        </p:nvSpPr>
        <p:spPr>
          <a:xfrm>
            <a:off x="6521822" y="5291418"/>
            <a:ext cx="134471" cy="138951"/>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Étoile à 5 branches 20">
            <a:extLst>
              <a:ext uri="{FF2B5EF4-FFF2-40B4-BE49-F238E27FC236}">
                <a16:creationId xmlns:a16="http://schemas.microsoft.com/office/drawing/2014/main" id="{0F149266-9889-DA28-5B29-D357639717FD}"/>
              </a:ext>
            </a:extLst>
          </p:cNvPr>
          <p:cNvSpPr/>
          <p:nvPr/>
        </p:nvSpPr>
        <p:spPr>
          <a:xfrm>
            <a:off x="4926104" y="3579158"/>
            <a:ext cx="134471" cy="138951"/>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Étoile à 5 branches 21">
            <a:extLst>
              <a:ext uri="{FF2B5EF4-FFF2-40B4-BE49-F238E27FC236}">
                <a16:creationId xmlns:a16="http://schemas.microsoft.com/office/drawing/2014/main" id="{CEFC7D61-E81E-07F7-2BBB-8D9F000310F5}"/>
              </a:ext>
            </a:extLst>
          </p:cNvPr>
          <p:cNvSpPr/>
          <p:nvPr/>
        </p:nvSpPr>
        <p:spPr>
          <a:xfrm>
            <a:off x="4661647" y="4081181"/>
            <a:ext cx="152400" cy="138952"/>
          </a:xfrm>
          <a:prstGeom prst="star5">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Étoile à 5 branches 22">
            <a:extLst>
              <a:ext uri="{FF2B5EF4-FFF2-40B4-BE49-F238E27FC236}">
                <a16:creationId xmlns:a16="http://schemas.microsoft.com/office/drawing/2014/main" id="{7CE2B5D8-C078-953E-64A9-15EFF5E4B193}"/>
              </a:ext>
            </a:extLst>
          </p:cNvPr>
          <p:cNvSpPr/>
          <p:nvPr/>
        </p:nvSpPr>
        <p:spPr>
          <a:xfrm>
            <a:off x="4504764" y="1355913"/>
            <a:ext cx="152400" cy="138952"/>
          </a:xfrm>
          <a:prstGeom prst="star5">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Étoile à 5 branches 23">
            <a:extLst>
              <a:ext uri="{FF2B5EF4-FFF2-40B4-BE49-F238E27FC236}">
                <a16:creationId xmlns:a16="http://schemas.microsoft.com/office/drawing/2014/main" id="{E500DF05-0351-5C51-2AC0-4D07A84FE166}"/>
              </a:ext>
            </a:extLst>
          </p:cNvPr>
          <p:cNvSpPr/>
          <p:nvPr/>
        </p:nvSpPr>
        <p:spPr>
          <a:xfrm>
            <a:off x="5446060" y="4298576"/>
            <a:ext cx="152400" cy="138952"/>
          </a:xfrm>
          <a:prstGeom prst="star5">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Étoile à 5 branches 24">
            <a:extLst>
              <a:ext uri="{FF2B5EF4-FFF2-40B4-BE49-F238E27FC236}">
                <a16:creationId xmlns:a16="http://schemas.microsoft.com/office/drawing/2014/main" id="{99ED7C82-7CA7-1A99-A58D-265773423EA9}"/>
              </a:ext>
            </a:extLst>
          </p:cNvPr>
          <p:cNvSpPr/>
          <p:nvPr/>
        </p:nvSpPr>
        <p:spPr>
          <a:xfrm>
            <a:off x="7342095" y="1624854"/>
            <a:ext cx="152401" cy="14119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Étoile à 5 branches 25">
            <a:extLst>
              <a:ext uri="{FF2B5EF4-FFF2-40B4-BE49-F238E27FC236}">
                <a16:creationId xmlns:a16="http://schemas.microsoft.com/office/drawing/2014/main" id="{26CF331D-04F4-C77E-834A-A9DE6CDDD146}"/>
              </a:ext>
            </a:extLst>
          </p:cNvPr>
          <p:cNvSpPr/>
          <p:nvPr/>
        </p:nvSpPr>
        <p:spPr>
          <a:xfrm>
            <a:off x="1900516" y="1877644"/>
            <a:ext cx="152401" cy="14119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Étoile à 5 branches 26">
            <a:extLst>
              <a:ext uri="{FF2B5EF4-FFF2-40B4-BE49-F238E27FC236}">
                <a16:creationId xmlns:a16="http://schemas.microsoft.com/office/drawing/2014/main" id="{B93E7494-CD70-D5CC-F855-8285B104E685}"/>
              </a:ext>
            </a:extLst>
          </p:cNvPr>
          <p:cNvSpPr/>
          <p:nvPr/>
        </p:nvSpPr>
        <p:spPr>
          <a:xfrm>
            <a:off x="4415116" y="4789395"/>
            <a:ext cx="152401" cy="14119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C7F34F94-56E0-1ABE-F098-AFB5CB4EBC75}"/>
              </a:ext>
            </a:extLst>
          </p:cNvPr>
          <p:cNvSpPr txBox="1"/>
          <p:nvPr/>
        </p:nvSpPr>
        <p:spPr>
          <a:xfrm>
            <a:off x="10623176" y="523545"/>
            <a:ext cx="317716" cy="369332"/>
          </a:xfrm>
          <a:prstGeom prst="rect">
            <a:avLst/>
          </a:prstGeom>
          <a:noFill/>
        </p:spPr>
        <p:txBody>
          <a:bodyPr wrap="none" rtlCol="0">
            <a:spAutoFit/>
          </a:bodyPr>
          <a:lstStyle/>
          <a:p>
            <a:r>
              <a:rPr lang="fr-FR" dirty="0"/>
              <a:t>A</a:t>
            </a:r>
          </a:p>
        </p:txBody>
      </p:sp>
      <p:sp>
        <p:nvSpPr>
          <p:cNvPr id="29" name="ZoneTexte 28">
            <a:extLst>
              <a:ext uri="{FF2B5EF4-FFF2-40B4-BE49-F238E27FC236}">
                <a16:creationId xmlns:a16="http://schemas.microsoft.com/office/drawing/2014/main" id="{604CA1D5-D390-9BE4-0C15-B04F92F492C4}"/>
              </a:ext>
            </a:extLst>
          </p:cNvPr>
          <p:cNvSpPr txBox="1"/>
          <p:nvPr/>
        </p:nvSpPr>
        <p:spPr>
          <a:xfrm>
            <a:off x="10623176" y="848515"/>
            <a:ext cx="500458" cy="369332"/>
          </a:xfrm>
          <a:prstGeom prst="rect">
            <a:avLst/>
          </a:prstGeom>
          <a:noFill/>
        </p:spPr>
        <p:txBody>
          <a:bodyPr wrap="none" rtlCol="0">
            <a:spAutoFit/>
          </a:bodyPr>
          <a:lstStyle/>
          <a:p>
            <a:r>
              <a:rPr lang="fr-FR" dirty="0"/>
              <a:t>MP</a:t>
            </a:r>
          </a:p>
        </p:txBody>
      </p:sp>
      <p:sp>
        <p:nvSpPr>
          <p:cNvPr id="30" name="ZoneTexte 29">
            <a:extLst>
              <a:ext uri="{FF2B5EF4-FFF2-40B4-BE49-F238E27FC236}">
                <a16:creationId xmlns:a16="http://schemas.microsoft.com/office/drawing/2014/main" id="{3F95FC6A-FA46-49A2-DA51-DDE9D7F04575}"/>
              </a:ext>
            </a:extLst>
          </p:cNvPr>
          <p:cNvSpPr txBox="1"/>
          <p:nvPr/>
        </p:nvSpPr>
        <p:spPr>
          <a:xfrm>
            <a:off x="10623176" y="1195436"/>
            <a:ext cx="303288" cy="369332"/>
          </a:xfrm>
          <a:prstGeom prst="rect">
            <a:avLst/>
          </a:prstGeom>
          <a:noFill/>
        </p:spPr>
        <p:txBody>
          <a:bodyPr wrap="none" rtlCol="0">
            <a:spAutoFit/>
          </a:bodyPr>
          <a:lstStyle/>
          <a:p>
            <a:r>
              <a:rPr lang="fr-FR" dirty="0"/>
              <a:t>P</a:t>
            </a:r>
          </a:p>
        </p:txBody>
      </p:sp>
    </p:spTree>
    <p:extLst>
      <p:ext uri="{BB962C8B-B14F-4D97-AF65-F5344CB8AC3E}">
        <p14:creationId xmlns:p14="http://schemas.microsoft.com/office/powerpoint/2010/main" val="1127942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36CA7EE-5B0F-42A2-ABB3-8DC54C244363}"/>
              </a:ext>
            </a:extLst>
          </p:cNvPr>
          <p:cNvGraphicFramePr>
            <a:graphicFrameLocks noGrp="1"/>
          </p:cNvGraphicFramePr>
          <p:nvPr>
            <p:extLst>
              <p:ext uri="{D42A27DB-BD31-4B8C-83A1-F6EECF244321}">
                <p14:modId xmlns:p14="http://schemas.microsoft.com/office/powerpoint/2010/main" val="365002253"/>
              </p:ext>
            </p:extLst>
          </p:nvPr>
        </p:nvGraphicFramePr>
        <p:xfrm>
          <a:off x="592453" y="674913"/>
          <a:ext cx="8884833" cy="5137023"/>
        </p:xfrm>
        <a:graphic>
          <a:graphicData uri="http://schemas.openxmlformats.org/drawingml/2006/table">
            <a:tbl>
              <a:tblPr firstRow="1" firstCol="1" bandRow="1" bandCol="1">
                <a:tableStyleId>{5C22544A-7EE6-4342-B048-85BDC9FD1C3A}</a:tableStyleId>
              </a:tblPr>
              <a:tblGrid>
                <a:gridCol w="766328">
                  <a:extLst>
                    <a:ext uri="{9D8B030D-6E8A-4147-A177-3AD203B41FA5}">
                      <a16:colId xmlns:a16="http://schemas.microsoft.com/office/drawing/2014/main" val="2191622367"/>
                    </a:ext>
                  </a:extLst>
                </a:gridCol>
                <a:gridCol w="8118505">
                  <a:extLst>
                    <a:ext uri="{9D8B030D-6E8A-4147-A177-3AD203B41FA5}">
                      <a16:colId xmlns:a16="http://schemas.microsoft.com/office/drawing/2014/main" val="2831696065"/>
                    </a:ext>
                  </a:extLst>
                </a:gridCol>
              </a:tblGrid>
              <a:tr h="4022725">
                <a:tc>
                  <a:txBody>
                    <a:bodyPr/>
                    <a:lstStyle/>
                    <a:p>
                      <a:pPr algn="r">
                        <a:lnSpc>
                          <a:spcPct val="115000"/>
                        </a:lnSpc>
                        <a:spcAft>
                          <a:spcPts val="0"/>
                        </a:spcAft>
                      </a:pPr>
                      <a:r>
                        <a:rPr lang="fr-CH" sz="1400" b="0" dirty="0">
                          <a:solidFill>
                            <a:sysClr val="windowText" lastClr="000000"/>
                          </a:solidFill>
                          <a:effectLst/>
                        </a:rPr>
                        <a:t>1.</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5.</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15.</a:t>
                      </a: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20.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tc>
                  <a:txBody>
                    <a:bodyPr/>
                    <a:lstStyle/>
                    <a:p>
                      <a:pPr algn="just">
                        <a:lnSpc>
                          <a:spcPct val="115000"/>
                        </a:lnSpc>
                        <a:spcAft>
                          <a:spcPts val="0"/>
                        </a:spcAft>
                      </a:pPr>
                      <a:r>
                        <a:rPr lang="el-GR" sz="1400" b="0" dirty="0">
                          <a:solidFill>
                            <a:sysClr val="windowText" lastClr="000000"/>
                          </a:solidFill>
                          <a:effectLst/>
                        </a:rPr>
                        <a:t>ἀρχὴ δὲ ἀποδείξεως ἥδε</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Ψυχὴ πᾶσα ἀθάνατος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τὸ γὰρ ἀει</a:t>
                      </a:r>
                      <a:r>
                        <a:rPr lang="el-GR" sz="1400" b="0" dirty="0">
                          <a:solidFill>
                            <a:sysClr val="windowText" lastClr="000000"/>
                          </a:solidFill>
                          <a:effectLst/>
                          <a:highlight>
                            <a:srgbClr val="FFFF00"/>
                          </a:highlight>
                        </a:rPr>
                        <a:t>κίν</a:t>
                      </a:r>
                      <a:r>
                        <a:rPr lang="el-GR" sz="1400" b="0" dirty="0">
                          <a:solidFill>
                            <a:sysClr val="windowText" lastClr="000000"/>
                          </a:solidFill>
                          <a:effectLst/>
                        </a:rPr>
                        <a:t>ητον ἀθάνατον·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τὸ δ</a:t>
                      </a:r>
                      <a:r>
                        <a:rPr lang="fr-CH" sz="1400" b="0" dirty="0">
                          <a:solidFill>
                            <a:sysClr val="windowText" lastClr="000000"/>
                          </a:solidFill>
                          <a:effectLst/>
                        </a:rPr>
                        <a:t>' </a:t>
                      </a:r>
                      <a:r>
                        <a:rPr lang="el-GR" sz="1400" b="0" dirty="0">
                          <a:solidFill>
                            <a:sysClr val="windowText" lastClr="000000"/>
                          </a:solidFill>
                          <a:effectLst/>
                        </a:rPr>
                        <a:t>ἄλλο </a:t>
                      </a:r>
                      <a:r>
                        <a:rPr lang="el-GR" sz="1400" b="0" dirty="0">
                          <a:solidFill>
                            <a:sysClr val="windowText" lastClr="000000"/>
                          </a:solidFill>
                          <a:effectLst/>
                          <a:highlight>
                            <a:srgbClr val="FFFF00"/>
                          </a:highlight>
                        </a:rPr>
                        <a:t>κινοῦν</a:t>
                      </a:r>
                      <a:r>
                        <a:rPr lang="el-GR" sz="1400" b="0" dirty="0">
                          <a:solidFill>
                            <a:sysClr val="windowText" lastClr="000000"/>
                          </a:solidFill>
                          <a:effectLst/>
                        </a:rPr>
                        <a:t> καὶ ὑπ</a:t>
                      </a:r>
                      <a:r>
                        <a:rPr lang="fr-CH" sz="1400" b="0" dirty="0">
                          <a:solidFill>
                            <a:sysClr val="windowText" lastClr="000000"/>
                          </a:solidFill>
                          <a:effectLst/>
                        </a:rPr>
                        <a:t>' </a:t>
                      </a:r>
                      <a:r>
                        <a:rPr lang="el-GR" sz="1400" b="0" dirty="0">
                          <a:solidFill>
                            <a:sysClr val="windowText" lastClr="000000"/>
                          </a:solidFill>
                          <a:effectLst/>
                        </a:rPr>
                        <a:t>ἄλλου </a:t>
                      </a:r>
                      <a:r>
                        <a:rPr lang="el-GR" sz="1400" b="0" dirty="0">
                          <a:solidFill>
                            <a:sysClr val="windowText" lastClr="000000"/>
                          </a:solidFill>
                          <a:effectLst/>
                          <a:highlight>
                            <a:srgbClr val="FFFF00"/>
                          </a:highlight>
                        </a:rPr>
                        <a:t>κινούμ</a:t>
                      </a:r>
                      <a:r>
                        <a:rPr lang="el-GR" sz="1400" b="0" dirty="0">
                          <a:solidFill>
                            <a:sysClr val="windowText" lastClr="000000"/>
                          </a:solidFill>
                          <a:effectLst/>
                        </a:rPr>
                        <a:t>ενον</a:t>
                      </a:r>
                      <a:r>
                        <a:rPr lang="fr-CH" sz="1400" b="0" dirty="0">
                          <a:solidFill>
                            <a:sysClr val="windowText" lastClr="000000"/>
                          </a:solidFill>
                          <a:effectLst/>
                        </a:rPr>
                        <a:t>, </a:t>
                      </a:r>
                      <a:r>
                        <a:rPr lang="el-GR" sz="1400" b="0" dirty="0">
                          <a:solidFill>
                            <a:sysClr val="windowText" lastClr="000000"/>
                          </a:solidFill>
                          <a:effectLst/>
                        </a:rPr>
                        <a:t>παῦλαν ἔχον </a:t>
                      </a:r>
                      <a:r>
                        <a:rPr lang="el-GR" sz="1400" b="0" dirty="0">
                          <a:solidFill>
                            <a:sysClr val="windowText" lastClr="000000"/>
                          </a:solidFill>
                          <a:effectLst/>
                          <a:highlight>
                            <a:srgbClr val="FFFF00"/>
                          </a:highlight>
                        </a:rPr>
                        <a:t>κινήσεως</a:t>
                      </a:r>
                      <a:r>
                        <a:rPr lang="fr-CH" sz="1400" b="0" dirty="0">
                          <a:solidFill>
                            <a:sysClr val="windowText" lastClr="000000"/>
                          </a:solidFill>
                          <a:effectLst/>
                        </a:rPr>
                        <a:t>, </a:t>
                      </a:r>
                      <a:r>
                        <a:rPr lang="el-GR" sz="1400" b="0" dirty="0">
                          <a:solidFill>
                            <a:sysClr val="windowText" lastClr="000000"/>
                          </a:solidFill>
                          <a:effectLst/>
                        </a:rPr>
                        <a:t>παῦλαν ἔχει ζωῆς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μόνον δὴ τὸ αὑτὸ </a:t>
                      </a:r>
                      <a:r>
                        <a:rPr lang="el-GR" sz="1400" b="0" dirty="0">
                          <a:solidFill>
                            <a:sysClr val="windowText" lastClr="000000"/>
                          </a:solidFill>
                          <a:effectLst/>
                          <a:highlight>
                            <a:srgbClr val="FFFF00"/>
                          </a:highlight>
                        </a:rPr>
                        <a:t>κινοῦν</a:t>
                      </a:r>
                      <a:r>
                        <a:rPr lang="fr-CH" sz="1400" b="0" dirty="0">
                          <a:solidFill>
                            <a:sysClr val="windowText" lastClr="000000"/>
                          </a:solidFill>
                          <a:effectLst/>
                        </a:rPr>
                        <a:t>, </a:t>
                      </a:r>
                      <a:r>
                        <a:rPr lang="el-GR" sz="1400" b="0" dirty="0">
                          <a:solidFill>
                            <a:sysClr val="windowText" lastClr="000000"/>
                          </a:solidFill>
                          <a:effectLst/>
                        </a:rPr>
                        <a:t>ἅτε οὐκ ἀπολεῖπον ἑαυτό</a:t>
                      </a:r>
                      <a:r>
                        <a:rPr lang="fr-CH" sz="1400" b="0" dirty="0">
                          <a:solidFill>
                            <a:sysClr val="windowText" lastClr="000000"/>
                          </a:solidFill>
                          <a:effectLst/>
                        </a:rPr>
                        <a:t>, </a:t>
                      </a:r>
                      <a:r>
                        <a:rPr lang="el-GR" sz="1400" b="0" dirty="0">
                          <a:solidFill>
                            <a:sysClr val="windowText" lastClr="000000"/>
                          </a:solidFill>
                          <a:effectLst/>
                        </a:rPr>
                        <a:t>οὔποτε λήγει </a:t>
                      </a:r>
                      <a:r>
                        <a:rPr lang="el-GR" sz="1400" b="0" dirty="0">
                          <a:solidFill>
                            <a:sysClr val="windowText" lastClr="000000"/>
                          </a:solidFill>
                          <a:effectLst/>
                          <a:highlight>
                            <a:srgbClr val="FFFF00"/>
                          </a:highlight>
                        </a:rPr>
                        <a:t>κινούμενον</a:t>
                      </a:r>
                      <a:r>
                        <a:rPr lang="fr-CH" sz="1400" b="0" dirty="0">
                          <a:solidFill>
                            <a:sysClr val="windowText" lastClr="000000"/>
                          </a:solidFill>
                          <a:effectLst/>
                        </a:rPr>
                        <a:t>, </a:t>
                      </a:r>
                      <a:r>
                        <a:rPr lang="el-GR" sz="1400" b="0" dirty="0">
                          <a:solidFill>
                            <a:sysClr val="windowText" lastClr="000000"/>
                          </a:solidFill>
                          <a:effectLst/>
                        </a:rPr>
                        <a:t>ἀλλὰ καὶ τοῖς ἄλλοις ὅσα </a:t>
                      </a:r>
                      <a:r>
                        <a:rPr lang="el-GR" sz="1400" b="0" dirty="0">
                          <a:solidFill>
                            <a:sysClr val="windowText" lastClr="000000"/>
                          </a:solidFill>
                          <a:effectLst/>
                          <a:highlight>
                            <a:srgbClr val="FFFF00"/>
                          </a:highlight>
                        </a:rPr>
                        <a:t>κινεῖται</a:t>
                      </a:r>
                      <a:r>
                        <a:rPr lang="el-GR" sz="1400" b="0" dirty="0">
                          <a:solidFill>
                            <a:sysClr val="windowText" lastClr="000000"/>
                          </a:solidFill>
                          <a:effectLst/>
                        </a:rPr>
                        <a:t> τοῦτο πηγὴ καὶ ἀρχὴ </a:t>
                      </a:r>
                      <a:r>
                        <a:rPr lang="el-GR" sz="1400" b="0" dirty="0">
                          <a:solidFill>
                            <a:sysClr val="windowText" lastClr="000000"/>
                          </a:solidFill>
                          <a:effectLst/>
                          <a:highlight>
                            <a:srgbClr val="FFFF00"/>
                          </a:highlight>
                        </a:rPr>
                        <a:t>κινήσεως</a:t>
                      </a:r>
                      <a:r>
                        <a:rPr lang="fr-CH" sz="1400" b="0" dirty="0">
                          <a:solidFill>
                            <a:sysClr val="windowText" lastClr="000000"/>
                          </a:solidFill>
                          <a:effectLst/>
                        </a:rPr>
                        <a:t>.</a:t>
                      </a:r>
                    </a:p>
                    <a:p>
                      <a:pPr algn="just">
                        <a:lnSpc>
                          <a:spcPct val="115000"/>
                        </a:lnSpc>
                        <a:spcAft>
                          <a:spcPts val="0"/>
                        </a:spcAft>
                      </a:pPr>
                      <a:r>
                        <a:rPr lang="el-GR" sz="1400" b="0" dirty="0">
                          <a:solidFill>
                            <a:sysClr val="windowText" lastClr="000000"/>
                          </a:solidFill>
                          <a:effectLst/>
                        </a:rPr>
                        <a:t>ἀρχὴ δὲ </a:t>
                      </a:r>
                      <a:r>
                        <a:rPr lang="el-GR" sz="1400" b="0" dirty="0">
                          <a:solidFill>
                            <a:sysClr val="windowText" lastClr="000000"/>
                          </a:solidFill>
                          <a:effectLst/>
                          <a:highlight>
                            <a:srgbClr val="00FF00"/>
                          </a:highlight>
                        </a:rPr>
                        <a:t>ἀγένητον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ἐξ ἀρχῆς γὰρ ἀνάγκη πᾶν τὸ </a:t>
                      </a:r>
                      <a:r>
                        <a:rPr lang="el-GR" sz="1400" b="0" dirty="0">
                          <a:solidFill>
                            <a:sysClr val="windowText" lastClr="000000"/>
                          </a:solidFill>
                          <a:effectLst/>
                          <a:highlight>
                            <a:srgbClr val="00FF00"/>
                          </a:highlight>
                        </a:rPr>
                        <a:t>γιγνόμενον</a:t>
                      </a:r>
                      <a:r>
                        <a:rPr lang="el-GR" sz="1400" b="0" dirty="0">
                          <a:solidFill>
                            <a:sysClr val="windowText" lastClr="000000"/>
                          </a:solidFill>
                          <a:effectLst/>
                        </a:rPr>
                        <a:t> </a:t>
                      </a:r>
                      <a:r>
                        <a:rPr lang="el-GR" sz="1400" b="0" dirty="0">
                          <a:solidFill>
                            <a:sysClr val="windowText" lastClr="000000"/>
                          </a:solidFill>
                          <a:effectLst/>
                          <a:highlight>
                            <a:srgbClr val="00FF00"/>
                          </a:highlight>
                        </a:rPr>
                        <a:t>γίγνεσθαι</a:t>
                      </a:r>
                      <a:r>
                        <a:rPr lang="fr-CH" sz="1400" b="0" dirty="0">
                          <a:solidFill>
                            <a:sysClr val="windowText" lastClr="000000"/>
                          </a:solidFill>
                          <a:effectLst/>
                        </a:rPr>
                        <a:t>, </a:t>
                      </a:r>
                      <a:r>
                        <a:rPr lang="el-GR" sz="1400" b="0" dirty="0">
                          <a:solidFill>
                            <a:sysClr val="windowText" lastClr="000000"/>
                          </a:solidFill>
                          <a:effectLst/>
                        </a:rPr>
                        <a:t>αὐτὴν δὲ μηδ</a:t>
                      </a:r>
                      <a:r>
                        <a:rPr lang="fr-CH" sz="1400" b="0" dirty="0">
                          <a:solidFill>
                            <a:sysClr val="windowText" lastClr="000000"/>
                          </a:solidFill>
                          <a:effectLst/>
                        </a:rPr>
                        <a:t>' </a:t>
                      </a:r>
                      <a:r>
                        <a:rPr lang="el-GR" sz="1400" b="0" dirty="0">
                          <a:solidFill>
                            <a:sysClr val="windowText" lastClr="000000"/>
                          </a:solidFill>
                          <a:effectLst/>
                        </a:rPr>
                        <a:t>ἐξ ἑνός·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γὰρ ἔκ του ἀρχὴ </a:t>
                      </a:r>
                      <a:r>
                        <a:rPr lang="el-GR" sz="1400" b="0" dirty="0">
                          <a:solidFill>
                            <a:sysClr val="windowText" lastClr="000000"/>
                          </a:solidFill>
                          <a:effectLst/>
                          <a:highlight>
                            <a:srgbClr val="00FF00"/>
                          </a:highlight>
                        </a:rPr>
                        <a:t>γίγνοιτο</a:t>
                      </a:r>
                      <a:r>
                        <a:rPr lang="fr-CH" sz="1400" b="0" dirty="0">
                          <a:solidFill>
                            <a:sysClr val="windowText" lastClr="000000"/>
                          </a:solidFill>
                          <a:effectLst/>
                        </a:rPr>
                        <a:t>, </a:t>
                      </a:r>
                      <a:r>
                        <a:rPr lang="el-GR" sz="1400" b="0" dirty="0">
                          <a:solidFill>
                            <a:sysClr val="windowText" lastClr="000000"/>
                          </a:solidFill>
                          <a:effectLst/>
                        </a:rPr>
                        <a:t>οὐκ ἂν ἔτι ἀρχὴ </a:t>
                      </a:r>
                      <a:r>
                        <a:rPr lang="el-GR" sz="1400" b="0" dirty="0">
                          <a:solidFill>
                            <a:sysClr val="windowText" lastClr="000000"/>
                          </a:solidFill>
                          <a:effectLst/>
                          <a:highlight>
                            <a:srgbClr val="00FF00"/>
                          </a:highlight>
                        </a:rPr>
                        <a:t>γίγνοιτο</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ἐπειδὴ δὲ ἀ</a:t>
                      </a:r>
                      <a:r>
                        <a:rPr lang="el-GR" sz="1400" b="0" dirty="0">
                          <a:solidFill>
                            <a:sysClr val="windowText" lastClr="000000"/>
                          </a:solidFill>
                          <a:effectLst/>
                          <a:highlight>
                            <a:srgbClr val="00FF00"/>
                          </a:highlight>
                        </a:rPr>
                        <a:t>γέν</a:t>
                      </a:r>
                      <a:r>
                        <a:rPr lang="el-GR" sz="1400" b="0" dirty="0">
                          <a:solidFill>
                            <a:sysClr val="windowText" lastClr="000000"/>
                          </a:solidFill>
                          <a:effectLst/>
                        </a:rPr>
                        <a:t>ητόν ἐστιν</a:t>
                      </a:r>
                      <a:r>
                        <a:rPr lang="fr-CH" sz="1400" b="0" dirty="0">
                          <a:solidFill>
                            <a:sysClr val="windowText" lastClr="000000"/>
                          </a:solidFill>
                          <a:effectLst/>
                        </a:rPr>
                        <a:t>, </a:t>
                      </a:r>
                      <a:r>
                        <a:rPr lang="el-GR" sz="1400" b="0" dirty="0">
                          <a:solidFill>
                            <a:sysClr val="windowText" lastClr="000000"/>
                          </a:solidFill>
                          <a:effectLst/>
                        </a:rPr>
                        <a:t>καὶ ἀδιάφθορον αὐτὸ ἀνάγκη εἶναι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ἀρχῆς γὰρ δὴ ἀπολομένης οὔτε αὐτή ποτε ἔκ του οὔτε ἄλλο ἐξ ἐκείνης </a:t>
                      </a:r>
                      <a:r>
                        <a:rPr lang="el-GR" sz="1400" b="0" dirty="0">
                          <a:solidFill>
                            <a:sysClr val="windowText" lastClr="000000"/>
                          </a:solidFill>
                          <a:effectLst/>
                          <a:highlight>
                            <a:srgbClr val="00FF00"/>
                          </a:highlight>
                        </a:rPr>
                        <a:t>γενήσεται</a:t>
                      </a:r>
                      <a:r>
                        <a:rPr lang="fr-CH" sz="1400" b="0" dirty="0">
                          <a:solidFill>
                            <a:sysClr val="windowText" lastClr="000000"/>
                          </a:solidFill>
                          <a:effectLst/>
                        </a:rPr>
                        <a:t>, </a:t>
                      </a:r>
                      <a:r>
                        <a:rPr lang="el-GR" sz="1400" b="0" dirty="0">
                          <a:solidFill>
                            <a:sysClr val="windowText" lastClr="000000"/>
                          </a:solidFill>
                          <a:effectLst/>
                        </a:rPr>
                        <a:t>εἴπερ ἐξ ἀρχῆς δεῖ τὰ πάντα </a:t>
                      </a:r>
                      <a:r>
                        <a:rPr lang="el-GR" sz="1400" b="0" dirty="0">
                          <a:solidFill>
                            <a:sysClr val="windowText" lastClr="000000"/>
                          </a:solidFill>
                          <a:effectLst/>
                          <a:highlight>
                            <a:srgbClr val="00FF00"/>
                          </a:highlight>
                        </a:rPr>
                        <a:t>γίγνεσθαι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οὕτω δὴ </a:t>
                      </a:r>
                      <a:r>
                        <a:rPr lang="el-GR" sz="1400" b="0" dirty="0">
                          <a:solidFill>
                            <a:sysClr val="windowText" lastClr="000000"/>
                          </a:solidFill>
                          <a:effectLst/>
                          <a:highlight>
                            <a:srgbClr val="FFFF00"/>
                          </a:highlight>
                        </a:rPr>
                        <a:t>κινήσεως</a:t>
                      </a:r>
                      <a:r>
                        <a:rPr lang="el-GR" sz="1400" b="0" dirty="0">
                          <a:solidFill>
                            <a:sysClr val="windowText" lastClr="000000"/>
                          </a:solidFill>
                          <a:effectLst/>
                        </a:rPr>
                        <a:t> μὲν ἀρχὴ τὸ αὐτὸ αὑτὸ </a:t>
                      </a:r>
                      <a:r>
                        <a:rPr lang="el-GR" sz="1400" b="0" dirty="0">
                          <a:solidFill>
                            <a:sysClr val="windowText" lastClr="000000"/>
                          </a:solidFill>
                          <a:effectLst/>
                          <a:highlight>
                            <a:srgbClr val="FFFF00"/>
                          </a:highlight>
                        </a:rPr>
                        <a:t>κινοῦν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τοῦτο δὲ οὔτ</a:t>
                      </a:r>
                      <a:r>
                        <a:rPr lang="fr-CH" sz="1400" b="0" dirty="0">
                          <a:solidFill>
                            <a:sysClr val="windowText" lastClr="000000"/>
                          </a:solidFill>
                          <a:effectLst/>
                        </a:rPr>
                        <a:t>' </a:t>
                      </a:r>
                      <a:r>
                        <a:rPr lang="el-GR" sz="1400" b="0" dirty="0">
                          <a:solidFill>
                            <a:sysClr val="windowText" lastClr="000000"/>
                          </a:solidFill>
                          <a:effectLst/>
                        </a:rPr>
                        <a:t>ἀπόλλυσθαι οὔτε </a:t>
                      </a:r>
                      <a:r>
                        <a:rPr lang="el-GR" sz="1400" b="0" dirty="0">
                          <a:solidFill>
                            <a:sysClr val="windowText" lastClr="000000"/>
                          </a:solidFill>
                          <a:effectLst/>
                          <a:highlight>
                            <a:srgbClr val="00FF00"/>
                          </a:highlight>
                        </a:rPr>
                        <a:t>γίγνεσθαι</a:t>
                      </a:r>
                      <a:r>
                        <a:rPr lang="el-GR" sz="1400" b="0" dirty="0">
                          <a:solidFill>
                            <a:sysClr val="windowText" lastClr="000000"/>
                          </a:solidFill>
                          <a:effectLst/>
                        </a:rPr>
                        <a:t> δυνατόν</a:t>
                      </a:r>
                      <a:r>
                        <a:rPr lang="fr-CH" sz="1400" b="0" dirty="0">
                          <a:solidFill>
                            <a:sysClr val="windowText" lastClr="000000"/>
                          </a:solidFill>
                          <a:effectLst/>
                        </a:rPr>
                        <a:t>, </a:t>
                      </a:r>
                      <a:r>
                        <a:rPr lang="el-GR" sz="1400" b="0" dirty="0">
                          <a:solidFill>
                            <a:sysClr val="windowText" lastClr="000000"/>
                          </a:solidFill>
                          <a:effectLst/>
                        </a:rPr>
                        <a:t>ἢ πάντα τε οὐρανὸν πᾶσάν τε γῆν εἰς ἓν συμπεσοῦσαν στῆναι καὶ μήποτε αὖθις ἔχειν ὅθεν </a:t>
                      </a:r>
                      <a:r>
                        <a:rPr lang="el-GR" sz="1400" b="0" dirty="0">
                          <a:solidFill>
                            <a:sysClr val="windowText" lastClr="000000"/>
                          </a:solidFill>
                          <a:effectLst/>
                          <a:highlight>
                            <a:srgbClr val="FFFF00"/>
                          </a:highlight>
                        </a:rPr>
                        <a:t>κινηθέντα</a:t>
                      </a:r>
                      <a:r>
                        <a:rPr lang="el-GR" sz="1400" b="0" dirty="0">
                          <a:solidFill>
                            <a:sysClr val="windowText" lastClr="000000"/>
                          </a:solidFill>
                          <a:effectLst/>
                        </a:rPr>
                        <a:t> </a:t>
                      </a:r>
                      <a:r>
                        <a:rPr lang="el-GR" sz="1400" b="0" dirty="0">
                          <a:solidFill>
                            <a:sysClr val="windowText" lastClr="000000"/>
                          </a:solidFill>
                          <a:effectLst/>
                          <a:highlight>
                            <a:srgbClr val="00FF00"/>
                          </a:highlight>
                        </a:rPr>
                        <a:t>γενήσεται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ἀθανάτου δὲ πεφασμένου τοῦ ὑφ</a:t>
                      </a:r>
                      <a:r>
                        <a:rPr lang="fr-CH" sz="1400" b="0" dirty="0">
                          <a:solidFill>
                            <a:sysClr val="windowText" lastClr="000000"/>
                          </a:solidFill>
                          <a:effectLst/>
                        </a:rPr>
                        <a:t>' </a:t>
                      </a:r>
                      <a:r>
                        <a:rPr lang="el-GR" sz="1400" b="0" dirty="0">
                          <a:solidFill>
                            <a:sysClr val="windowText" lastClr="000000"/>
                          </a:solidFill>
                          <a:effectLst/>
                        </a:rPr>
                        <a:t>ἑαυτοῦ </a:t>
                      </a:r>
                      <a:r>
                        <a:rPr lang="el-GR" sz="1400" b="0" dirty="0">
                          <a:solidFill>
                            <a:sysClr val="windowText" lastClr="000000"/>
                          </a:solidFill>
                          <a:effectLst/>
                          <a:highlight>
                            <a:srgbClr val="FFFF00"/>
                          </a:highlight>
                        </a:rPr>
                        <a:t>κινουμένου</a:t>
                      </a:r>
                      <a:r>
                        <a:rPr lang="fr-CH" sz="1400" b="0" dirty="0">
                          <a:solidFill>
                            <a:sysClr val="windowText" lastClr="000000"/>
                          </a:solidFill>
                          <a:effectLst/>
                        </a:rPr>
                        <a:t>, </a:t>
                      </a:r>
                      <a:r>
                        <a:rPr lang="el-GR" sz="1400" b="0" dirty="0">
                          <a:solidFill>
                            <a:sysClr val="windowText" lastClr="000000"/>
                          </a:solidFill>
                          <a:effectLst/>
                        </a:rPr>
                        <a:t>ψυχῆς οὐσίαν τε καὶ λόγον τοῦτον αὐτόν τις λέγων οὐκ αἰσχυνεῖται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πᾶν γὰρ σῶμα</a:t>
                      </a:r>
                      <a:r>
                        <a:rPr lang="fr-CH" sz="1400" b="0" dirty="0">
                          <a:solidFill>
                            <a:sysClr val="windowText" lastClr="000000"/>
                          </a:solidFill>
                          <a:effectLst/>
                        </a:rPr>
                        <a:t>, </a:t>
                      </a:r>
                      <a:r>
                        <a:rPr lang="el-GR" sz="1400" b="0" dirty="0">
                          <a:solidFill>
                            <a:sysClr val="windowText" lastClr="000000"/>
                          </a:solidFill>
                          <a:effectLst/>
                        </a:rPr>
                        <a:t>ᾧ μὲν ἔξωθεν τὸ </a:t>
                      </a:r>
                      <a:r>
                        <a:rPr lang="el-GR" sz="1400" b="0" dirty="0">
                          <a:solidFill>
                            <a:sysClr val="windowText" lastClr="000000"/>
                          </a:solidFill>
                          <a:effectLst/>
                          <a:highlight>
                            <a:srgbClr val="FFFF00"/>
                          </a:highlight>
                        </a:rPr>
                        <a:t>κινεῖσθαι</a:t>
                      </a:r>
                      <a:r>
                        <a:rPr lang="fr-CH" sz="1400" b="0" dirty="0">
                          <a:solidFill>
                            <a:sysClr val="windowText" lastClr="000000"/>
                          </a:solidFill>
                          <a:effectLst/>
                        </a:rPr>
                        <a:t>, </a:t>
                      </a:r>
                      <a:r>
                        <a:rPr lang="el-GR" sz="1400" b="0" dirty="0">
                          <a:solidFill>
                            <a:sysClr val="windowText" lastClr="000000"/>
                          </a:solidFill>
                          <a:effectLst/>
                        </a:rPr>
                        <a:t>ἄψυχον</a:t>
                      </a:r>
                      <a:r>
                        <a:rPr lang="fr-CH" sz="1400" b="0" dirty="0">
                          <a:solidFill>
                            <a:sysClr val="windowText" lastClr="000000"/>
                          </a:solidFill>
                          <a:effectLst/>
                        </a:rPr>
                        <a:t>, </a:t>
                      </a:r>
                      <a:r>
                        <a:rPr lang="el-GR" sz="1400" b="0" dirty="0">
                          <a:solidFill>
                            <a:sysClr val="windowText" lastClr="000000"/>
                          </a:solidFill>
                          <a:effectLst/>
                        </a:rPr>
                        <a:t>ᾧ δὲ ἔνδοθεν αὐτῷ ἐξ αὑτοῦ</a:t>
                      </a:r>
                      <a:r>
                        <a:rPr lang="fr-CH" sz="1400" b="0" dirty="0">
                          <a:solidFill>
                            <a:sysClr val="windowText" lastClr="000000"/>
                          </a:solidFill>
                          <a:effectLst/>
                        </a:rPr>
                        <a:t>, </a:t>
                      </a:r>
                      <a:r>
                        <a:rPr lang="el-GR" sz="1400" b="0" dirty="0">
                          <a:solidFill>
                            <a:sysClr val="windowText" lastClr="000000"/>
                          </a:solidFill>
                          <a:effectLst/>
                        </a:rPr>
                        <a:t>ἔμψυχον</a:t>
                      </a:r>
                      <a:r>
                        <a:rPr lang="fr-CH" sz="1400" b="0" dirty="0">
                          <a:solidFill>
                            <a:sysClr val="windowText" lastClr="000000"/>
                          </a:solidFill>
                          <a:effectLst/>
                        </a:rPr>
                        <a:t>, </a:t>
                      </a:r>
                      <a:r>
                        <a:rPr lang="el-GR" sz="1400" b="0" dirty="0">
                          <a:solidFill>
                            <a:sysClr val="windowText" lastClr="000000"/>
                          </a:solidFill>
                          <a:effectLst/>
                        </a:rPr>
                        <a:t>ὡς ταύτης οὔσης φύσεως ψυχῆς·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δ</a:t>
                      </a:r>
                      <a:r>
                        <a:rPr lang="fr-CH" sz="1400" b="0" dirty="0">
                          <a:solidFill>
                            <a:sysClr val="windowText" lastClr="000000"/>
                          </a:solidFill>
                          <a:effectLst/>
                        </a:rPr>
                        <a:t>' </a:t>
                      </a:r>
                      <a:r>
                        <a:rPr lang="el-GR" sz="1400" b="0" dirty="0">
                          <a:solidFill>
                            <a:sysClr val="windowText" lastClr="000000"/>
                          </a:solidFill>
                          <a:effectLst/>
                        </a:rPr>
                        <a:t>ἔστιν τοῦτο οὕτως ἔχον</a:t>
                      </a:r>
                      <a:r>
                        <a:rPr lang="fr-CH" sz="1400" b="0" dirty="0">
                          <a:solidFill>
                            <a:sysClr val="windowText" lastClr="000000"/>
                          </a:solidFill>
                          <a:effectLst/>
                        </a:rPr>
                        <a:t>, </a:t>
                      </a:r>
                      <a:r>
                        <a:rPr lang="el-GR" sz="1400" b="0" dirty="0">
                          <a:solidFill>
                            <a:sysClr val="windowText" lastClr="000000"/>
                          </a:solidFill>
                          <a:effectLst/>
                        </a:rPr>
                        <a:t>μὴ ἄλλο τι εἶναι τὸ αὐτὸ ἑαυτὸ </a:t>
                      </a:r>
                      <a:r>
                        <a:rPr lang="el-GR" sz="1400" b="0" dirty="0">
                          <a:solidFill>
                            <a:sysClr val="windowText" lastClr="000000"/>
                          </a:solidFill>
                          <a:effectLst/>
                          <a:highlight>
                            <a:srgbClr val="FFFF00"/>
                          </a:highlight>
                        </a:rPr>
                        <a:t>κινοῦν</a:t>
                      </a:r>
                      <a:r>
                        <a:rPr lang="el-GR" sz="1400" b="0" dirty="0">
                          <a:solidFill>
                            <a:sysClr val="windowText" lastClr="000000"/>
                          </a:solidFill>
                          <a:effectLst/>
                        </a:rPr>
                        <a:t> ἢ ψυχήν</a:t>
                      </a:r>
                      <a:r>
                        <a:rPr lang="fr-CH" sz="1400" b="0" dirty="0">
                          <a:solidFill>
                            <a:sysClr val="windowText" lastClr="000000"/>
                          </a:solidFill>
                          <a:effectLst/>
                        </a:rPr>
                        <a:t>, </a:t>
                      </a:r>
                      <a:r>
                        <a:rPr lang="el-GR" sz="1400" b="0" dirty="0">
                          <a:solidFill>
                            <a:sysClr val="windowText" lastClr="000000"/>
                          </a:solidFill>
                          <a:effectLst/>
                        </a:rPr>
                        <a:t>ἐξ ἀνάγκης ἀ</a:t>
                      </a:r>
                      <a:r>
                        <a:rPr lang="el-GR" sz="1400" b="0" dirty="0">
                          <a:solidFill>
                            <a:sysClr val="windowText" lastClr="000000"/>
                          </a:solidFill>
                          <a:effectLst/>
                          <a:highlight>
                            <a:srgbClr val="00FF00"/>
                          </a:highlight>
                        </a:rPr>
                        <a:t>γέν</a:t>
                      </a:r>
                      <a:r>
                        <a:rPr lang="el-GR" sz="1400" b="0" dirty="0">
                          <a:solidFill>
                            <a:sysClr val="windowText" lastClr="000000"/>
                          </a:solidFill>
                          <a:effectLst/>
                        </a:rPr>
                        <a:t>ητόν τε καὶ ἀθάνατον ψυχὴ </a:t>
                      </a:r>
                      <a:r>
                        <a:rPr lang="fr-CH" sz="1400" b="0" dirty="0" err="1">
                          <a:solidFill>
                            <a:sysClr val="windowText" lastClr="000000"/>
                          </a:solidFill>
                          <a:effectLst/>
                        </a:rPr>
                        <a:t>ἂν</a:t>
                      </a:r>
                      <a:r>
                        <a:rPr lang="fr-CH" sz="1400" b="0" dirty="0">
                          <a:solidFill>
                            <a:sysClr val="windowText" lastClr="000000"/>
                          </a:solidFill>
                          <a:effectLst/>
                        </a:rPr>
                        <a:t> </a:t>
                      </a:r>
                      <a:r>
                        <a:rPr lang="fr-CH" sz="1400" b="0" dirty="0" err="1">
                          <a:solidFill>
                            <a:sysClr val="windowText" lastClr="000000"/>
                          </a:solidFill>
                          <a:effectLst/>
                        </a:rPr>
                        <a:t>εἴη</a:t>
                      </a: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extLst>
                  <a:ext uri="{0D108BD9-81ED-4DB2-BD59-A6C34878D82A}">
                    <a16:rowId xmlns:a16="http://schemas.microsoft.com/office/drawing/2014/main" val="34869145"/>
                  </a:ext>
                </a:extLst>
              </a:tr>
            </a:tbl>
          </a:graphicData>
        </a:graphic>
      </p:graphicFrame>
      <p:sp>
        <p:nvSpPr>
          <p:cNvPr id="5" name="ZoneTexte 4">
            <a:extLst>
              <a:ext uri="{FF2B5EF4-FFF2-40B4-BE49-F238E27FC236}">
                <a16:creationId xmlns:a16="http://schemas.microsoft.com/office/drawing/2014/main" id="{75D8509B-D2AD-4519-8E89-FE528F8BDE7A}"/>
              </a:ext>
            </a:extLst>
          </p:cNvPr>
          <p:cNvSpPr txBox="1"/>
          <p:nvPr/>
        </p:nvSpPr>
        <p:spPr>
          <a:xfrm>
            <a:off x="592454" y="305581"/>
            <a:ext cx="3401226" cy="369332"/>
          </a:xfrm>
          <a:prstGeom prst="rect">
            <a:avLst/>
          </a:prstGeom>
          <a:noFill/>
        </p:spPr>
        <p:txBody>
          <a:bodyPr wrap="square" rtlCol="0">
            <a:spAutoFit/>
          </a:bodyPr>
          <a:lstStyle/>
          <a:p>
            <a:r>
              <a:rPr lang="fr-FR" dirty="0"/>
              <a:t>Plat. </a:t>
            </a:r>
            <a:r>
              <a:rPr lang="fr-FR" i="1" dirty="0" err="1"/>
              <a:t>Phdr</a:t>
            </a:r>
            <a:r>
              <a:rPr lang="fr-FR" i="1" dirty="0"/>
              <a:t>. </a:t>
            </a:r>
            <a:r>
              <a:rPr lang="fr-FR" dirty="0"/>
              <a:t>245 c 4-246 a 32</a:t>
            </a:r>
          </a:p>
        </p:txBody>
      </p:sp>
    </p:spTree>
    <p:extLst>
      <p:ext uri="{BB962C8B-B14F-4D97-AF65-F5344CB8AC3E}">
        <p14:creationId xmlns:p14="http://schemas.microsoft.com/office/powerpoint/2010/main" val="1584304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F36CA7EE-5B0F-42A2-ABB3-8DC54C244363}"/>
              </a:ext>
            </a:extLst>
          </p:cNvPr>
          <p:cNvGraphicFramePr>
            <a:graphicFrameLocks noGrp="1"/>
          </p:cNvGraphicFramePr>
          <p:nvPr/>
        </p:nvGraphicFramePr>
        <p:xfrm>
          <a:off x="592453" y="674913"/>
          <a:ext cx="8884833" cy="5137023"/>
        </p:xfrm>
        <a:graphic>
          <a:graphicData uri="http://schemas.openxmlformats.org/drawingml/2006/table">
            <a:tbl>
              <a:tblPr firstRow="1" firstCol="1" bandRow="1" bandCol="1">
                <a:tableStyleId>{5C22544A-7EE6-4342-B048-85BDC9FD1C3A}</a:tableStyleId>
              </a:tblPr>
              <a:tblGrid>
                <a:gridCol w="766328">
                  <a:extLst>
                    <a:ext uri="{9D8B030D-6E8A-4147-A177-3AD203B41FA5}">
                      <a16:colId xmlns:a16="http://schemas.microsoft.com/office/drawing/2014/main" val="2191622367"/>
                    </a:ext>
                  </a:extLst>
                </a:gridCol>
                <a:gridCol w="8118505">
                  <a:extLst>
                    <a:ext uri="{9D8B030D-6E8A-4147-A177-3AD203B41FA5}">
                      <a16:colId xmlns:a16="http://schemas.microsoft.com/office/drawing/2014/main" val="2831696065"/>
                    </a:ext>
                  </a:extLst>
                </a:gridCol>
              </a:tblGrid>
              <a:tr h="4022725">
                <a:tc>
                  <a:txBody>
                    <a:bodyPr/>
                    <a:lstStyle/>
                    <a:p>
                      <a:pPr algn="r">
                        <a:lnSpc>
                          <a:spcPct val="115000"/>
                        </a:lnSpc>
                        <a:spcAft>
                          <a:spcPts val="0"/>
                        </a:spcAft>
                      </a:pPr>
                      <a:r>
                        <a:rPr lang="fr-CH" sz="1400" b="0" dirty="0">
                          <a:solidFill>
                            <a:sysClr val="windowText" lastClr="000000"/>
                          </a:solidFill>
                          <a:effectLst/>
                        </a:rPr>
                        <a:t>1.</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5.</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15.</a:t>
                      </a: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endParaRPr lang="fr-CH"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20.</a:t>
                      </a:r>
                      <a:endParaRPr lang="fr-FR" sz="1400" b="0" dirty="0">
                        <a:solidFill>
                          <a:sysClr val="windowText" lastClr="000000"/>
                        </a:solidFill>
                        <a:effectLst/>
                      </a:endParaRPr>
                    </a:p>
                    <a:p>
                      <a:pPr algn="r">
                        <a:lnSpc>
                          <a:spcPct val="115000"/>
                        </a:lnSpc>
                        <a:spcAft>
                          <a:spcPts val="0"/>
                        </a:spcAft>
                      </a:pP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tc>
                  <a:txBody>
                    <a:bodyPr/>
                    <a:lstStyle/>
                    <a:p>
                      <a:pPr algn="just">
                        <a:lnSpc>
                          <a:spcPct val="115000"/>
                        </a:lnSpc>
                        <a:spcAft>
                          <a:spcPts val="0"/>
                        </a:spcAft>
                      </a:pPr>
                      <a:r>
                        <a:rPr lang="el-GR" sz="1400" b="0" dirty="0">
                          <a:solidFill>
                            <a:sysClr val="windowText" lastClr="000000"/>
                          </a:solidFill>
                          <a:effectLst/>
                        </a:rPr>
                        <a:t>ἀρχὴ δὲ ἀποδείξεως ἥδε</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Ψυχὴ πᾶσα ἀθάνατος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τὸ γὰρ ἀει</a:t>
                      </a:r>
                      <a:r>
                        <a:rPr lang="el-GR" sz="1400" b="0" dirty="0">
                          <a:solidFill>
                            <a:sysClr val="windowText" lastClr="000000"/>
                          </a:solidFill>
                          <a:effectLst/>
                          <a:highlight>
                            <a:srgbClr val="FFFF00"/>
                          </a:highlight>
                        </a:rPr>
                        <a:t>κίν</a:t>
                      </a:r>
                      <a:r>
                        <a:rPr lang="el-GR" sz="1400" b="0" dirty="0">
                          <a:solidFill>
                            <a:sysClr val="windowText" lastClr="000000"/>
                          </a:solidFill>
                          <a:effectLst/>
                        </a:rPr>
                        <a:t>ητον ἀθάνατον·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τὸ δ</a:t>
                      </a:r>
                      <a:r>
                        <a:rPr lang="fr-CH" sz="1400" b="0" dirty="0">
                          <a:solidFill>
                            <a:sysClr val="windowText" lastClr="000000"/>
                          </a:solidFill>
                          <a:effectLst/>
                        </a:rPr>
                        <a:t>' </a:t>
                      </a:r>
                      <a:r>
                        <a:rPr lang="el-GR" sz="1400" b="0" dirty="0">
                          <a:solidFill>
                            <a:sysClr val="windowText" lastClr="000000"/>
                          </a:solidFill>
                          <a:effectLst/>
                        </a:rPr>
                        <a:t>ἄλλο </a:t>
                      </a:r>
                      <a:r>
                        <a:rPr lang="el-GR" sz="1400" b="0" dirty="0">
                          <a:solidFill>
                            <a:sysClr val="windowText" lastClr="000000"/>
                          </a:solidFill>
                          <a:effectLst/>
                          <a:highlight>
                            <a:srgbClr val="FFFF00"/>
                          </a:highlight>
                        </a:rPr>
                        <a:t>κινοῦν</a:t>
                      </a:r>
                      <a:r>
                        <a:rPr lang="el-GR" sz="1400" b="0" dirty="0">
                          <a:solidFill>
                            <a:sysClr val="windowText" lastClr="000000"/>
                          </a:solidFill>
                          <a:effectLst/>
                        </a:rPr>
                        <a:t> καὶ ὑπ</a:t>
                      </a:r>
                      <a:r>
                        <a:rPr lang="fr-CH" sz="1400" b="0" dirty="0">
                          <a:solidFill>
                            <a:sysClr val="windowText" lastClr="000000"/>
                          </a:solidFill>
                          <a:effectLst/>
                        </a:rPr>
                        <a:t>' </a:t>
                      </a:r>
                      <a:r>
                        <a:rPr lang="el-GR" sz="1400" b="0" dirty="0">
                          <a:solidFill>
                            <a:sysClr val="windowText" lastClr="000000"/>
                          </a:solidFill>
                          <a:effectLst/>
                        </a:rPr>
                        <a:t>ἄλλου </a:t>
                      </a:r>
                      <a:r>
                        <a:rPr lang="el-GR" sz="1400" b="0" dirty="0">
                          <a:solidFill>
                            <a:sysClr val="windowText" lastClr="000000"/>
                          </a:solidFill>
                          <a:effectLst/>
                          <a:highlight>
                            <a:srgbClr val="FFFF00"/>
                          </a:highlight>
                        </a:rPr>
                        <a:t>κινούμ</a:t>
                      </a:r>
                      <a:r>
                        <a:rPr lang="el-GR" sz="1400" b="0" dirty="0">
                          <a:solidFill>
                            <a:sysClr val="windowText" lastClr="000000"/>
                          </a:solidFill>
                          <a:effectLst/>
                        </a:rPr>
                        <a:t>ενον</a:t>
                      </a:r>
                      <a:r>
                        <a:rPr lang="fr-CH" sz="1400" b="0" dirty="0">
                          <a:solidFill>
                            <a:sysClr val="windowText" lastClr="000000"/>
                          </a:solidFill>
                          <a:effectLst/>
                        </a:rPr>
                        <a:t>, </a:t>
                      </a:r>
                      <a:r>
                        <a:rPr lang="el-GR" sz="1400" b="0" dirty="0">
                          <a:solidFill>
                            <a:sysClr val="windowText" lastClr="000000"/>
                          </a:solidFill>
                          <a:effectLst/>
                        </a:rPr>
                        <a:t>παῦλαν ἔχον </a:t>
                      </a:r>
                      <a:r>
                        <a:rPr lang="el-GR" sz="1400" b="0" dirty="0">
                          <a:solidFill>
                            <a:sysClr val="windowText" lastClr="000000"/>
                          </a:solidFill>
                          <a:effectLst/>
                          <a:highlight>
                            <a:srgbClr val="FFFF00"/>
                          </a:highlight>
                        </a:rPr>
                        <a:t>κινήσεως</a:t>
                      </a:r>
                      <a:r>
                        <a:rPr lang="fr-CH" sz="1400" b="0" dirty="0">
                          <a:solidFill>
                            <a:sysClr val="windowText" lastClr="000000"/>
                          </a:solidFill>
                          <a:effectLst/>
                        </a:rPr>
                        <a:t>, </a:t>
                      </a:r>
                      <a:r>
                        <a:rPr lang="el-GR" sz="1400" b="0" dirty="0">
                          <a:solidFill>
                            <a:sysClr val="windowText" lastClr="000000"/>
                          </a:solidFill>
                          <a:effectLst/>
                        </a:rPr>
                        <a:t>παῦλαν ἔχει ζωῆς</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μόνον δὴ τὸ αὑτὸ </a:t>
                      </a:r>
                      <a:r>
                        <a:rPr lang="el-GR" sz="1400" b="0" dirty="0">
                          <a:solidFill>
                            <a:sysClr val="windowText" lastClr="000000"/>
                          </a:solidFill>
                          <a:effectLst/>
                          <a:highlight>
                            <a:srgbClr val="FFFF00"/>
                          </a:highlight>
                        </a:rPr>
                        <a:t>κινοῦν</a:t>
                      </a:r>
                      <a:r>
                        <a:rPr lang="fr-CH" sz="1400" b="0" dirty="0">
                          <a:solidFill>
                            <a:sysClr val="windowText" lastClr="000000"/>
                          </a:solidFill>
                          <a:effectLst/>
                        </a:rPr>
                        <a:t>, </a:t>
                      </a:r>
                      <a:r>
                        <a:rPr lang="el-GR" sz="1400" b="0" dirty="0">
                          <a:solidFill>
                            <a:sysClr val="windowText" lastClr="000000"/>
                          </a:solidFill>
                          <a:effectLst/>
                        </a:rPr>
                        <a:t>ἅτε οὐκ ἀπολεῖπον ἑαυτό</a:t>
                      </a:r>
                      <a:r>
                        <a:rPr lang="fr-CH" sz="1400" b="0" dirty="0">
                          <a:solidFill>
                            <a:sysClr val="windowText" lastClr="000000"/>
                          </a:solidFill>
                          <a:effectLst/>
                        </a:rPr>
                        <a:t>, </a:t>
                      </a:r>
                      <a:r>
                        <a:rPr lang="el-GR" sz="1400" b="0" dirty="0">
                          <a:solidFill>
                            <a:sysClr val="windowText" lastClr="000000"/>
                          </a:solidFill>
                          <a:effectLst/>
                        </a:rPr>
                        <a:t>οὔποτε λήγει </a:t>
                      </a:r>
                      <a:r>
                        <a:rPr lang="el-GR" sz="1400" b="0" dirty="0">
                          <a:solidFill>
                            <a:sysClr val="windowText" lastClr="000000"/>
                          </a:solidFill>
                          <a:effectLst/>
                          <a:highlight>
                            <a:srgbClr val="FFFF00"/>
                          </a:highlight>
                        </a:rPr>
                        <a:t>κινούμενον</a:t>
                      </a:r>
                      <a:r>
                        <a:rPr lang="fr-CH" sz="1400" b="0" dirty="0">
                          <a:solidFill>
                            <a:sysClr val="windowText" lastClr="000000"/>
                          </a:solidFill>
                          <a:effectLst/>
                        </a:rPr>
                        <a:t>, </a:t>
                      </a:r>
                      <a:r>
                        <a:rPr lang="el-GR" sz="1400" b="0" dirty="0">
                          <a:solidFill>
                            <a:sysClr val="windowText" lastClr="000000"/>
                          </a:solidFill>
                          <a:effectLst/>
                        </a:rPr>
                        <a:t>ἀλλὰ καὶ τοῖς ἄλλοις ὅσα </a:t>
                      </a:r>
                      <a:r>
                        <a:rPr lang="el-GR" sz="1400" b="0" dirty="0">
                          <a:solidFill>
                            <a:sysClr val="windowText" lastClr="000000"/>
                          </a:solidFill>
                          <a:effectLst/>
                          <a:highlight>
                            <a:srgbClr val="FFFF00"/>
                          </a:highlight>
                        </a:rPr>
                        <a:t>κινεῖται</a:t>
                      </a:r>
                      <a:r>
                        <a:rPr lang="el-GR" sz="1400" b="0" dirty="0">
                          <a:solidFill>
                            <a:sysClr val="windowText" lastClr="000000"/>
                          </a:solidFill>
                          <a:effectLst/>
                        </a:rPr>
                        <a:t> τοῦτο πηγὴ καὶ </a:t>
                      </a:r>
                      <a:r>
                        <a:rPr lang="el-GR" sz="1400" b="0" dirty="0">
                          <a:solidFill>
                            <a:sysClr val="windowText" lastClr="000000"/>
                          </a:solidFill>
                          <a:effectLst/>
                          <a:highlight>
                            <a:srgbClr val="FF00FF"/>
                          </a:highlight>
                        </a:rPr>
                        <a:t>ἀρχὴ</a:t>
                      </a:r>
                      <a:r>
                        <a:rPr lang="el-GR" sz="1400" b="0" dirty="0">
                          <a:solidFill>
                            <a:sysClr val="windowText" lastClr="000000"/>
                          </a:solidFill>
                          <a:effectLst/>
                        </a:rPr>
                        <a:t> </a:t>
                      </a:r>
                      <a:r>
                        <a:rPr lang="el-GR" sz="1400" b="0" dirty="0">
                          <a:solidFill>
                            <a:sysClr val="windowText" lastClr="000000"/>
                          </a:solidFill>
                          <a:effectLst/>
                          <a:highlight>
                            <a:srgbClr val="FFFF00"/>
                          </a:highlight>
                        </a:rPr>
                        <a:t>κινήσεως</a:t>
                      </a:r>
                      <a:r>
                        <a:rPr lang="fr-CH" sz="1400" b="0" dirty="0">
                          <a:solidFill>
                            <a:sysClr val="windowText" lastClr="000000"/>
                          </a:solidFill>
                          <a:effectLst/>
                        </a:rPr>
                        <a:t>.</a:t>
                      </a:r>
                    </a:p>
                    <a:p>
                      <a:pPr algn="just">
                        <a:lnSpc>
                          <a:spcPct val="115000"/>
                        </a:lnSpc>
                        <a:spcAft>
                          <a:spcPts val="0"/>
                        </a:spcAft>
                      </a:pPr>
                      <a:r>
                        <a:rPr lang="el-GR" sz="1400" b="0" dirty="0">
                          <a:solidFill>
                            <a:sysClr val="windowText" lastClr="000000"/>
                          </a:solidFill>
                          <a:effectLst/>
                          <a:highlight>
                            <a:srgbClr val="FF00FF"/>
                          </a:highlight>
                        </a:rPr>
                        <a:t>ἀρχὴ</a:t>
                      </a:r>
                      <a:r>
                        <a:rPr lang="el-GR" sz="1400" b="0" dirty="0">
                          <a:solidFill>
                            <a:sysClr val="windowText" lastClr="000000"/>
                          </a:solidFill>
                          <a:effectLst/>
                        </a:rPr>
                        <a:t> δὲ </a:t>
                      </a:r>
                      <a:r>
                        <a:rPr lang="el-GR" sz="1400" b="0" dirty="0">
                          <a:solidFill>
                            <a:sysClr val="windowText" lastClr="000000"/>
                          </a:solidFill>
                          <a:effectLst/>
                          <a:highlight>
                            <a:srgbClr val="00FF00"/>
                          </a:highlight>
                        </a:rPr>
                        <a:t>ἀγένητον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ἐξ </a:t>
                      </a:r>
                      <a:r>
                        <a:rPr lang="el-GR" sz="1400" b="0" dirty="0">
                          <a:solidFill>
                            <a:sysClr val="windowText" lastClr="000000"/>
                          </a:solidFill>
                          <a:effectLst/>
                          <a:highlight>
                            <a:srgbClr val="FF00FF"/>
                          </a:highlight>
                        </a:rPr>
                        <a:t>ἀρχῆς</a:t>
                      </a:r>
                      <a:r>
                        <a:rPr lang="el-GR" sz="1400" b="0" dirty="0">
                          <a:solidFill>
                            <a:sysClr val="windowText" lastClr="000000"/>
                          </a:solidFill>
                          <a:effectLst/>
                        </a:rPr>
                        <a:t> γὰρ ἀνάγκη πᾶν τὸ </a:t>
                      </a:r>
                      <a:r>
                        <a:rPr lang="el-GR" sz="1400" b="0" dirty="0">
                          <a:solidFill>
                            <a:sysClr val="windowText" lastClr="000000"/>
                          </a:solidFill>
                          <a:effectLst/>
                          <a:highlight>
                            <a:srgbClr val="00FF00"/>
                          </a:highlight>
                        </a:rPr>
                        <a:t>γιγνόμενον</a:t>
                      </a:r>
                      <a:r>
                        <a:rPr lang="el-GR" sz="1400" b="0" dirty="0">
                          <a:solidFill>
                            <a:sysClr val="windowText" lastClr="000000"/>
                          </a:solidFill>
                          <a:effectLst/>
                        </a:rPr>
                        <a:t> </a:t>
                      </a:r>
                      <a:r>
                        <a:rPr lang="el-GR" sz="1400" b="0" dirty="0">
                          <a:solidFill>
                            <a:sysClr val="windowText" lastClr="000000"/>
                          </a:solidFill>
                          <a:effectLst/>
                          <a:highlight>
                            <a:srgbClr val="00FF00"/>
                          </a:highlight>
                        </a:rPr>
                        <a:t>γίγνεσθαι</a:t>
                      </a:r>
                      <a:r>
                        <a:rPr lang="fr-CH" sz="1400" b="0" dirty="0">
                          <a:solidFill>
                            <a:sysClr val="windowText" lastClr="000000"/>
                          </a:solidFill>
                          <a:effectLst/>
                        </a:rPr>
                        <a:t>, </a:t>
                      </a:r>
                      <a:r>
                        <a:rPr lang="el-GR" sz="1400" b="0" dirty="0">
                          <a:solidFill>
                            <a:sysClr val="windowText" lastClr="000000"/>
                          </a:solidFill>
                          <a:effectLst/>
                        </a:rPr>
                        <a:t>αὐτὴν δὲ μηδ</a:t>
                      </a:r>
                      <a:r>
                        <a:rPr lang="fr-CH" sz="1400" b="0" dirty="0">
                          <a:solidFill>
                            <a:sysClr val="windowText" lastClr="000000"/>
                          </a:solidFill>
                          <a:effectLst/>
                        </a:rPr>
                        <a:t>' </a:t>
                      </a:r>
                      <a:r>
                        <a:rPr lang="el-GR" sz="1400" b="0" dirty="0">
                          <a:solidFill>
                            <a:sysClr val="windowText" lastClr="000000"/>
                          </a:solidFill>
                          <a:effectLst/>
                        </a:rPr>
                        <a:t>ἐξ ἑνός·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γὰρ ἔκ του </a:t>
                      </a:r>
                      <a:r>
                        <a:rPr lang="el-GR" sz="1400" b="0" dirty="0">
                          <a:solidFill>
                            <a:sysClr val="windowText" lastClr="000000"/>
                          </a:solidFill>
                          <a:effectLst/>
                          <a:highlight>
                            <a:srgbClr val="FF00FF"/>
                          </a:highlight>
                        </a:rPr>
                        <a:t>ἀρχὴ</a:t>
                      </a:r>
                      <a:r>
                        <a:rPr lang="el-GR" sz="1400" b="0" dirty="0">
                          <a:solidFill>
                            <a:sysClr val="windowText" lastClr="000000"/>
                          </a:solidFill>
                          <a:effectLst/>
                        </a:rPr>
                        <a:t> </a:t>
                      </a:r>
                      <a:r>
                        <a:rPr lang="el-GR" sz="1400" b="0" dirty="0">
                          <a:solidFill>
                            <a:sysClr val="windowText" lastClr="000000"/>
                          </a:solidFill>
                          <a:effectLst/>
                          <a:highlight>
                            <a:srgbClr val="00FF00"/>
                          </a:highlight>
                        </a:rPr>
                        <a:t>γίγνοιτο</a:t>
                      </a:r>
                      <a:r>
                        <a:rPr lang="fr-CH" sz="1400" b="0" dirty="0">
                          <a:solidFill>
                            <a:sysClr val="windowText" lastClr="000000"/>
                          </a:solidFill>
                          <a:effectLst/>
                        </a:rPr>
                        <a:t>, </a:t>
                      </a:r>
                      <a:r>
                        <a:rPr lang="el-GR" sz="1400" b="0" dirty="0">
                          <a:solidFill>
                            <a:sysClr val="windowText" lastClr="000000"/>
                          </a:solidFill>
                          <a:effectLst/>
                        </a:rPr>
                        <a:t>οὐκ ἂν ἔτι </a:t>
                      </a:r>
                      <a:r>
                        <a:rPr lang="el-GR" sz="1400" b="0" dirty="0">
                          <a:solidFill>
                            <a:sysClr val="windowText" lastClr="000000"/>
                          </a:solidFill>
                          <a:effectLst/>
                          <a:highlight>
                            <a:srgbClr val="FF00FF"/>
                          </a:highlight>
                        </a:rPr>
                        <a:t>ἀρχὴ</a:t>
                      </a:r>
                      <a:r>
                        <a:rPr lang="el-GR" sz="1400" b="0" dirty="0">
                          <a:solidFill>
                            <a:sysClr val="windowText" lastClr="000000"/>
                          </a:solidFill>
                          <a:effectLst/>
                        </a:rPr>
                        <a:t> </a:t>
                      </a:r>
                      <a:r>
                        <a:rPr lang="el-GR" sz="1400" b="0" dirty="0">
                          <a:solidFill>
                            <a:sysClr val="windowText" lastClr="000000"/>
                          </a:solidFill>
                          <a:effectLst/>
                          <a:highlight>
                            <a:srgbClr val="00FF00"/>
                          </a:highlight>
                        </a:rPr>
                        <a:t>γίγνοιτο</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ἐπειδὴ δὲ ἀ</a:t>
                      </a:r>
                      <a:r>
                        <a:rPr lang="el-GR" sz="1400" b="0" dirty="0">
                          <a:solidFill>
                            <a:sysClr val="windowText" lastClr="000000"/>
                          </a:solidFill>
                          <a:effectLst/>
                          <a:highlight>
                            <a:srgbClr val="00FF00"/>
                          </a:highlight>
                        </a:rPr>
                        <a:t>γέν</a:t>
                      </a:r>
                      <a:r>
                        <a:rPr lang="el-GR" sz="1400" b="0" dirty="0">
                          <a:solidFill>
                            <a:sysClr val="windowText" lastClr="000000"/>
                          </a:solidFill>
                          <a:effectLst/>
                        </a:rPr>
                        <a:t>ητόν ἐστιν</a:t>
                      </a:r>
                      <a:r>
                        <a:rPr lang="fr-CH" sz="1400" b="0" dirty="0">
                          <a:solidFill>
                            <a:sysClr val="windowText" lastClr="000000"/>
                          </a:solidFill>
                          <a:effectLst/>
                        </a:rPr>
                        <a:t>, </a:t>
                      </a:r>
                      <a:r>
                        <a:rPr lang="el-GR" sz="1400" b="0" dirty="0">
                          <a:solidFill>
                            <a:sysClr val="windowText" lastClr="000000"/>
                          </a:solidFill>
                          <a:effectLst/>
                        </a:rPr>
                        <a:t>καὶ ἀδιάφθορον αὐτὸ ἀνάγκη εἶναι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highlight>
                            <a:srgbClr val="FF00FF"/>
                          </a:highlight>
                        </a:rPr>
                        <a:t>ἀρχῆς</a:t>
                      </a:r>
                      <a:r>
                        <a:rPr lang="el-GR" sz="1400" b="0" dirty="0">
                          <a:solidFill>
                            <a:sysClr val="windowText" lastClr="000000"/>
                          </a:solidFill>
                          <a:effectLst/>
                        </a:rPr>
                        <a:t> γὰρ δὴ ἀπολομένης οὔτε αὐτή ποτε ἔκ του οὔτε ἄλλο ἐξ ἐκείνης </a:t>
                      </a:r>
                      <a:r>
                        <a:rPr lang="el-GR" sz="1400" b="0" dirty="0">
                          <a:solidFill>
                            <a:sysClr val="windowText" lastClr="000000"/>
                          </a:solidFill>
                          <a:effectLst/>
                          <a:highlight>
                            <a:srgbClr val="00FF00"/>
                          </a:highlight>
                        </a:rPr>
                        <a:t>γενήσεται</a:t>
                      </a:r>
                      <a:r>
                        <a:rPr lang="fr-CH" sz="1400" b="0" dirty="0">
                          <a:solidFill>
                            <a:sysClr val="windowText" lastClr="000000"/>
                          </a:solidFill>
                          <a:effectLst/>
                        </a:rPr>
                        <a:t>, </a:t>
                      </a:r>
                      <a:r>
                        <a:rPr lang="el-GR" sz="1400" b="0" dirty="0">
                          <a:solidFill>
                            <a:sysClr val="windowText" lastClr="000000"/>
                          </a:solidFill>
                          <a:effectLst/>
                        </a:rPr>
                        <a:t>εἴπερ ἐξ </a:t>
                      </a:r>
                      <a:r>
                        <a:rPr lang="el-GR" sz="1400" b="0" dirty="0">
                          <a:solidFill>
                            <a:sysClr val="windowText" lastClr="000000"/>
                          </a:solidFill>
                          <a:effectLst/>
                          <a:highlight>
                            <a:srgbClr val="FF00FF"/>
                          </a:highlight>
                        </a:rPr>
                        <a:t>ἀρχῆς</a:t>
                      </a:r>
                      <a:r>
                        <a:rPr lang="el-GR" sz="1400" b="0" dirty="0">
                          <a:solidFill>
                            <a:sysClr val="windowText" lastClr="000000"/>
                          </a:solidFill>
                          <a:effectLst/>
                        </a:rPr>
                        <a:t> δεῖ τὰ πάντα </a:t>
                      </a:r>
                      <a:r>
                        <a:rPr lang="el-GR" sz="1400" b="0" dirty="0">
                          <a:solidFill>
                            <a:sysClr val="windowText" lastClr="000000"/>
                          </a:solidFill>
                          <a:effectLst/>
                          <a:highlight>
                            <a:srgbClr val="00FF00"/>
                          </a:highlight>
                        </a:rPr>
                        <a:t>γίγνεσθαι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οὕτω δὴ </a:t>
                      </a:r>
                      <a:r>
                        <a:rPr lang="el-GR" sz="1400" b="0" dirty="0">
                          <a:solidFill>
                            <a:sysClr val="windowText" lastClr="000000"/>
                          </a:solidFill>
                          <a:effectLst/>
                          <a:highlight>
                            <a:srgbClr val="FFFF00"/>
                          </a:highlight>
                        </a:rPr>
                        <a:t>κινήσεως</a:t>
                      </a:r>
                      <a:r>
                        <a:rPr lang="el-GR" sz="1400" b="0" dirty="0">
                          <a:solidFill>
                            <a:sysClr val="windowText" lastClr="000000"/>
                          </a:solidFill>
                          <a:effectLst/>
                        </a:rPr>
                        <a:t> μὲν </a:t>
                      </a:r>
                      <a:r>
                        <a:rPr lang="el-GR" sz="1400" b="0" dirty="0">
                          <a:solidFill>
                            <a:sysClr val="windowText" lastClr="000000"/>
                          </a:solidFill>
                          <a:effectLst/>
                          <a:highlight>
                            <a:srgbClr val="FF00FF"/>
                          </a:highlight>
                        </a:rPr>
                        <a:t>ἀρχὴ</a:t>
                      </a:r>
                      <a:r>
                        <a:rPr lang="el-GR" sz="1400" b="0" dirty="0">
                          <a:solidFill>
                            <a:sysClr val="windowText" lastClr="000000"/>
                          </a:solidFill>
                          <a:effectLst/>
                        </a:rPr>
                        <a:t> τὸ αὐτὸ αὑτὸ </a:t>
                      </a:r>
                      <a:r>
                        <a:rPr lang="el-GR" sz="1400" b="0" dirty="0">
                          <a:solidFill>
                            <a:sysClr val="windowText" lastClr="000000"/>
                          </a:solidFill>
                          <a:effectLst/>
                          <a:highlight>
                            <a:srgbClr val="FFFF00"/>
                          </a:highlight>
                        </a:rPr>
                        <a:t>κινοῦν</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τοῦτο δὲ οὔτ</a:t>
                      </a:r>
                      <a:r>
                        <a:rPr lang="fr-CH" sz="1400" b="0" dirty="0">
                          <a:solidFill>
                            <a:sysClr val="windowText" lastClr="000000"/>
                          </a:solidFill>
                          <a:effectLst/>
                        </a:rPr>
                        <a:t>' </a:t>
                      </a:r>
                      <a:r>
                        <a:rPr lang="el-GR" sz="1400" b="0" dirty="0">
                          <a:solidFill>
                            <a:sysClr val="windowText" lastClr="000000"/>
                          </a:solidFill>
                          <a:effectLst/>
                        </a:rPr>
                        <a:t>ἀπόλλυσθαι οὔτε </a:t>
                      </a:r>
                      <a:r>
                        <a:rPr lang="el-GR" sz="1400" b="0" dirty="0">
                          <a:solidFill>
                            <a:sysClr val="windowText" lastClr="000000"/>
                          </a:solidFill>
                          <a:effectLst/>
                          <a:highlight>
                            <a:srgbClr val="00FF00"/>
                          </a:highlight>
                        </a:rPr>
                        <a:t>γίγνεσθαι</a:t>
                      </a:r>
                      <a:r>
                        <a:rPr lang="el-GR" sz="1400" b="0" dirty="0">
                          <a:solidFill>
                            <a:sysClr val="windowText" lastClr="000000"/>
                          </a:solidFill>
                          <a:effectLst/>
                        </a:rPr>
                        <a:t> δυνατόν</a:t>
                      </a:r>
                      <a:r>
                        <a:rPr lang="fr-CH" sz="1400" b="0" dirty="0">
                          <a:solidFill>
                            <a:sysClr val="windowText" lastClr="000000"/>
                          </a:solidFill>
                          <a:effectLst/>
                        </a:rPr>
                        <a:t>, </a:t>
                      </a:r>
                      <a:r>
                        <a:rPr lang="el-GR" sz="1400" b="0" dirty="0">
                          <a:solidFill>
                            <a:sysClr val="windowText" lastClr="000000"/>
                          </a:solidFill>
                          <a:effectLst/>
                        </a:rPr>
                        <a:t>ἢ πάντα τε οὐρανὸν πᾶσάν τε γῆν εἰς ἓν συμπεσοῦσαν στῆναι καὶ μήποτε αὖθις ἔχειν ὅθεν </a:t>
                      </a:r>
                      <a:r>
                        <a:rPr lang="el-GR" sz="1400" b="0" dirty="0">
                          <a:solidFill>
                            <a:sysClr val="windowText" lastClr="000000"/>
                          </a:solidFill>
                          <a:effectLst/>
                          <a:highlight>
                            <a:srgbClr val="FFFF00"/>
                          </a:highlight>
                        </a:rPr>
                        <a:t>κινηθέντα</a:t>
                      </a:r>
                      <a:r>
                        <a:rPr lang="el-GR" sz="1400" b="0" dirty="0">
                          <a:solidFill>
                            <a:sysClr val="windowText" lastClr="000000"/>
                          </a:solidFill>
                          <a:effectLst/>
                        </a:rPr>
                        <a:t> </a:t>
                      </a:r>
                      <a:r>
                        <a:rPr lang="el-GR" sz="1400" b="0" dirty="0">
                          <a:solidFill>
                            <a:sysClr val="windowText" lastClr="000000"/>
                          </a:solidFill>
                          <a:effectLst/>
                          <a:highlight>
                            <a:srgbClr val="00FF00"/>
                          </a:highlight>
                        </a:rPr>
                        <a:t>γενήσεται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ἀθανάτου δὲ πεφασμένου τοῦ ὑφ</a:t>
                      </a:r>
                      <a:r>
                        <a:rPr lang="fr-CH" sz="1400" b="0" dirty="0">
                          <a:solidFill>
                            <a:sysClr val="windowText" lastClr="000000"/>
                          </a:solidFill>
                          <a:effectLst/>
                        </a:rPr>
                        <a:t>' </a:t>
                      </a:r>
                      <a:r>
                        <a:rPr lang="el-GR" sz="1400" b="0" dirty="0">
                          <a:solidFill>
                            <a:sysClr val="windowText" lastClr="000000"/>
                          </a:solidFill>
                          <a:effectLst/>
                        </a:rPr>
                        <a:t>ἑαυτοῦ </a:t>
                      </a:r>
                      <a:r>
                        <a:rPr lang="el-GR" sz="1400" b="0" dirty="0">
                          <a:solidFill>
                            <a:sysClr val="windowText" lastClr="000000"/>
                          </a:solidFill>
                          <a:effectLst/>
                          <a:highlight>
                            <a:srgbClr val="FFFF00"/>
                          </a:highlight>
                        </a:rPr>
                        <a:t>κινουμένου</a:t>
                      </a:r>
                      <a:r>
                        <a:rPr lang="fr-CH" sz="1400" b="0" dirty="0">
                          <a:solidFill>
                            <a:sysClr val="windowText" lastClr="000000"/>
                          </a:solidFill>
                          <a:effectLst/>
                        </a:rPr>
                        <a:t>, </a:t>
                      </a:r>
                      <a:r>
                        <a:rPr lang="el-GR" sz="1400" b="0" dirty="0">
                          <a:solidFill>
                            <a:sysClr val="windowText" lastClr="000000"/>
                          </a:solidFill>
                          <a:effectLst/>
                        </a:rPr>
                        <a:t>ψυχῆς οὐσίαν τε καὶ λόγον τοῦτον αὐτόν τις λέγων οὐκ αἰσχυνεῖται</a:t>
                      </a:r>
                      <a:r>
                        <a:rPr lang="fr-CH" sz="1400" b="0" dirty="0">
                          <a:solidFill>
                            <a:sysClr val="windowText" lastClr="000000"/>
                          </a:solidFill>
                          <a:effectLst/>
                        </a:rPr>
                        <a:t>. </a:t>
                      </a:r>
                    </a:p>
                    <a:p>
                      <a:pPr algn="just">
                        <a:lnSpc>
                          <a:spcPct val="115000"/>
                        </a:lnSpc>
                        <a:spcAft>
                          <a:spcPts val="0"/>
                        </a:spcAft>
                      </a:pPr>
                      <a:r>
                        <a:rPr lang="el-GR" sz="1400" b="0" dirty="0">
                          <a:solidFill>
                            <a:sysClr val="windowText" lastClr="000000"/>
                          </a:solidFill>
                          <a:effectLst/>
                        </a:rPr>
                        <a:t>πᾶν γὰρ σῶμα</a:t>
                      </a:r>
                      <a:r>
                        <a:rPr lang="fr-CH" sz="1400" b="0" dirty="0">
                          <a:solidFill>
                            <a:sysClr val="windowText" lastClr="000000"/>
                          </a:solidFill>
                          <a:effectLst/>
                        </a:rPr>
                        <a:t>, </a:t>
                      </a:r>
                      <a:r>
                        <a:rPr lang="el-GR" sz="1400" b="0" dirty="0">
                          <a:solidFill>
                            <a:sysClr val="windowText" lastClr="000000"/>
                          </a:solidFill>
                          <a:effectLst/>
                        </a:rPr>
                        <a:t>ᾧ μὲν ἔξωθεν τὸ </a:t>
                      </a:r>
                      <a:r>
                        <a:rPr lang="el-GR" sz="1400" b="0" dirty="0">
                          <a:solidFill>
                            <a:sysClr val="windowText" lastClr="000000"/>
                          </a:solidFill>
                          <a:effectLst/>
                          <a:highlight>
                            <a:srgbClr val="FFFF00"/>
                          </a:highlight>
                        </a:rPr>
                        <a:t>κινεῖσθαι</a:t>
                      </a:r>
                      <a:r>
                        <a:rPr lang="fr-CH" sz="1400" b="0" dirty="0">
                          <a:solidFill>
                            <a:sysClr val="windowText" lastClr="000000"/>
                          </a:solidFill>
                          <a:effectLst/>
                        </a:rPr>
                        <a:t>, </a:t>
                      </a:r>
                      <a:r>
                        <a:rPr lang="el-GR" sz="1400" b="0" dirty="0">
                          <a:solidFill>
                            <a:sysClr val="windowText" lastClr="000000"/>
                          </a:solidFill>
                          <a:effectLst/>
                        </a:rPr>
                        <a:t>ἄψυχον</a:t>
                      </a:r>
                      <a:r>
                        <a:rPr lang="fr-CH" sz="1400" b="0" dirty="0">
                          <a:solidFill>
                            <a:sysClr val="windowText" lastClr="000000"/>
                          </a:solidFill>
                          <a:effectLst/>
                        </a:rPr>
                        <a:t>, </a:t>
                      </a:r>
                      <a:r>
                        <a:rPr lang="el-GR" sz="1400" b="0" dirty="0">
                          <a:solidFill>
                            <a:sysClr val="windowText" lastClr="000000"/>
                          </a:solidFill>
                          <a:effectLst/>
                        </a:rPr>
                        <a:t>ᾧ δὲ ἔνδοθεν αὐτῷ ἐξ αὑτοῦ</a:t>
                      </a:r>
                      <a:r>
                        <a:rPr lang="fr-CH" sz="1400" b="0" dirty="0">
                          <a:solidFill>
                            <a:sysClr val="windowText" lastClr="000000"/>
                          </a:solidFill>
                          <a:effectLst/>
                        </a:rPr>
                        <a:t>, </a:t>
                      </a:r>
                      <a:r>
                        <a:rPr lang="el-GR" sz="1400" b="0" dirty="0">
                          <a:solidFill>
                            <a:sysClr val="windowText" lastClr="000000"/>
                          </a:solidFill>
                          <a:effectLst/>
                        </a:rPr>
                        <a:t>ἔμψυχον</a:t>
                      </a:r>
                      <a:r>
                        <a:rPr lang="fr-CH" sz="1400" b="0" dirty="0">
                          <a:solidFill>
                            <a:sysClr val="windowText" lastClr="000000"/>
                          </a:solidFill>
                          <a:effectLst/>
                        </a:rPr>
                        <a:t>, </a:t>
                      </a:r>
                      <a:r>
                        <a:rPr lang="el-GR" sz="1400" b="0" dirty="0">
                          <a:solidFill>
                            <a:sysClr val="windowText" lastClr="000000"/>
                          </a:solidFill>
                          <a:effectLst/>
                        </a:rPr>
                        <a:t>ὡς ταύτης οὔσης φύσεως ψυχῆς· </a:t>
                      </a:r>
                      <a:endParaRPr lang="fr-FR" sz="1400" b="0" dirty="0">
                        <a:solidFill>
                          <a:sysClr val="windowText" lastClr="000000"/>
                        </a:solidFill>
                        <a:effectLst/>
                      </a:endParaRPr>
                    </a:p>
                    <a:p>
                      <a:pPr algn="just">
                        <a:lnSpc>
                          <a:spcPct val="115000"/>
                        </a:lnSpc>
                        <a:spcAft>
                          <a:spcPts val="0"/>
                        </a:spcAft>
                      </a:pPr>
                      <a:r>
                        <a:rPr lang="el-GR" sz="1400" b="0" dirty="0">
                          <a:solidFill>
                            <a:sysClr val="windowText" lastClr="000000"/>
                          </a:solidFill>
                          <a:effectLst/>
                        </a:rPr>
                        <a:t>εἰ δ</a:t>
                      </a:r>
                      <a:r>
                        <a:rPr lang="fr-CH" sz="1400" b="0" dirty="0">
                          <a:solidFill>
                            <a:sysClr val="windowText" lastClr="000000"/>
                          </a:solidFill>
                          <a:effectLst/>
                        </a:rPr>
                        <a:t>' </a:t>
                      </a:r>
                      <a:r>
                        <a:rPr lang="el-GR" sz="1400" b="0" dirty="0">
                          <a:solidFill>
                            <a:sysClr val="windowText" lastClr="000000"/>
                          </a:solidFill>
                          <a:effectLst/>
                        </a:rPr>
                        <a:t>ἔστιν τοῦτο οὕτως ἔχον</a:t>
                      </a:r>
                      <a:r>
                        <a:rPr lang="fr-CH" sz="1400" b="0" dirty="0">
                          <a:solidFill>
                            <a:sysClr val="windowText" lastClr="000000"/>
                          </a:solidFill>
                          <a:effectLst/>
                        </a:rPr>
                        <a:t>, </a:t>
                      </a:r>
                      <a:r>
                        <a:rPr lang="el-GR" sz="1400" b="0" dirty="0">
                          <a:solidFill>
                            <a:sysClr val="windowText" lastClr="000000"/>
                          </a:solidFill>
                          <a:effectLst/>
                        </a:rPr>
                        <a:t>μὴ ἄλλο τι εἶναι τὸ αὐτὸ ἑαυτὸ </a:t>
                      </a:r>
                      <a:r>
                        <a:rPr lang="el-GR" sz="1400" b="0" dirty="0">
                          <a:solidFill>
                            <a:sysClr val="windowText" lastClr="000000"/>
                          </a:solidFill>
                          <a:effectLst/>
                          <a:highlight>
                            <a:srgbClr val="FFFF00"/>
                          </a:highlight>
                        </a:rPr>
                        <a:t>κινοῦν</a:t>
                      </a:r>
                      <a:r>
                        <a:rPr lang="el-GR" sz="1400" b="0" dirty="0">
                          <a:solidFill>
                            <a:sysClr val="windowText" lastClr="000000"/>
                          </a:solidFill>
                          <a:effectLst/>
                        </a:rPr>
                        <a:t> ἢ ψυχήν</a:t>
                      </a:r>
                      <a:r>
                        <a:rPr lang="fr-CH" sz="1400" b="0" dirty="0">
                          <a:solidFill>
                            <a:sysClr val="windowText" lastClr="000000"/>
                          </a:solidFill>
                          <a:effectLst/>
                        </a:rPr>
                        <a:t>, </a:t>
                      </a:r>
                      <a:r>
                        <a:rPr lang="el-GR" sz="1400" b="0" dirty="0">
                          <a:solidFill>
                            <a:sysClr val="windowText" lastClr="000000"/>
                          </a:solidFill>
                          <a:effectLst/>
                        </a:rPr>
                        <a:t>ἐξ ἀνάγκης ἀ</a:t>
                      </a:r>
                      <a:r>
                        <a:rPr lang="el-GR" sz="1400" b="0" dirty="0">
                          <a:solidFill>
                            <a:sysClr val="windowText" lastClr="000000"/>
                          </a:solidFill>
                          <a:effectLst/>
                          <a:highlight>
                            <a:srgbClr val="00FF00"/>
                          </a:highlight>
                        </a:rPr>
                        <a:t>γέν</a:t>
                      </a:r>
                      <a:r>
                        <a:rPr lang="el-GR" sz="1400" b="0" dirty="0">
                          <a:solidFill>
                            <a:sysClr val="windowText" lastClr="000000"/>
                          </a:solidFill>
                          <a:effectLst/>
                        </a:rPr>
                        <a:t>ητόν τε καὶ ἀθάνατον ψυχὴ </a:t>
                      </a:r>
                      <a:r>
                        <a:rPr lang="fr-CH" sz="1400" b="0" dirty="0" err="1">
                          <a:solidFill>
                            <a:sysClr val="windowText" lastClr="000000"/>
                          </a:solidFill>
                          <a:effectLst/>
                        </a:rPr>
                        <a:t>ἂν</a:t>
                      </a:r>
                      <a:r>
                        <a:rPr lang="fr-CH" sz="1400" b="0" dirty="0">
                          <a:solidFill>
                            <a:sysClr val="windowText" lastClr="000000"/>
                          </a:solidFill>
                          <a:effectLst/>
                        </a:rPr>
                        <a:t> </a:t>
                      </a:r>
                      <a:r>
                        <a:rPr lang="fr-CH" sz="1400" b="0" dirty="0" err="1">
                          <a:solidFill>
                            <a:sysClr val="windowText" lastClr="000000"/>
                          </a:solidFill>
                          <a:effectLst/>
                        </a:rPr>
                        <a:t>εἴη</a:t>
                      </a:r>
                      <a:r>
                        <a:rPr lang="fr-CH" sz="1400" b="0" dirty="0">
                          <a:solidFill>
                            <a:sysClr val="windowText" lastClr="000000"/>
                          </a:solidFill>
                          <a:effectLst/>
                        </a:rPr>
                        <a:t>. </a:t>
                      </a:r>
                      <a:endParaRPr lang="fr-FR" sz="1400" b="0" dirty="0">
                        <a:solidFill>
                          <a:sysClr val="windowText" lastClr="000000"/>
                        </a:solidFill>
                        <a:effectLst/>
                        <a:latin typeface="Times New Roman" panose="02020603050405020304" pitchFamily="18" charset="0"/>
                        <a:ea typeface="Times New Roman" panose="02020603050405020304" pitchFamily="18" charset="0"/>
                      </a:endParaRPr>
                    </a:p>
                  </a:txBody>
                  <a:tcPr marL="53158" marR="53158" marT="0" marB="0">
                    <a:noFill/>
                  </a:tcPr>
                </a:tc>
                <a:extLst>
                  <a:ext uri="{0D108BD9-81ED-4DB2-BD59-A6C34878D82A}">
                    <a16:rowId xmlns:a16="http://schemas.microsoft.com/office/drawing/2014/main" val="34869145"/>
                  </a:ext>
                </a:extLst>
              </a:tr>
            </a:tbl>
          </a:graphicData>
        </a:graphic>
      </p:graphicFrame>
      <p:sp>
        <p:nvSpPr>
          <p:cNvPr id="5" name="ZoneTexte 4">
            <a:extLst>
              <a:ext uri="{FF2B5EF4-FFF2-40B4-BE49-F238E27FC236}">
                <a16:creationId xmlns:a16="http://schemas.microsoft.com/office/drawing/2014/main" id="{75D8509B-D2AD-4519-8E89-FE528F8BDE7A}"/>
              </a:ext>
            </a:extLst>
          </p:cNvPr>
          <p:cNvSpPr txBox="1"/>
          <p:nvPr/>
        </p:nvSpPr>
        <p:spPr>
          <a:xfrm>
            <a:off x="592454" y="305581"/>
            <a:ext cx="3401226" cy="369332"/>
          </a:xfrm>
          <a:prstGeom prst="rect">
            <a:avLst/>
          </a:prstGeom>
          <a:noFill/>
        </p:spPr>
        <p:txBody>
          <a:bodyPr wrap="square" rtlCol="0">
            <a:spAutoFit/>
          </a:bodyPr>
          <a:lstStyle/>
          <a:p>
            <a:r>
              <a:rPr lang="fr-FR" dirty="0"/>
              <a:t>Plat. </a:t>
            </a:r>
            <a:r>
              <a:rPr lang="fr-FR" i="1" dirty="0" err="1"/>
              <a:t>Phdr</a:t>
            </a:r>
            <a:r>
              <a:rPr lang="fr-FR" i="1" dirty="0"/>
              <a:t>. </a:t>
            </a:r>
            <a:r>
              <a:rPr lang="fr-FR" dirty="0"/>
              <a:t>245 c 4-246 a 32</a:t>
            </a:r>
          </a:p>
        </p:txBody>
      </p:sp>
    </p:spTree>
    <p:extLst>
      <p:ext uri="{BB962C8B-B14F-4D97-AF65-F5344CB8AC3E}">
        <p14:creationId xmlns:p14="http://schemas.microsoft.com/office/powerpoint/2010/main" val="83351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96437F-14D5-4352-9F04-2B4F314546C4}"/>
              </a:ext>
            </a:extLst>
          </p:cNvPr>
          <p:cNvSpPr>
            <a:spLocks noGrp="1"/>
          </p:cNvSpPr>
          <p:nvPr>
            <p:ph type="title"/>
          </p:nvPr>
        </p:nvSpPr>
        <p:spPr/>
        <p:txBody>
          <a:bodyPr/>
          <a:lstStyle/>
          <a:p>
            <a:r>
              <a:rPr lang="fr-FR" dirty="0"/>
              <a:t>2. Développement des différents genres:</a:t>
            </a:r>
            <a:br>
              <a:rPr lang="fr-FR" dirty="0"/>
            </a:br>
            <a:r>
              <a:rPr lang="fr-FR" sz="4000" dirty="0"/>
              <a:t>L’histoire</a:t>
            </a:r>
          </a:p>
        </p:txBody>
      </p:sp>
      <p:sp>
        <p:nvSpPr>
          <p:cNvPr id="3" name="Espace réservé du contenu 2">
            <a:extLst>
              <a:ext uri="{FF2B5EF4-FFF2-40B4-BE49-F238E27FC236}">
                <a16:creationId xmlns:a16="http://schemas.microsoft.com/office/drawing/2014/main" id="{235FC283-40F3-47F3-9335-ABAA1EEF4F33}"/>
              </a:ext>
            </a:extLst>
          </p:cNvPr>
          <p:cNvSpPr>
            <a:spLocks noGrp="1"/>
          </p:cNvSpPr>
          <p:nvPr>
            <p:ph idx="1"/>
          </p:nvPr>
        </p:nvSpPr>
        <p:spPr/>
        <p:txBody>
          <a:bodyPr/>
          <a:lstStyle/>
          <a:p>
            <a:pPr>
              <a:buFont typeface="Arial" panose="020B0604020202020204" pitchFamily="34" charset="0"/>
              <a:buChar char="•"/>
            </a:pPr>
            <a:r>
              <a:rPr lang="fr-FR" dirty="0"/>
              <a:t> Thucydide (~460-404)</a:t>
            </a:r>
          </a:p>
          <a:p>
            <a:pPr lvl="1">
              <a:buFont typeface="Arial" panose="020B0604020202020204" pitchFamily="34" charset="0"/>
              <a:buChar char="•"/>
            </a:pPr>
            <a:r>
              <a:rPr lang="fr-FR" i="1" dirty="0"/>
              <a:t>Histoire de la guerre du Péloponnèse</a:t>
            </a:r>
          </a:p>
          <a:p>
            <a:pPr>
              <a:buFont typeface="Arial" panose="020B0604020202020204" pitchFamily="34" charset="0"/>
              <a:buChar char="•"/>
            </a:pPr>
            <a:r>
              <a:rPr lang="fr-FR" dirty="0"/>
              <a:t> Xénophon (~427-354)</a:t>
            </a:r>
          </a:p>
          <a:p>
            <a:pPr lvl="1">
              <a:buFont typeface="Arial" panose="020B0604020202020204" pitchFamily="34" charset="0"/>
              <a:buChar char="•"/>
            </a:pPr>
            <a:r>
              <a:rPr lang="fr-FR" i="1" dirty="0"/>
              <a:t>Anabase</a:t>
            </a:r>
          </a:p>
          <a:p>
            <a:pPr lvl="1">
              <a:buFont typeface="Arial" panose="020B0604020202020204" pitchFamily="34" charset="0"/>
              <a:buChar char="•"/>
            </a:pPr>
            <a:r>
              <a:rPr lang="fr-FR" i="1" dirty="0"/>
              <a:t>Helléniques</a:t>
            </a:r>
          </a:p>
        </p:txBody>
      </p:sp>
    </p:spTree>
    <p:extLst>
      <p:ext uri="{BB962C8B-B14F-4D97-AF65-F5344CB8AC3E}">
        <p14:creationId xmlns:p14="http://schemas.microsoft.com/office/powerpoint/2010/main" val="123654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F0B4F-DC8B-4E64-A0B4-34252DA17BFE}"/>
              </a:ext>
            </a:extLst>
          </p:cNvPr>
          <p:cNvSpPr>
            <a:spLocks noGrp="1"/>
          </p:cNvSpPr>
          <p:nvPr>
            <p:ph type="title"/>
          </p:nvPr>
        </p:nvSpPr>
        <p:spPr/>
        <p:txBody>
          <a:bodyPr/>
          <a:lstStyle/>
          <a:p>
            <a:r>
              <a:rPr lang="fr-FR" dirty="0"/>
              <a:t>1. Définition et origines de la prose</a:t>
            </a:r>
          </a:p>
        </p:txBody>
      </p:sp>
      <p:sp>
        <p:nvSpPr>
          <p:cNvPr id="3" name="Espace réservé du contenu 2">
            <a:extLst>
              <a:ext uri="{FF2B5EF4-FFF2-40B4-BE49-F238E27FC236}">
                <a16:creationId xmlns:a16="http://schemas.microsoft.com/office/drawing/2014/main" id="{ABCA8A9F-F096-4B2A-A4DF-82229A407098}"/>
              </a:ext>
            </a:extLst>
          </p:cNvPr>
          <p:cNvSpPr>
            <a:spLocks noGrp="1"/>
          </p:cNvSpPr>
          <p:nvPr>
            <p:ph idx="1"/>
          </p:nvPr>
        </p:nvSpPr>
        <p:spPr/>
        <p:txBody>
          <a:bodyPr/>
          <a:lstStyle/>
          <a:p>
            <a:endParaRPr lang="fr-FR" dirty="0"/>
          </a:p>
          <a:p>
            <a:r>
              <a:rPr lang="fr-FR" dirty="0"/>
              <a:t>« Forme du discours oral ou écrit, manière de s’exprimer qui n’est soumise à aucune des règles de la versification » (Petit Robert)</a:t>
            </a:r>
          </a:p>
          <a:p>
            <a:endParaRPr lang="fr-FR" dirty="0"/>
          </a:p>
          <a:p>
            <a:pPr>
              <a:buFont typeface="Arial" panose="020B0604020202020204" pitchFamily="34" charset="0"/>
              <a:buChar char="•"/>
            </a:pPr>
            <a:r>
              <a:rPr lang="fr-FR" dirty="0"/>
              <a:t> Listes des vainqueurs des concours olympiques (776)</a:t>
            </a:r>
          </a:p>
          <a:p>
            <a:pPr>
              <a:buFont typeface="Arial" panose="020B0604020202020204" pitchFamily="34" charset="0"/>
              <a:buChar char="•"/>
            </a:pPr>
            <a:r>
              <a:rPr lang="fr-FR" dirty="0"/>
              <a:t> Listes des archontes athéniens (683)</a:t>
            </a:r>
          </a:p>
        </p:txBody>
      </p:sp>
    </p:spTree>
    <p:extLst>
      <p:ext uri="{BB962C8B-B14F-4D97-AF65-F5344CB8AC3E}">
        <p14:creationId xmlns:p14="http://schemas.microsoft.com/office/powerpoint/2010/main" val="3561235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B3CB6-6AA3-345C-3435-64EAFD952BDF}"/>
              </a:ext>
            </a:extLst>
          </p:cNvPr>
          <p:cNvSpPr>
            <a:spLocks noGrp="1"/>
          </p:cNvSpPr>
          <p:nvPr>
            <p:ph type="title"/>
          </p:nvPr>
        </p:nvSpPr>
        <p:spPr/>
        <p:txBody>
          <a:bodyPr/>
          <a:lstStyle/>
          <a:p>
            <a:r>
              <a:rPr lang="fr-FR" dirty="0"/>
              <a:t>Écrit en dialecte ionien ou attique?</a:t>
            </a:r>
          </a:p>
        </p:txBody>
      </p:sp>
      <p:sp>
        <p:nvSpPr>
          <p:cNvPr id="3" name="Espace réservé du contenu 2">
            <a:extLst>
              <a:ext uri="{FF2B5EF4-FFF2-40B4-BE49-F238E27FC236}">
                <a16:creationId xmlns:a16="http://schemas.microsoft.com/office/drawing/2014/main" id="{337B3033-3F7E-6EC1-D755-C81BCCCD0B5D}"/>
              </a:ext>
            </a:extLst>
          </p:cNvPr>
          <p:cNvSpPr>
            <a:spLocks noGrp="1"/>
          </p:cNvSpPr>
          <p:nvPr>
            <p:ph idx="1"/>
          </p:nvPr>
        </p:nvSpPr>
        <p:spPr/>
        <p:txBody>
          <a:bodyPr/>
          <a:lstStyle/>
          <a:p>
            <a:pPr>
              <a:buFont typeface="Arial" panose="020B0604020202020204" pitchFamily="34" charset="0"/>
              <a:buChar char="•"/>
            </a:pPr>
            <a:r>
              <a:rPr lang="fr-FR" dirty="0"/>
              <a:t> Démosthène</a:t>
            </a:r>
          </a:p>
          <a:p>
            <a:pPr>
              <a:buFont typeface="Arial" panose="020B0604020202020204" pitchFamily="34" charset="0"/>
              <a:buChar char="•"/>
            </a:pPr>
            <a:r>
              <a:rPr lang="fr-FR" dirty="0"/>
              <a:t> Antiochos de Syracuse (chronique de Sicile)</a:t>
            </a:r>
          </a:p>
          <a:p>
            <a:pPr>
              <a:buFont typeface="Arial" panose="020B0604020202020204" pitchFamily="34" charset="0"/>
              <a:buChar char="•"/>
            </a:pPr>
            <a:r>
              <a:rPr lang="fr-FR" dirty="0"/>
              <a:t> Platon</a:t>
            </a:r>
          </a:p>
          <a:p>
            <a:pPr>
              <a:buFont typeface="Arial" panose="020B0604020202020204" pitchFamily="34" charset="0"/>
              <a:buChar char="•"/>
            </a:pPr>
            <a:r>
              <a:rPr lang="fr-FR" dirty="0"/>
              <a:t> Hérodote</a:t>
            </a:r>
          </a:p>
          <a:p>
            <a:pPr>
              <a:buFont typeface="Arial" panose="020B0604020202020204" pitchFamily="34" charset="0"/>
              <a:buChar char="•"/>
            </a:pPr>
            <a:r>
              <a:rPr lang="fr-FR" dirty="0"/>
              <a:t> Thucydide</a:t>
            </a:r>
          </a:p>
          <a:p>
            <a:pPr>
              <a:buFont typeface="Arial" panose="020B0604020202020204" pitchFamily="34" charset="0"/>
              <a:buChar char="•"/>
            </a:pPr>
            <a:r>
              <a:rPr lang="fr-FR" dirty="0"/>
              <a:t> Hippocrate de Kos</a:t>
            </a:r>
          </a:p>
          <a:p>
            <a:pPr>
              <a:buFont typeface="Arial" panose="020B0604020202020204" pitchFamily="34" charset="0"/>
              <a:buChar char="•"/>
            </a:pPr>
            <a:r>
              <a:rPr lang="fr-FR" dirty="0"/>
              <a:t> Hécatée de Milet (</a:t>
            </a:r>
            <a:r>
              <a:rPr lang="fr-FR" i="1" dirty="0"/>
              <a:t>Généalogies</a:t>
            </a:r>
            <a:r>
              <a:rPr lang="fr-FR" dirty="0"/>
              <a:t>)</a:t>
            </a:r>
          </a:p>
          <a:p>
            <a:pPr>
              <a:buFont typeface="Arial" panose="020B0604020202020204" pitchFamily="34" charset="0"/>
              <a:buChar char="•"/>
            </a:pPr>
            <a:r>
              <a:rPr lang="fr-FR" dirty="0"/>
              <a:t> Isocrate</a:t>
            </a:r>
          </a:p>
          <a:p>
            <a:endParaRPr lang="fr-FR" dirty="0"/>
          </a:p>
        </p:txBody>
      </p:sp>
    </p:spTree>
    <p:extLst>
      <p:ext uri="{BB962C8B-B14F-4D97-AF65-F5344CB8AC3E}">
        <p14:creationId xmlns:p14="http://schemas.microsoft.com/office/powerpoint/2010/main" val="2019760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B3CB6-6AA3-345C-3435-64EAFD952BDF}"/>
              </a:ext>
            </a:extLst>
          </p:cNvPr>
          <p:cNvSpPr>
            <a:spLocks noGrp="1"/>
          </p:cNvSpPr>
          <p:nvPr>
            <p:ph type="title"/>
          </p:nvPr>
        </p:nvSpPr>
        <p:spPr/>
        <p:txBody>
          <a:bodyPr/>
          <a:lstStyle/>
          <a:p>
            <a:r>
              <a:rPr lang="fr-FR" dirty="0"/>
              <a:t>Écrit en dialecte ionien ou attique?</a:t>
            </a:r>
          </a:p>
        </p:txBody>
      </p:sp>
      <p:sp>
        <p:nvSpPr>
          <p:cNvPr id="3" name="Espace réservé du contenu 2">
            <a:extLst>
              <a:ext uri="{FF2B5EF4-FFF2-40B4-BE49-F238E27FC236}">
                <a16:creationId xmlns:a16="http://schemas.microsoft.com/office/drawing/2014/main" id="{337B3033-3F7E-6EC1-D755-C81BCCCD0B5D}"/>
              </a:ext>
            </a:extLst>
          </p:cNvPr>
          <p:cNvSpPr>
            <a:spLocks noGrp="1"/>
          </p:cNvSpPr>
          <p:nvPr>
            <p:ph idx="1"/>
          </p:nvPr>
        </p:nvSpPr>
        <p:spPr/>
        <p:txBody>
          <a:bodyPr/>
          <a:lstStyle/>
          <a:p>
            <a:pPr>
              <a:buFont typeface="Arial" panose="020B0604020202020204" pitchFamily="34" charset="0"/>
              <a:buChar char="•"/>
            </a:pPr>
            <a:r>
              <a:rPr lang="fr-FR" dirty="0"/>
              <a:t> Démosthène =&gt; attique</a:t>
            </a:r>
          </a:p>
          <a:p>
            <a:pPr>
              <a:buFont typeface="Arial" panose="020B0604020202020204" pitchFamily="34" charset="0"/>
              <a:buChar char="•"/>
            </a:pPr>
            <a:r>
              <a:rPr lang="fr-FR" dirty="0"/>
              <a:t> Antiochos de Syracuse (chronique de Sicile) =&gt; ionien (malgré une origine dorienne)</a:t>
            </a:r>
          </a:p>
          <a:p>
            <a:pPr>
              <a:buFont typeface="Arial" panose="020B0604020202020204" pitchFamily="34" charset="0"/>
              <a:buChar char="•"/>
            </a:pPr>
            <a:r>
              <a:rPr lang="fr-FR" dirty="0"/>
              <a:t> Platon =&gt; attique</a:t>
            </a:r>
          </a:p>
          <a:p>
            <a:pPr>
              <a:buFont typeface="Arial" panose="020B0604020202020204" pitchFamily="34" charset="0"/>
              <a:buChar char="•"/>
            </a:pPr>
            <a:r>
              <a:rPr lang="fr-FR" dirty="0"/>
              <a:t> Hérodote =&gt; ionien, mais avec des traits attiques et des emprunts à des langues étrangères</a:t>
            </a:r>
          </a:p>
          <a:p>
            <a:pPr>
              <a:buFont typeface="Arial" panose="020B0604020202020204" pitchFamily="34" charset="0"/>
              <a:buChar char="•"/>
            </a:pPr>
            <a:r>
              <a:rPr lang="fr-FR" dirty="0"/>
              <a:t> Thucydide =&gt; attique, mais sans les traits typiques (</a:t>
            </a:r>
            <a:r>
              <a:rPr lang="fr-FR" dirty="0" err="1"/>
              <a:t>τ</a:t>
            </a:r>
            <a:r>
              <a:rPr lang="el-GR" dirty="0"/>
              <a:t>τ </a:t>
            </a:r>
            <a:r>
              <a:rPr lang="fr-CH" dirty="0"/>
              <a:t>et </a:t>
            </a:r>
            <a:r>
              <a:rPr lang="el-GR" dirty="0" err="1"/>
              <a:t>ρσ</a:t>
            </a:r>
            <a:r>
              <a:rPr lang="fr-FR" dirty="0"/>
              <a:t>)</a:t>
            </a:r>
          </a:p>
          <a:p>
            <a:pPr>
              <a:buFont typeface="Arial" panose="020B0604020202020204" pitchFamily="34" charset="0"/>
              <a:buChar char="•"/>
            </a:pPr>
            <a:r>
              <a:rPr lang="fr-FR" dirty="0"/>
              <a:t> Hippocrate de Kos =&gt; ionien (malgré une origine dorienne)</a:t>
            </a:r>
          </a:p>
          <a:p>
            <a:pPr>
              <a:buFont typeface="Arial" panose="020B0604020202020204" pitchFamily="34" charset="0"/>
              <a:buChar char="•"/>
            </a:pPr>
            <a:r>
              <a:rPr lang="fr-FR" dirty="0"/>
              <a:t> Hécatée de Milet (</a:t>
            </a:r>
            <a:r>
              <a:rPr lang="fr-FR" i="1" dirty="0"/>
              <a:t>Généalogies</a:t>
            </a:r>
            <a:r>
              <a:rPr lang="fr-FR" dirty="0"/>
              <a:t>) =&gt; ionien</a:t>
            </a:r>
          </a:p>
          <a:p>
            <a:pPr>
              <a:buFont typeface="Arial" panose="020B0604020202020204" pitchFamily="34" charset="0"/>
              <a:buChar char="•"/>
            </a:pPr>
            <a:r>
              <a:rPr lang="fr-FR" dirty="0"/>
              <a:t> Isocrate =&gt; attique</a:t>
            </a:r>
          </a:p>
          <a:p>
            <a:endParaRPr lang="fr-FR" dirty="0"/>
          </a:p>
        </p:txBody>
      </p:sp>
    </p:spTree>
    <p:extLst>
      <p:ext uri="{BB962C8B-B14F-4D97-AF65-F5344CB8AC3E}">
        <p14:creationId xmlns:p14="http://schemas.microsoft.com/office/powerpoint/2010/main" val="152048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71AE15-7C12-4C39-889B-9FBA2C86A6E6}"/>
              </a:ext>
            </a:extLst>
          </p:cNvPr>
          <p:cNvSpPr>
            <a:spLocks noGrp="1"/>
          </p:cNvSpPr>
          <p:nvPr>
            <p:ph type="title"/>
          </p:nvPr>
        </p:nvSpPr>
        <p:spPr/>
        <p:txBody>
          <a:bodyPr/>
          <a:lstStyle/>
          <a:p>
            <a:r>
              <a:rPr lang="fr-FR" dirty="0"/>
              <a:t>2. Développement d’une prose littéraire</a:t>
            </a:r>
          </a:p>
        </p:txBody>
      </p:sp>
      <p:sp>
        <p:nvSpPr>
          <p:cNvPr id="3" name="Espace réservé du contenu 2">
            <a:extLst>
              <a:ext uri="{FF2B5EF4-FFF2-40B4-BE49-F238E27FC236}">
                <a16:creationId xmlns:a16="http://schemas.microsoft.com/office/drawing/2014/main" id="{E8527576-2C9A-4653-9623-A15F05055164}"/>
              </a:ext>
            </a:extLst>
          </p:cNvPr>
          <p:cNvSpPr>
            <a:spLocks noGrp="1"/>
          </p:cNvSpPr>
          <p:nvPr>
            <p:ph idx="1"/>
          </p:nvPr>
        </p:nvSpPr>
        <p:spPr/>
        <p:txBody>
          <a:bodyPr/>
          <a:lstStyle/>
          <a:p>
            <a:pPr>
              <a:buFont typeface="Arial" panose="020B0604020202020204" pitchFamily="34" charset="0"/>
              <a:buChar char="•"/>
            </a:pPr>
            <a:endParaRPr lang="fr-FR" dirty="0"/>
          </a:p>
          <a:p>
            <a:pPr>
              <a:buFont typeface="Arial" panose="020B0604020202020204" pitchFamily="34" charset="0"/>
              <a:buChar char="•"/>
            </a:pPr>
            <a:r>
              <a:rPr lang="fr-FR" dirty="0"/>
              <a:t> Confédération/ligue/</a:t>
            </a:r>
            <a:r>
              <a:rPr lang="fr-FR" dirty="0" err="1"/>
              <a:t>dodécapole</a:t>
            </a:r>
            <a:r>
              <a:rPr lang="fr-FR" dirty="0"/>
              <a:t> ionienne</a:t>
            </a:r>
          </a:p>
          <a:p>
            <a:pPr>
              <a:buFont typeface="Arial" panose="020B0604020202020204" pitchFamily="34" charset="0"/>
              <a:buChar char="•"/>
            </a:pPr>
            <a:r>
              <a:rPr lang="fr-FR" dirty="0"/>
              <a:t> Dialecte ionien</a:t>
            </a:r>
          </a:p>
          <a:p>
            <a:pPr>
              <a:buFont typeface="Arial" panose="020B0604020202020204" pitchFamily="34" charset="0"/>
              <a:buChar char="•"/>
            </a:pPr>
            <a:r>
              <a:rPr lang="fr-FR" dirty="0"/>
              <a:t> Sciences ioniennes (philosophie, médecine, histoire)</a:t>
            </a:r>
          </a:p>
        </p:txBody>
      </p:sp>
      <p:pic>
        <p:nvPicPr>
          <p:cNvPr id="1026" name="Picture 2">
            <a:extLst>
              <a:ext uri="{FF2B5EF4-FFF2-40B4-BE49-F238E27FC236}">
                <a16:creationId xmlns:a16="http://schemas.microsoft.com/office/drawing/2014/main" id="{4AB2F585-CDBE-3A28-5D8B-67DC4DEC6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992" y="1737360"/>
            <a:ext cx="3620008"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67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BB2C2-4E86-40DE-A5D6-D55F34054009}"/>
              </a:ext>
            </a:extLst>
          </p:cNvPr>
          <p:cNvSpPr>
            <a:spLocks noGrp="1"/>
          </p:cNvSpPr>
          <p:nvPr>
            <p:ph type="title"/>
          </p:nvPr>
        </p:nvSpPr>
        <p:spPr/>
        <p:txBody>
          <a:bodyPr/>
          <a:lstStyle/>
          <a:p>
            <a:r>
              <a:rPr lang="fr-FR" dirty="0"/>
              <a:t>3. Premiers représentants</a:t>
            </a:r>
          </a:p>
        </p:txBody>
      </p:sp>
      <p:sp>
        <p:nvSpPr>
          <p:cNvPr id="3" name="Espace réservé du contenu 2">
            <a:extLst>
              <a:ext uri="{FF2B5EF4-FFF2-40B4-BE49-F238E27FC236}">
                <a16:creationId xmlns:a16="http://schemas.microsoft.com/office/drawing/2014/main" id="{940141F1-4E8E-44F1-8D98-A3C79E5BF42C}"/>
              </a:ext>
            </a:extLst>
          </p:cNvPr>
          <p:cNvSpPr>
            <a:spLocks noGrp="1"/>
          </p:cNvSpPr>
          <p:nvPr>
            <p:ph idx="1"/>
          </p:nvPr>
        </p:nvSpPr>
        <p:spPr>
          <a:xfrm>
            <a:off x="1097280" y="1845733"/>
            <a:ext cx="10058400" cy="4500638"/>
          </a:xfrm>
        </p:spPr>
        <p:txBody>
          <a:bodyPr>
            <a:normAutofit fontScale="85000" lnSpcReduction="20000"/>
          </a:bodyPr>
          <a:lstStyle/>
          <a:p>
            <a:pPr marL="0" indent="0">
              <a:buNone/>
            </a:pPr>
            <a:r>
              <a:rPr lang="fr-FR" dirty="0" err="1"/>
              <a:t>Diels</a:t>
            </a:r>
            <a:r>
              <a:rPr lang="fr-FR" dirty="0"/>
              <a:t>, Hermann, Walther </a:t>
            </a:r>
            <a:r>
              <a:rPr lang="fr-FR" dirty="0" err="1"/>
              <a:t>Kranz</a:t>
            </a:r>
            <a:r>
              <a:rPr lang="fr-FR" dirty="0"/>
              <a:t>. </a:t>
            </a:r>
            <a:r>
              <a:rPr lang="fr-FR" i="1" dirty="0"/>
              <a:t>Die Fragmente der </a:t>
            </a:r>
            <a:r>
              <a:rPr lang="fr-FR" i="1" dirty="0" err="1"/>
              <a:t>Vorsokratiker</a:t>
            </a:r>
            <a:r>
              <a:rPr lang="fr-FR" dirty="0"/>
              <a:t>. </a:t>
            </a:r>
            <a:r>
              <a:rPr lang="fr-FR" dirty="0" err="1"/>
              <a:t>Hamburg</a:t>
            </a:r>
            <a:r>
              <a:rPr lang="fr-FR" dirty="0"/>
              <a:t>, 1951-1952 (3 volumes)</a:t>
            </a:r>
          </a:p>
          <a:p>
            <a:pPr marL="0" indent="0">
              <a:buNone/>
            </a:pPr>
            <a:endParaRPr lang="fr-FR" dirty="0"/>
          </a:p>
          <a:p>
            <a:pPr>
              <a:buFont typeface="Arial" panose="020B0604020202020204" pitchFamily="34" charset="0"/>
              <a:buChar char="•"/>
            </a:pPr>
            <a:r>
              <a:rPr lang="fr-FR" dirty="0"/>
              <a:t> Hécatée de Milet (560-480)</a:t>
            </a:r>
          </a:p>
          <a:p>
            <a:pPr lvl="1">
              <a:buFont typeface="Arial" panose="020B0604020202020204" pitchFamily="34" charset="0"/>
              <a:buChar char="•"/>
            </a:pPr>
            <a:r>
              <a:rPr lang="fr-FR" i="1" dirty="0"/>
              <a:t>Généalogies, </a:t>
            </a:r>
            <a:r>
              <a:rPr lang="fr-FR" i="1" dirty="0" err="1"/>
              <a:t>Périegesis</a:t>
            </a:r>
            <a:endParaRPr lang="fr-FR" i="1" dirty="0"/>
          </a:p>
          <a:p>
            <a:pPr>
              <a:buFont typeface="Arial" panose="020B0604020202020204" pitchFamily="34" charset="0"/>
              <a:buChar char="•"/>
            </a:pPr>
            <a:r>
              <a:rPr lang="fr-FR" dirty="0"/>
              <a:t> Anaximandre de Milet (début du VI</a:t>
            </a:r>
            <a:r>
              <a:rPr lang="fr-FR" baseline="30000" dirty="0"/>
              <a:t>e</a:t>
            </a:r>
            <a:r>
              <a:rPr lang="fr-FR" dirty="0"/>
              <a:t> s.)</a:t>
            </a:r>
          </a:p>
          <a:p>
            <a:pPr lvl="1">
              <a:buFont typeface="Arial" panose="020B0604020202020204" pitchFamily="34" charset="0"/>
              <a:buChar char="•"/>
            </a:pPr>
            <a:r>
              <a:rPr lang="el-GR" dirty="0"/>
              <a:t>Περὶ φύσεως</a:t>
            </a:r>
            <a:endParaRPr lang="fr-FR" dirty="0"/>
          </a:p>
          <a:p>
            <a:pPr>
              <a:buFont typeface="Arial" panose="020B0604020202020204" pitchFamily="34" charset="0"/>
              <a:buChar char="•"/>
            </a:pPr>
            <a:r>
              <a:rPr lang="fr-FR" dirty="0"/>
              <a:t> Héraclite d’Éphèse (~500)</a:t>
            </a:r>
          </a:p>
          <a:p>
            <a:pPr>
              <a:buFont typeface="Arial" panose="020B0604020202020204" pitchFamily="34" charset="0"/>
              <a:buChar char="•"/>
            </a:pPr>
            <a:r>
              <a:rPr lang="fr-FR" dirty="0"/>
              <a:t> Antiochos de Syracuse (V</a:t>
            </a:r>
            <a:r>
              <a:rPr lang="fr-FR" baseline="30000" dirty="0"/>
              <a:t>e</a:t>
            </a:r>
            <a:r>
              <a:rPr lang="fr-FR" dirty="0"/>
              <a:t> s.)</a:t>
            </a:r>
          </a:p>
          <a:p>
            <a:pPr>
              <a:buFont typeface="Arial" panose="020B0604020202020204" pitchFamily="34" charset="0"/>
              <a:buChar char="•"/>
            </a:pPr>
            <a:r>
              <a:rPr lang="fr-FR" dirty="0"/>
              <a:t> </a:t>
            </a:r>
            <a:r>
              <a:rPr lang="fr-FR" dirty="0" err="1"/>
              <a:t>Hellanicos</a:t>
            </a:r>
            <a:r>
              <a:rPr lang="fr-FR" dirty="0"/>
              <a:t> de Lesbos (fin du V</a:t>
            </a:r>
            <a:r>
              <a:rPr lang="fr-FR" baseline="30000" dirty="0"/>
              <a:t>e</a:t>
            </a:r>
            <a:r>
              <a:rPr lang="fr-FR" dirty="0"/>
              <a:t> s.)</a:t>
            </a:r>
          </a:p>
          <a:p>
            <a:pPr>
              <a:buFont typeface="Arial" panose="020B0604020202020204" pitchFamily="34" charset="0"/>
              <a:buChar char="•"/>
            </a:pPr>
            <a:endParaRPr lang="fr-FR" dirty="0"/>
          </a:p>
          <a:p>
            <a:pPr>
              <a:buFont typeface="Arial" panose="020B0604020202020204" pitchFamily="34" charset="0"/>
              <a:buChar char="•"/>
            </a:pPr>
            <a:r>
              <a:rPr lang="fr-FR" dirty="0"/>
              <a:t> Hérodote (484-424)</a:t>
            </a:r>
          </a:p>
          <a:p>
            <a:pPr lvl="1">
              <a:buFont typeface="Arial" panose="020B0604020202020204" pitchFamily="34" charset="0"/>
              <a:buChar char="•"/>
            </a:pPr>
            <a:r>
              <a:rPr lang="fr-FR" i="1" dirty="0"/>
              <a:t>Enquête </a:t>
            </a:r>
            <a:r>
              <a:rPr lang="fr-FR" dirty="0"/>
              <a:t>(</a:t>
            </a:r>
            <a:r>
              <a:rPr lang="el-GR" i="1" dirty="0" err="1"/>
              <a:t>ἱστορίη</a:t>
            </a:r>
            <a:r>
              <a:rPr lang="fr-FR" dirty="0"/>
              <a:t>)</a:t>
            </a:r>
            <a:endParaRPr lang="fr-FR" i="1" dirty="0"/>
          </a:p>
          <a:p>
            <a:pPr>
              <a:buFont typeface="Arial" panose="020B0604020202020204" pitchFamily="34" charset="0"/>
              <a:buChar char="•"/>
            </a:pPr>
            <a:r>
              <a:rPr lang="fr-FR" dirty="0"/>
              <a:t>Hippocrate (469-399), </a:t>
            </a:r>
          </a:p>
          <a:p>
            <a:pPr lvl="1">
              <a:buFont typeface="Arial" panose="020B0604020202020204" pitchFamily="34" charset="0"/>
              <a:buChar char="•"/>
            </a:pPr>
            <a:r>
              <a:rPr lang="fr-FR" dirty="0"/>
              <a:t>Corpus hippocratique (440-330)</a:t>
            </a:r>
          </a:p>
        </p:txBody>
      </p:sp>
    </p:spTree>
    <p:extLst>
      <p:ext uri="{BB962C8B-B14F-4D97-AF65-F5344CB8AC3E}">
        <p14:creationId xmlns:p14="http://schemas.microsoft.com/office/powerpoint/2010/main" val="345737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EBC92-D8F4-4519-9574-1E2A348D64E6}"/>
              </a:ext>
            </a:extLst>
          </p:cNvPr>
          <p:cNvSpPr>
            <a:spLocks noGrp="1"/>
          </p:cNvSpPr>
          <p:nvPr>
            <p:ph type="title"/>
          </p:nvPr>
        </p:nvSpPr>
        <p:spPr/>
        <p:txBody>
          <a:bodyPr/>
          <a:lstStyle/>
          <a:p>
            <a:r>
              <a:rPr lang="fr-FR" dirty="0"/>
              <a:t>4. Caractéristiques de la prose ionienne</a:t>
            </a:r>
          </a:p>
        </p:txBody>
      </p:sp>
      <p:sp>
        <p:nvSpPr>
          <p:cNvPr id="3" name="Espace réservé du contenu 2">
            <a:extLst>
              <a:ext uri="{FF2B5EF4-FFF2-40B4-BE49-F238E27FC236}">
                <a16:creationId xmlns:a16="http://schemas.microsoft.com/office/drawing/2014/main" id="{2B781C35-F21A-46E0-96FF-6E8D0042DC6A}"/>
              </a:ext>
            </a:extLst>
          </p:cNvPr>
          <p:cNvSpPr>
            <a:spLocks noGrp="1"/>
          </p:cNvSpPr>
          <p:nvPr>
            <p:ph idx="1"/>
          </p:nvPr>
        </p:nvSpPr>
        <p:spPr/>
        <p:txBody>
          <a:bodyPr/>
          <a:lstStyle/>
          <a:p>
            <a:pPr marL="0" indent="0">
              <a:buNone/>
            </a:pPr>
            <a:r>
              <a:rPr lang="fr-FR" dirty="0"/>
              <a:t>à partir des textes d’Hippocrate et Hérodote</a:t>
            </a:r>
          </a:p>
          <a:p>
            <a:pPr>
              <a:buFont typeface="Arial" panose="020B0604020202020204" pitchFamily="34" charset="0"/>
              <a:buChar char="•"/>
            </a:pPr>
            <a:endParaRPr lang="fr-FR" dirty="0"/>
          </a:p>
          <a:p>
            <a:pPr>
              <a:buFont typeface="Arial" panose="020B0604020202020204" pitchFamily="34" charset="0"/>
              <a:buChar char="•"/>
            </a:pPr>
            <a:r>
              <a:rPr lang="fr-FR" dirty="0"/>
              <a:t> sobriété de la langue</a:t>
            </a:r>
          </a:p>
          <a:p>
            <a:pPr>
              <a:buFont typeface="Arial" panose="020B0604020202020204" pitchFamily="34" charset="0"/>
              <a:buChar char="•"/>
            </a:pPr>
            <a:r>
              <a:rPr lang="fr-FR" dirty="0"/>
              <a:t> phrases rarement complexes</a:t>
            </a:r>
          </a:p>
          <a:p>
            <a:pPr>
              <a:buFont typeface="Arial" panose="020B0604020202020204" pitchFamily="34" charset="0"/>
              <a:buChar char="•"/>
            </a:pPr>
            <a:r>
              <a:rPr lang="fr-FR" dirty="0"/>
              <a:t> particules (</a:t>
            </a:r>
            <a:r>
              <a:rPr lang="el-GR" dirty="0"/>
              <a:t>γάρ, δέ</a:t>
            </a:r>
            <a:r>
              <a:rPr lang="fr-FR" dirty="0"/>
              <a:t>)</a:t>
            </a:r>
          </a:p>
          <a:p>
            <a:pPr>
              <a:buFont typeface="Arial" panose="020B0604020202020204" pitchFamily="34" charset="0"/>
              <a:buChar char="•"/>
            </a:pPr>
            <a:r>
              <a:rPr lang="fr-FR" dirty="0"/>
              <a:t> création et usage d’expressions abstraites</a:t>
            </a:r>
          </a:p>
          <a:p>
            <a:pPr lvl="1">
              <a:buFont typeface="Arial" panose="020B0604020202020204" pitchFamily="34" charset="0"/>
              <a:buChar char="•"/>
            </a:pPr>
            <a:r>
              <a:rPr lang="fr-FR" dirty="0"/>
              <a:t>Suffixes</a:t>
            </a:r>
            <a:r>
              <a:rPr lang="el-GR" dirty="0"/>
              <a:t> </a:t>
            </a:r>
            <a:r>
              <a:rPr lang="fr-FR" dirty="0"/>
              <a:t>–</a:t>
            </a:r>
            <a:r>
              <a:rPr lang="el-GR" dirty="0"/>
              <a:t>ίη, </a:t>
            </a:r>
            <a:r>
              <a:rPr lang="fr-FR" dirty="0"/>
              <a:t>-</a:t>
            </a:r>
            <a:r>
              <a:rPr lang="el-GR" dirty="0"/>
              <a:t>της</a:t>
            </a:r>
            <a:r>
              <a:rPr lang="fr-FR" dirty="0"/>
              <a:t>, -</a:t>
            </a:r>
            <a:r>
              <a:rPr lang="el-GR" dirty="0"/>
              <a:t>σις</a:t>
            </a:r>
            <a:r>
              <a:rPr lang="fr-FR" dirty="0"/>
              <a:t>, -</a:t>
            </a:r>
            <a:r>
              <a:rPr lang="el-GR" dirty="0"/>
              <a:t>μα, </a:t>
            </a:r>
            <a:r>
              <a:rPr lang="fr-FR" dirty="0"/>
              <a:t>-</a:t>
            </a:r>
            <a:r>
              <a:rPr lang="el-GR" dirty="0"/>
              <a:t>ικός</a:t>
            </a:r>
            <a:endParaRPr lang="fr-FR" dirty="0"/>
          </a:p>
          <a:p>
            <a:pPr lvl="1">
              <a:buFont typeface="Arial" panose="020B0604020202020204" pitchFamily="34" charset="0"/>
              <a:buChar char="•"/>
            </a:pPr>
            <a:r>
              <a:rPr lang="fr-FR" dirty="0"/>
              <a:t>Par exemple: </a:t>
            </a:r>
            <a:r>
              <a:rPr lang="el-GR" dirty="0"/>
              <a:t>ποίημα, ποίησις, </a:t>
            </a:r>
            <a:r>
              <a:rPr lang="el-GR" dirty="0" err="1"/>
              <a:t>ποίητης</a:t>
            </a:r>
            <a:r>
              <a:rPr lang="fr-CH" dirty="0"/>
              <a:t> &gt; </a:t>
            </a:r>
            <a:r>
              <a:rPr lang="el-GR" dirty="0"/>
              <a:t>ποιητικός</a:t>
            </a:r>
          </a:p>
        </p:txBody>
      </p:sp>
    </p:spTree>
    <p:extLst>
      <p:ext uri="{BB962C8B-B14F-4D97-AF65-F5344CB8AC3E}">
        <p14:creationId xmlns:p14="http://schemas.microsoft.com/office/powerpoint/2010/main" val="231414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A05021-2E35-45CA-85ED-FFA0B322F3C9}"/>
              </a:ext>
            </a:extLst>
          </p:cNvPr>
          <p:cNvSpPr>
            <a:spLocks noGrp="1"/>
          </p:cNvSpPr>
          <p:nvPr>
            <p:ph type="title"/>
          </p:nvPr>
        </p:nvSpPr>
        <p:spPr/>
        <p:txBody>
          <a:bodyPr/>
          <a:lstStyle/>
          <a:p>
            <a:r>
              <a:rPr lang="fr-FR" dirty="0"/>
              <a:t>4. Caractéristiques de la prose ionienne</a:t>
            </a:r>
          </a:p>
        </p:txBody>
      </p:sp>
      <p:sp>
        <p:nvSpPr>
          <p:cNvPr id="3" name="Espace réservé du contenu 2">
            <a:extLst>
              <a:ext uri="{FF2B5EF4-FFF2-40B4-BE49-F238E27FC236}">
                <a16:creationId xmlns:a16="http://schemas.microsoft.com/office/drawing/2014/main" id="{7C0D66FE-5994-467C-9F74-237598AA684B}"/>
              </a:ext>
            </a:extLst>
          </p:cNvPr>
          <p:cNvSpPr>
            <a:spLocks noGrp="1"/>
          </p:cNvSpPr>
          <p:nvPr>
            <p:ph idx="1"/>
          </p:nvPr>
        </p:nvSpPr>
        <p:spPr/>
        <p:txBody>
          <a:bodyPr/>
          <a:lstStyle/>
          <a:p>
            <a:pPr marL="0" indent="0">
              <a:buNone/>
            </a:pPr>
            <a:r>
              <a:rPr lang="fr-FR" u="sng" dirty="0"/>
              <a:t>Particularités de la langue d’Hérodote</a:t>
            </a:r>
          </a:p>
          <a:p>
            <a:pPr>
              <a:buFont typeface="Arial" panose="020B0604020202020204" pitchFamily="34" charset="0"/>
              <a:buChar char="•"/>
            </a:pPr>
            <a:r>
              <a:rPr lang="fr-FR" dirty="0"/>
              <a:t> </a:t>
            </a:r>
            <a:r>
              <a:rPr lang="el-GR" dirty="0"/>
              <a:t>ποικιλή</a:t>
            </a:r>
          </a:p>
          <a:p>
            <a:pPr>
              <a:buFont typeface="Arial" panose="020B0604020202020204" pitchFamily="34" charset="0"/>
              <a:buChar char="•"/>
            </a:pPr>
            <a:r>
              <a:rPr lang="fr-FR" dirty="0"/>
              <a:t> atticismes</a:t>
            </a:r>
          </a:p>
          <a:p>
            <a:pPr>
              <a:buFont typeface="Arial" panose="020B0604020202020204" pitchFamily="34" charset="0"/>
              <a:buChar char="•"/>
            </a:pPr>
            <a:r>
              <a:rPr lang="fr-FR" dirty="0"/>
              <a:t> mots d’origines étrangères</a:t>
            </a:r>
          </a:p>
          <a:p>
            <a:pPr>
              <a:buFont typeface="Arial" panose="020B0604020202020204" pitchFamily="34" charset="0"/>
              <a:buChar char="•"/>
            </a:pPr>
            <a:r>
              <a:rPr lang="fr-FR" dirty="0"/>
              <a:t> homérismes</a:t>
            </a:r>
            <a:r>
              <a:rPr lang="el-GR" dirty="0"/>
              <a:t> </a:t>
            </a:r>
            <a:r>
              <a:rPr lang="fr-FR" dirty="0"/>
              <a:t>(par ex. tmèse, itératifs en -</a:t>
            </a:r>
            <a:r>
              <a:rPr lang="el-GR" dirty="0"/>
              <a:t>σκ</a:t>
            </a:r>
            <a:r>
              <a:rPr lang="fr-FR" dirty="0"/>
              <a:t>-)</a:t>
            </a:r>
          </a:p>
          <a:p>
            <a:pPr>
              <a:buFont typeface="Arial" panose="020B0604020202020204" pitchFamily="34" charset="0"/>
              <a:buChar char="•"/>
            </a:pPr>
            <a:r>
              <a:rPr lang="fr-FR" dirty="0"/>
              <a:t> influence des sophistes (par ex. </a:t>
            </a:r>
            <a:r>
              <a:rPr lang="fr-FR" dirty="0" err="1"/>
              <a:t>Hdt</a:t>
            </a:r>
            <a:r>
              <a:rPr lang="fr-FR" dirty="0"/>
              <a:t>. 3.80-82)</a:t>
            </a:r>
          </a:p>
        </p:txBody>
      </p:sp>
    </p:spTree>
    <p:extLst>
      <p:ext uri="{BB962C8B-B14F-4D97-AF65-F5344CB8AC3E}">
        <p14:creationId xmlns:p14="http://schemas.microsoft.com/office/powerpoint/2010/main" val="70484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91671D-96D8-43BB-A211-B51AC2F1E565}"/>
              </a:ext>
            </a:extLst>
          </p:cNvPr>
          <p:cNvSpPr>
            <a:spLocks noGrp="1"/>
          </p:cNvSpPr>
          <p:nvPr>
            <p:ph type="title" idx="4294967295"/>
          </p:nvPr>
        </p:nvSpPr>
        <p:spPr>
          <a:xfrm>
            <a:off x="817547" y="225507"/>
            <a:ext cx="2267484" cy="703974"/>
          </a:xfrm>
        </p:spPr>
        <p:txBody>
          <a:bodyPr>
            <a:normAutofit/>
          </a:bodyPr>
          <a:lstStyle/>
          <a:p>
            <a:r>
              <a:rPr lang="fr-CH" sz="2400" b="1" dirty="0" err="1"/>
              <a:t>Hdt</a:t>
            </a:r>
            <a:r>
              <a:rPr lang="fr-CH" sz="2400" b="1" dirty="0"/>
              <a:t>. 1.30-31</a:t>
            </a:r>
            <a:endParaRPr lang="fr-FR" sz="2400" dirty="0"/>
          </a:p>
        </p:txBody>
      </p:sp>
      <p:graphicFrame>
        <p:nvGraphicFramePr>
          <p:cNvPr id="4" name="Tableau 3">
            <a:extLst>
              <a:ext uri="{FF2B5EF4-FFF2-40B4-BE49-F238E27FC236}">
                <a16:creationId xmlns:a16="http://schemas.microsoft.com/office/drawing/2014/main" id="{B06C508E-FD55-42F6-9B1F-EFFDC05510D3}"/>
              </a:ext>
            </a:extLst>
          </p:cNvPr>
          <p:cNvGraphicFramePr>
            <a:graphicFrameLocks noGrp="1"/>
          </p:cNvGraphicFramePr>
          <p:nvPr>
            <p:extLst>
              <p:ext uri="{D42A27DB-BD31-4B8C-83A1-F6EECF244321}">
                <p14:modId xmlns:p14="http://schemas.microsoft.com/office/powerpoint/2010/main" val="1669743416"/>
              </p:ext>
            </p:extLst>
          </p:nvPr>
        </p:nvGraphicFramePr>
        <p:xfrm>
          <a:off x="586812" y="929481"/>
          <a:ext cx="10616725" cy="4999038"/>
        </p:xfrm>
        <a:graphic>
          <a:graphicData uri="http://schemas.openxmlformats.org/drawingml/2006/table">
            <a:tbl>
              <a:tblPr firstRow="1" firstCol="1" bandRow="1" bandCol="1"/>
              <a:tblGrid>
                <a:gridCol w="302364">
                  <a:extLst>
                    <a:ext uri="{9D8B030D-6E8A-4147-A177-3AD203B41FA5}">
                      <a16:colId xmlns:a16="http://schemas.microsoft.com/office/drawing/2014/main" val="4065727773"/>
                    </a:ext>
                  </a:extLst>
                </a:gridCol>
                <a:gridCol w="5218219">
                  <a:extLst>
                    <a:ext uri="{9D8B030D-6E8A-4147-A177-3AD203B41FA5}">
                      <a16:colId xmlns:a16="http://schemas.microsoft.com/office/drawing/2014/main" val="3047217942"/>
                    </a:ext>
                  </a:extLst>
                </a:gridCol>
                <a:gridCol w="5096142">
                  <a:extLst>
                    <a:ext uri="{9D8B030D-6E8A-4147-A177-3AD203B41FA5}">
                      <a16:colId xmlns:a16="http://schemas.microsoft.com/office/drawing/2014/main" val="1131847815"/>
                    </a:ext>
                  </a:extLst>
                </a:gridCol>
              </a:tblGrid>
              <a:tr h="4488167">
                <a:tc>
                  <a:txBody>
                    <a:bodyPr/>
                    <a:lstStyle/>
                    <a:p>
                      <a:pPr algn="r">
                        <a:lnSpc>
                          <a:spcPct val="115000"/>
                        </a:lnSpc>
                        <a:spcAft>
                          <a:spcPts val="0"/>
                        </a:spcAft>
                      </a:pPr>
                      <a:r>
                        <a:rPr lang="fr-CH" sz="1300" dirty="0">
                          <a:effectLst/>
                          <a:latin typeface="+mn-lt"/>
                          <a:ea typeface="Times New Roman" panose="02020603050405020304" pitchFamily="18" charset="0"/>
                        </a:rPr>
                        <a:t>1.</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15.</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20.</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p>
                      <a:pPr algn="r">
                        <a:lnSpc>
                          <a:spcPct val="115000"/>
                        </a:lnSpc>
                        <a:spcAft>
                          <a:spcPts val="0"/>
                        </a:spcAft>
                      </a:pPr>
                      <a:r>
                        <a:rPr lang="fr-CH" sz="1300" dirty="0">
                          <a:effectLst/>
                          <a:latin typeface="+mn-lt"/>
                          <a:ea typeface="Times New Roman" panose="02020603050405020304" pitchFamily="18" charset="0"/>
                        </a:rPr>
                        <a:t>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algn="just">
                        <a:lnSpc>
                          <a:spcPct val="115000"/>
                        </a:lnSpc>
                        <a:spcAft>
                          <a:spcPts val="0"/>
                        </a:spcAft>
                      </a:pPr>
                      <a:r>
                        <a:rPr lang="el-GR" sz="1300" dirty="0">
                          <a:effectLst/>
                          <a:latin typeface="+mn-lt"/>
                          <a:ea typeface="Times New Roman" panose="02020603050405020304" pitchFamily="18" charset="0"/>
                        </a:rPr>
                        <a:t>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τούτων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θεωρίης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κδημήσας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Σόλων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Α</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γυπτον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πίκετο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Ἄ</a:t>
                      </a:r>
                      <a:r>
                        <a:rPr lang="el-GR" sz="1300" dirty="0">
                          <a:effectLst/>
                          <a:latin typeface="+mn-lt"/>
                          <a:ea typeface="Times New Roman" panose="02020603050405020304" pitchFamily="18" charset="0"/>
                        </a:rPr>
                        <a:t>μασιν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ς Σάρδις παρ</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πικόμενος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ξεινίζετο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το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σι βασιληίοισι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Κροίσου· μετ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δέ</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μέρ</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τρίτ</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ἢ</a:t>
                      </a:r>
                      <a:r>
                        <a:rPr lang="el-GR" sz="1300" dirty="0">
                          <a:effectLst/>
                          <a:latin typeface="+mn-lt"/>
                          <a:ea typeface="Times New Roman" panose="02020603050405020304" pitchFamily="18" charset="0"/>
                        </a:rPr>
                        <a:t> τετάρτ</a:t>
                      </a:r>
                      <a:r>
                        <a:rPr lang="el-GR" sz="1300" dirty="0">
                          <a:effectLst/>
                          <a:latin typeface="+mn-lt"/>
                          <a:ea typeface="Times New Roman" panose="02020603050405020304" pitchFamily="18" charset="0"/>
                          <a:cs typeface="Tahoma" panose="020B0604030504040204" pitchFamily="34" charset="0"/>
                        </a:rPr>
                        <a:t>ῃ</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κελεύσαντος Κροίσου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Σόλωνα θεράποντες περι</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γον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θησαυρο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πεδείκνυσαν πάντα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όντα μεγάλα τε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ὄ</a:t>
                      </a:r>
                      <a:r>
                        <a:rPr lang="el-GR" sz="1300" dirty="0">
                          <a:effectLst/>
                          <a:latin typeface="+mn-lt"/>
                          <a:ea typeface="Times New Roman" panose="02020603050405020304" pitchFamily="18" charset="0"/>
                        </a:rPr>
                        <a:t>λβια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Θεησάμενον δέ μιν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πάντα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σκεψάμενον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ὥ</a:t>
                      </a:r>
                      <a:r>
                        <a:rPr lang="el-GR" sz="1300" dirty="0">
                          <a:effectLst/>
                          <a:latin typeface="+mn-lt"/>
                          <a:ea typeface="Times New Roman" panose="02020603050405020304" pitchFamily="18" charset="0"/>
                        </a:rPr>
                        <a:t>ς ο</a:t>
                      </a:r>
                      <a:r>
                        <a:rPr lang="el-GR" sz="1300" dirty="0">
                          <a:effectLst/>
                          <a:latin typeface="+mn-lt"/>
                          <a:ea typeface="Times New Roman" panose="02020603050405020304" pitchFamily="18" charset="0"/>
                          <a:cs typeface="Tahoma" panose="020B0604030504040204" pitchFamily="34" charset="0"/>
                        </a:rPr>
                        <a:t>ἱ</a:t>
                      </a:r>
                      <a:r>
                        <a:rPr lang="el-GR" sz="1300" dirty="0">
                          <a:effectLst/>
                          <a:latin typeface="+mn-lt"/>
                          <a:ea typeface="Times New Roman" panose="02020603050405020304" pitchFamily="18" charset="0"/>
                        </a:rPr>
                        <a:t> κατ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καιρ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τάδε·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Ξε</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νε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μέας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περ</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σέο λόγος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κται πολλ</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σοφίης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σ</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πλάνης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φιλοσοφέων γ</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ν πολλ</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θεωρίης ε</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νεκεν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πελήλυθας· ν</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πειρέσθαι σε </a:t>
                      </a:r>
                      <a:r>
                        <a:rPr lang="el-GR" sz="1300" dirty="0">
                          <a:effectLst/>
                          <a:latin typeface="+mn-lt"/>
                          <a:ea typeface="Times New Roman" panose="02020603050405020304" pitchFamily="18" charset="0"/>
                          <a:cs typeface="Tahoma" panose="020B0604030504040204" pitchFamily="34" charset="0"/>
                        </a:rPr>
                        <a:t>ἵ</a:t>
                      </a:r>
                      <a:r>
                        <a:rPr lang="el-GR" sz="1300" dirty="0">
                          <a:effectLst/>
                          <a:latin typeface="+mn-lt"/>
                          <a:ea typeface="Times New Roman" panose="02020603050405020304" pitchFamily="18" charset="0"/>
                        </a:rPr>
                        <a:t>μερος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λθέ μοι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 τινα </a:t>
                      </a:r>
                      <a:r>
                        <a:rPr lang="el-GR" sz="1300" dirty="0">
                          <a:effectLst/>
                          <a:latin typeface="+mn-lt"/>
                          <a:ea typeface="Times New Roman" panose="02020603050405020304" pitchFamily="18" charset="0"/>
                          <a:cs typeface="Tahoma" panose="020B0604030504040204" pitchFamily="34" charset="0"/>
                        </a:rPr>
                        <a:t>ἤ</a:t>
                      </a:r>
                      <a:r>
                        <a:rPr lang="el-GR" sz="1300" dirty="0">
                          <a:effectLst/>
                          <a:latin typeface="+mn-lt"/>
                          <a:ea typeface="Times New Roman" panose="02020603050405020304" pitchFamily="18" charset="0"/>
                        </a:rPr>
                        <a:t>δη πάντων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λπίζων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νθρώπων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λβιώτατος τα</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πειρώτα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Σόλων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ο</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ὑ</a:t>
                      </a:r>
                      <a:r>
                        <a:rPr lang="el-GR" sz="1300" dirty="0">
                          <a:effectLst/>
                          <a:latin typeface="+mn-lt"/>
                          <a:ea typeface="Times New Roman" panose="02020603050405020304" pitchFamily="18" charset="0"/>
                        </a:rPr>
                        <a:t>ποθωπεύσας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λλ</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ῷ</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όντι χρησάμενος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λέγει·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Ὦ</a:t>
                      </a:r>
                      <a:r>
                        <a:rPr lang="el-GR" sz="1300" dirty="0">
                          <a:effectLst/>
                          <a:latin typeface="+mn-lt"/>
                          <a:ea typeface="Times New Roman" panose="02020603050405020304" pitchFamily="18" charset="0"/>
                        </a:rPr>
                        <a:t> βασιλε</a:t>
                      </a:r>
                      <a:r>
                        <a:rPr lang="el-GR" sz="1300" dirty="0">
                          <a:effectLst/>
                          <a:latin typeface="+mn-lt"/>
                          <a:ea typeface="Times New Roman" panose="02020603050405020304" pitchFamily="18" charset="0"/>
                          <a:cs typeface="Tahoma" panose="020B0604030504040204" pitchFamily="34" charset="0"/>
                        </a:rPr>
                        <a:t>ῦ</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Τέλλον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ποθωμάσας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Κρο</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σος τ</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 λεχθ</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ε</a:t>
                      </a:r>
                      <a:r>
                        <a:rPr lang="el-GR" sz="1300" dirty="0">
                          <a:effectLst/>
                          <a:latin typeface="+mn-lt"/>
                          <a:ea typeface="Times New Roman" panose="02020603050405020304" pitchFamily="18" charset="0"/>
                          <a:cs typeface="Tahoma" panose="020B0604030504040204" pitchFamily="34" charset="0"/>
                        </a:rPr>
                        <a:t>ἴ</a:t>
                      </a:r>
                      <a:r>
                        <a:rPr lang="el-GR" sz="1300" dirty="0">
                          <a:effectLst/>
                          <a:latin typeface="+mn-lt"/>
                          <a:ea typeface="Times New Roman" panose="02020603050405020304" pitchFamily="18" charset="0"/>
                        </a:rPr>
                        <a:t>ρετο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πιστρεφέως·</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Κοί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κρίνεις Τέλλον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ναι </a:t>
                      </a:r>
                      <a:r>
                        <a:rPr lang="el-GR" sz="1300" dirty="0">
                          <a:effectLst/>
                          <a:latin typeface="+mn-lt"/>
                          <a:ea typeface="Times New Roman" panose="02020603050405020304" pitchFamily="18" charset="0"/>
                          <a:cs typeface="Tahoma" panose="020B0604030504040204" pitchFamily="34" charset="0"/>
                        </a:rPr>
                        <a:t>ὀ</a:t>
                      </a:r>
                      <a:r>
                        <a:rPr lang="el-GR" sz="1300" dirty="0">
                          <a:effectLst/>
                          <a:latin typeface="+mn-lt"/>
                          <a:ea typeface="Times New Roman" panose="02020603050405020304" pitchFamily="18" charset="0"/>
                        </a:rPr>
                        <a:t>λβιώτατον;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Ὁ</a:t>
                      </a:r>
                      <a:r>
                        <a:rPr lang="el-GR" sz="1300" dirty="0">
                          <a:effectLst/>
                          <a:latin typeface="+mn-lt"/>
                          <a:ea typeface="Times New Roman" panose="02020603050405020304" pitchFamily="18" charset="0"/>
                        </a:rPr>
                        <a:t>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πε·</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Τέλλ</a:t>
                      </a:r>
                      <a:r>
                        <a:rPr lang="el-GR" sz="1300" dirty="0">
                          <a:effectLst/>
                          <a:latin typeface="+mn-lt"/>
                          <a:ea typeface="Times New Roman" panose="02020603050405020304" pitchFamily="18" charset="0"/>
                          <a:cs typeface="Tahoma" panose="020B0604030504040204" pitchFamily="34" charset="0"/>
                        </a:rPr>
                        <a:t>ῳ</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μ</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ν τ</a:t>
                      </a:r>
                      <a:r>
                        <a:rPr lang="el-GR" sz="1300" dirty="0">
                          <a:effectLst/>
                          <a:latin typeface="+mn-lt"/>
                          <a:ea typeface="Times New Roman" panose="02020603050405020304" pitchFamily="18" charset="0"/>
                          <a:cs typeface="Tahoma" panose="020B0604030504040204" pitchFamily="34" charset="0"/>
                        </a:rPr>
                        <a:t>ῆ</a:t>
                      </a:r>
                      <a:r>
                        <a:rPr lang="el-GR" sz="1300" dirty="0">
                          <a:effectLst/>
                          <a:latin typeface="+mn-lt"/>
                          <a:ea typeface="Times New Roman" panose="02020603050405020304" pitchFamily="18" charset="0"/>
                        </a:rPr>
                        <a:t>ς πόλιος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κούσης πα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δες </a:t>
                      </a:r>
                      <a:r>
                        <a:rPr lang="el-GR" sz="1300" dirty="0">
                          <a:effectLst/>
                          <a:latin typeface="+mn-lt"/>
                          <a:ea typeface="Times New Roman" panose="02020603050405020304" pitchFamily="18" charset="0"/>
                          <a:cs typeface="Tahoma" panose="020B0604030504040204" pitchFamily="34" charset="0"/>
                        </a:rPr>
                        <a:t>ἦ</a:t>
                      </a:r>
                      <a:r>
                        <a:rPr lang="el-GR" sz="1300" dirty="0">
                          <a:effectLst/>
                          <a:latin typeface="+mn-lt"/>
                          <a:ea typeface="Times New Roman" panose="02020603050405020304" pitchFamily="18" charset="0"/>
                        </a:rPr>
                        <a:t>σαν καλοί τε κ</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γαθοί</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σφι ε</a:t>
                      </a:r>
                      <a:r>
                        <a:rPr lang="el-GR" sz="1300" dirty="0">
                          <a:effectLst/>
                          <a:latin typeface="+mn-lt"/>
                          <a:ea typeface="Times New Roman" panose="02020603050405020304" pitchFamily="18" charset="0"/>
                          <a:cs typeface="Tahoma" panose="020B0604030504040204" pitchFamily="34" charset="0"/>
                        </a:rPr>
                        <a:t>ἶ</a:t>
                      </a:r>
                      <a:r>
                        <a:rPr lang="el-GR" sz="1300" dirty="0">
                          <a:effectLst/>
                          <a:latin typeface="+mn-lt"/>
                          <a:ea typeface="Times New Roman" panose="02020603050405020304" pitchFamily="18" charset="0"/>
                        </a:rPr>
                        <a:t>δε </a:t>
                      </a:r>
                      <a:r>
                        <a:rPr lang="el-GR" sz="1300" dirty="0">
                          <a:effectLst/>
                          <a:latin typeface="+mn-lt"/>
                          <a:ea typeface="Times New Roman" panose="02020603050405020304" pitchFamily="18" charset="0"/>
                          <a:cs typeface="Tahoma" panose="020B0604030504040204" pitchFamily="34" charset="0"/>
                        </a:rPr>
                        <a:t>ἅ</a:t>
                      </a:r>
                      <a:r>
                        <a:rPr lang="el-GR" sz="1300" dirty="0">
                          <a:effectLst/>
                          <a:latin typeface="+mn-lt"/>
                          <a:ea typeface="Times New Roman" panose="02020603050405020304" pitchFamily="18" charset="0"/>
                        </a:rPr>
                        <a:t>πασι τέκνα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κγενόμενα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πάντα παραμείναντα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το δ</a:t>
                      </a:r>
                      <a:r>
                        <a:rPr lang="el-GR" sz="1300" dirty="0">
                          <a:effectLst/>
                          <a:latin typeface="+mn-lt"/>
                          <a:ea typeface="Times New Roman" panose="02020603050405020304" pitchFamily="18" charset="0"/>
                          <a:cs typeface="Tahoma" panose="020B0604030504040204" pitchFamily="34" charset="0"/>
                        </a:rPr>
                        <a:t>ὲ</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ε</a:t>
                      </a:r>
                      <a:r>
                        <a:rPr lang="el-GR" sz="1300" dirty="0">
                          <a:effectLst/>
                          <a:latin typeface="+mn-lt"/>
                          <a:ea typeface="Times New Roman" panose="02020603050405020304" pitchFamily="18" charset="0"/>
                          <a:cs typeface="Tahoma" panose="020B0604030504040204" pitchFamily="34" charset="0"/>
                        </a:rPr>
                        <a:t>ὖ</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ἥ</a:t>
                      </a:r>
                      <a:r>
                        <a:rPr lang="el-GR" sz="1300" dirty="0">
                          <a:effectLst/>
                          <a:latin typeface="+mn-lt"/>
                          <a:ea typeface="Times New Roman" panose="02020603050405020304" pitchFamily="18" charset="0"/>
                        </a:rPr>
                        <a:t>κοντι</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ὡ</a:t>
                      </a:r>
                      <a:r>
                        <a:rPr lang="el-GR" sz="1300" dirty="0">
                          <a:effectLst/>
                          <a:latin typeface="+mn-lt"/>
                          <a:ea typeface="Times New Roman" panose="02020603050405020304" pitchFamily="18" charset="0"/>
                        </a:rPr>
                        <a:t>ς τ</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 παρ</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ἡ</a:t>
                      </a:r>
                      <a:r>
                        <a:rPr lang="el-GR" sz="1300" dirty="0">
                          <a:effectLst/>
                          <a:latin typeface="+mn-lt"/>
                          <a:ea typeface="Times New Roman" panose="02020603050405020304" pitchFamily="18" charset="0"/>
                        </a:rPr>
                        <a:t>μ</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τελευτ</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 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βίου λαμπροτάτη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πεγένετο· γενομένης γ</a:t>
                      </a:r>
                      <a:r>
                        <a:rPr lang="el-GR" sz="1300" dirty="0">
                          <a:effectLst/>
                          <a:latin typeface="+mn-lt"/>
                          <a:ea typeface="Times New Roman" panose="02020603050405020304" pitchFamily="18" charset="0"/>
                          <a:cs typeface="Tahoma" panose="020B0604030504040204" pitchFamily="34" charset="0"/>
                        </a:rPr>
                        <a:t>ὰ</a:t>
                      </a:r>
                      <a:r>
                        <a:rPr lang="el-GR" sz="1300" dirty="0">
                          <a:effectLst/>
                          <a:latin typeface="+mn-lt"/>
                          <a:ea typeface="Times New Roman" panose="02020603050405020304" pitchFamily="18" charset="0"/>
                        </a:rPr>
                        <a:t>ρ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θηναίοισι μάχης πρ</a:t>
                      </a:r>
                      <a:r>
                        <a:rPr lang="el-GR" sz="1300" dirty="0">
                          <a:effectLst/>
                          <a:latin typeface="+mn-lt"/>
                          <a:ea typeface="Times New Roman" panose="02020603050405020304" pitchFamily="18" charset="0"/>
                          <a:cs typeface="Tahoma" panose="020B0604030504040204" pitchFamily="34" charset="0"/>
                        </a:rPr>
                        <a:t>ὸ</a:t>
                      </a:r>
                      <a:r>
                        <a:rPr lang="el-GR" sz="1300" dirty="0">
                          <a:effectLst/>
                          <a:latin typeface="+mn-lt"/>
                          <a:ea typeface="Times New Roman" panose="02020603050405020304" pitchFamily="18" charset="0"/>
                        </a:rPr>
                        <a:t>ς το</a:t>
                      </a:r>
                      <a:r>
                        <a:rPr lang="el-GR" sz="1300" dirty="0">
                          <a:effectLst/>
                          <a:latin typeface="+mn-lt"/>
                          <a:ea typeface="Times New Roman" panose="02020603050405020304" pitchFamily="18" charset="0"/>
                          <a:cs typeface="Tahoma" panose="020B0604030504040204" pitchFamily="34" charset="0"/>
                        </a:rPr>
                        <a:t>ὺ</a:t>
                      </a:r>
                      <a:r>
                        <a:rPr lang="el-GR" sz="1300" dirty="0">
                          <a:effectLst/>
                          <a:latin typeface="+mn-lt"/>
                          <a:ea typeface="Times New Roman" panose="02020603050405020304" pitchFamily="18" charset="0"/>
                        </a:rPr>
                        <a:t>ς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στυγείτονας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ν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λευσ</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νι βοηθήσας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τροπ</a:t>
                      </a:r>
                      <a:r>
                        <a:rPr lang="el-GR" sz="1300" dirty="0">
                          <a:effectLst/>
                          <a:latin typeface="+mn-lt"/>
                          <a:ea typeface="Times New Roman" panose="02020603050405020304" pitchFamily="18" charset="0"/>
                          <a:cs typeface="Tahoma" panose="020B0604030504040204" pitchFamily="34" charset="0"/>
                        </a:rPr>
                        <a:t>ὴ</a:t>
                      </a:r>
                      <a:r>
                        <a:rPr lang="el-GR" sz="1300" dirty="0">
                          <a:effectLst/>
                          <a:latin typeface="+mn-lt"/>
                          <a:ea typeface="Times New Roman" panose="02020603050405020304" pitchFamily="18" charset="0"/>
                        </a:rPr>
                        <a:t>ν ποιήσας τ</a:t>
                      </a:r>
                      <a:r>
                        <a:rPr lang="el-GR" sz="1300" dirty="0">
                          <a:effectLst/>
                          <a:latin typeface="+mn-lt"/>
                          <a:ea typeface="Times New Roman" panose="02020603050405020304" pitchFamily="18" charset="0"/>
                          <a:cs typeface="Tahoma" panose="020B0604030504040204" pitchFamily="34" charset="0"/>
                        </a:rPr>
                        <a:t>ῶ</a:t>
                      </a:r>
                      <a:r>
                        <a:rPr lang="el-GR" sz="1300" dirty="0">
                          <a:effectLst/>
                          <a:latin typeface="+mn-lt"/>
                          <a:ea typeface="Times New Roman" panose="02020603050405020304" pitchFamily="18" charset="0"/>
                        </a:rPr>
                        <a:t>ν πολεμίων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πέθανε κάλλιστα</a:t>
                      </a:r>
                      <a:r>
                        <a:rPr lang="fr-CH" sz="1300" dirty="0">
                          <a:effectLst/>
                          <a:latin typeface="+mn-lt"/>
                          <a:ea typeface="Times New Roman" panose="02020603050405020304" pitchFamily="18" charset="0"/>
                        </a:rPr>
                        <a:t>, </a:t>
                      </a:r>
                      <a:r>
                        <a:rPr lang="el-GR" sz="1300" dirty="0">
                          <a:effectLst/>
                          <a:latin typeface="+mn-lt"/>
                          <a:ea typeface="Times New Roman" panose="02020603050405020304" pitchFamily="18" charset="0"/>
                        </a:rPr>
                        <a:t>καί μιν </a:t>
                      </a:r>
                      <a:r>
                        <a:rPr lang="el-GR" sz="1300" dirty="0">
                          <a:effectLst/>
                          <a:latin typeface="+mn-lt"/>
                          <a:ea typeface="Times New Roman" panose="02020603050405020304" pitchFamily="18" charset="0"/>
                          <a:cs typeface="Tahoma" panose="020B0604030504040204" pitchFamily="34" charset="0"/>
                        </a:rPr>
                        <a:t>Ἀ</a:t>
                      </a:r>
                      <a:r>
                        <a:rPr lang="el-GR" sz="1300" dirty="0">
                          <a:effectLst/>
                          <a:latin typeface="+mn-lt"/>
                          <a:ea typeface="Times New Roman" panose="02020603050405020304" pitchFamily="18" charset="0"/>
                        </a:rPr>
                        <a:t>θηνα</a:t>
                      </a:r>
                      <a:r>
                        <a:rPr lang="el-GR" sz="1300" dirty="0">
                          <a:effectLst/>
                          <a:latin typeface="+mn-lt"/>
                          <a:ea typeface="Times New Roman" panose="02020603050405020304" pitchFamily="18" charset="0"/>
                          <a:cs typeface="Tahoma" panose="020B0604030504040204" pitchFamily="34" charset="0"/>
                        </a:rPr>
                        <a:t>ῖ</a:t>
                      </a:r>
                      <a:r>
                        <a:rPr lang="el-GR" sz="1300" dirty="0">
                          <a:effectLst/>
                          <a:latin typeface="+mn-lt"/>
                          <a:ea typeface="Times New Roman" panose="02020603050405020304" pitchFamily="18" charset="0"/>
                        </a:rPr>
                        <a:t>οι δημοσί</a:t>
                      </a:r>
                      <a:r>
                        <a:rPr lang="el-GR" sz="1300" dirty="0">
                          <a:effectLst/>
                          <a:latin typeface="+mn-lt"/>
                          <a:ea typeface="Times New Roman" panose="02020603050405020304" pitchFamily="18" charset="0"/>
                          <a:cs typeface="Tahoma" panose="020B0604030504040204" pitchFamily="34" charset="0"/>
                        </a:rPr>
                        <a:t>ῃ</a:t>
                      </a:r>
                      <a:r>
                        <a:rPr lang="el-GR" sz="1300" dirty="0">
                          <a:effectLst/>
                          <a:latin typeface="+mn-lt"/>
                          <a:ea typeface="Times New Roman" panose="02020603050405020304" pitchFamily="18" charset="0"/>
                        </a:rPr>
                        <a:t> τε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θαψαν α</a:t>
                      </a:r>
                      <a:r>
                        <a:rPr lang="el-GR" sz="1300" dirty="0">
                          <a:effectLst/>
                          <a:latin typeface="+mn-lt"/>
                          <a:ea typeface="Times New Roman" panose="02020603050405020304" pitchFamily="18" charset="0"/>
                          <a:cs typeface="Tahoma" panose="020B0604030504040204" pitchFamily="34" charset="0"/>
                        </a:rPr>
                        <a:t>ὐ</a:t>
                      </a:r>
                      <a:r>
                        <a:rPr lang="el-GR" sz="1300" dirty="0">
                          <a:effectLst/>
                          <a:latin typeface="+mn-lt"/>
                          <a:ea typeface="Times New Roman" panose="02020603050405020304" pitchFamily="18" charset="0"/>
                        </a:rPr>
                        <a:t>το</a:t>
                      </a:r>
                      <a:r>
                        <a:rPr lang="el-GR" sz="1300" dirty="0">
                          <a:effectLst/>
                          <a:latin typeface="+mn-lt"/>
                          <a:ea typeface="Times New Roman" panose="02020603050405020304" pitchFamily="18" charset="0"/>
                          <a:cs typeface="Tahoma" panose="020B0604030504040204" pitchFamily="34" charset="0"/>
                        </a:rPr>
                        <a:t>ῦ</a:t>
                      </a:r>
                      <a:r>
                        <a:rPr lang="el-GR" sz="1300" dirty="0">
                          <a:effectLst/>
                          <a:latin typeface="+mn-lt"/>
                          <a:ea typeface="Times New Roman" panose="02020603050405020304" pitchFamily="18" charset="0"/>
                        </a:rPr>
                        <a:t> τ</a:t>
                      </a:r>
                      <a:r>
                        <a:rPr lang="el-GR" sz="1300" dirty="0">
                          <a:effectLst/>
                          <a:latin typeface="+mn-lt"/>
                          <a:ea typeface="Times New Roman" panose="02020603050405020304" pitchFamily="18" charset="0"/>
                          <a:cs typeface="Tahoma" panose="020B0604030504040204" pitchFamily="34" charset="0"/>
                        </a:rPr>
                        <a:t>ῇ</a:t>
                      </a:r>
                      <a:r>
                        <a:rPr lang="el-GR" sz="1300" dirty="0">
                          <a:effectLst/>
                          <a:latin typeface="+mn-lt"/>
                          <a:ea typeface="Times New Roman" panose="02020603050405020304" pitchFamily="18" charset="0"/>
                        </a:rPr>
                        <a:t> περ </a:t>
                      </a:r>
                      <a:r>
                        <a:rPr lang="el-GR" sz="1300" dirty="0">
                          <a:effectLst/>
                          <a:latin typeface="+mn-lt"/>
                          <a:ea typeface="Times New Roman" panose="02020603050405020304" pitchFamily="18" charset="0"/>
                          <a:cs typeface="Tahoma" panose="020B0604030504040204" pitchFamily="34" charset="0"/>
                        </a:rPr>
                        <a:t>ἔ</a:t>
                      </a:r>
                      <a:r>
                        <a:rPr lang="el-GR" sz="1300" dirty="0">
                          <a:effectLst/>
                          <a:latin typeface="+mn-lt"/>
                          <a:ea typeface="Times New Roman" panose="02020603050405020304" pitchFamily="18" charset="0"/>
                        </a:rPr>
                        <a:t>πεσε κα</a:t>
                      </a:r>
                      <a:r>
                        <a:rPr lang="el-GR" sz="1300" dirty="0">
                          <a:effectLst/>
                          <a:latin typeface="+mn-lt"/>
                          <a:ea typeface="Times New Roman" panose="02020603050405020304" pitchFamily="18" charset="0"/>
                          <a:cs typeface="Tahoma" panose="020B0604030504040204" pitchFamily="34" charset="0"/>
                        </a:rPr>
                        <a:t>ὶ</a:t>
                      </a:r>
                      <a:r>
                        <a:rPr lang="el-GR" sz="1300" dirty="0">
                          <a:effectLst/>
                          <a:latin typeface="+mn-lt"/>
                          <a:ea typeface="Times New Roman" panose="02020603050405020304" pitchFamily="18" charset="0"/>
                        </a:rPr>
                        <a:t> </a:t>
                      </a:r>
                      <a:r>
                        <a:rPr lang="el-GR" sz="1300" dirty="0">
                          <a:effectLst/>
                          <a:latin typeface="+mn-lt"/>
                          <a:ea typeface="Times New Roman" panose="02020603050405020304" pitchFamily="18" charset="0"/>
                          <a:cs typeface="Tahoma" panose="020B0604030504040204" pitchFamily="34" charset="0"/>
                        </a:rPr>
                        <a:t>ἐ</a:t>
                      </a:r>
                      <a:r>
                        <a:rPr lang="el-GR" sz="1300" dirty="0">
                          <a:effectLst/>
                          <a:latin typeface="+mn-lt"/>
                          <a:ea typeface="Times New Roman" panose="02020603050405020304" pitchFamily="18" charset="0"/>
                        </a:rPr>
                        <a:t>τίμησαν μεγάλως</a:t>
                      </a:r>
                      <a:r>
                        <a:rPr lang="fr-CH" sz="1300" dirty="0">
                          <a:effectLst/>
                          <a:latin typeface="+mn-lt"/>
                          <a:ea typeface="Times New Roman" panose="02020603050405020304" pitchFamily="18" charset="0"/>
                        </a:rPr>
                        <a:t>.»</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tc>
                  <a:txBody>
                    <a:bodyPr/>
                    <a:lstStyle/>
                    <a:p>
                      <a:pPr marL="72000" algn="just">
                        <a:lnSpc>
                          <a:spcPct val="115000"/>
                        </a:lnSpc>
                        <a:spcAft>
                          <a:spcPts val="0"/>
                        </a:spcAft>
                      </a:pPr>
                      <a:r>
                        <a:rPr lang="fr-CH" sz="1300" cap="small" dirty="0">
                          <a:effectLst/>
                          <a:latin typeface="+mn-lt"/>
                          <a:ea typeface="Times New Roman" panose="02020603050405020304" pitchFamily="18" charset="0"/>
                        </a:rPr>
                        <a:t>P</a:t>
                      </a:r>
                      <a:r>
                        <a:rPr lang="fr-CH" sz="1300" dirty="0">
                          <a:effectLst/>
                          <a:latin typeface="+mn-lt"/>
                          <a:ea typeface="Times New Roman" panose="02020603050405020304" pitchFamily="18" charset="0"/>
                        </a:rPr>
                        <a:t>our ce motif donc et par curiosité, Solon quitta le pays : il alla en Égypte chez Amasis et ensuite à Sardes chez Crésus. Là, il fut hébergé par Crésus dans le palais royal. Deux ou trois jours après son arrivée, des serviteurs, sur l’ordre de Crésus, le promenèrent à travers les trésors et lui montrèrent que tout était magnifique et opulent. Quand il eut tout regardé et examiné à son aise, Crésus lui demanda : « Mon hôte Athénien, le bruit de ta sagesse, de tes voyages, est arrivé jusqu’à nous ; on nous a dit que le goût de savoir et la curiosité t’ont fait visiter maint pays ; aussi le désir m’est-il venu maintenant de te poser une question : as-tu déjà vu un homme qui soit le plus heureux du monde ? » Il posait cette question dans l’idée qu’il était le plus heureux des hommes. Mais Solon, sans flatterie et en toute sincérité, répondit : « Oui, roi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d’Athènes. » Surpris de cette réponse, Crésus demanda avec vivacité : « Pour quelle raison estimes-tu donc que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soit le plus heureux ? » Et Solon : « </a:t>
                      </a:r>
                      <a:r>
                        <a:rPr lang="fr-CH" sz="1300" dirty="0" err="1">
                          <a:effectLst/>
                          <a:latin typeface="+mn-lt"/>
                          <a:ea typeface="Times New Roman" panose="02020603050405020304" pitchFamily="18" charset="0"/>
                        </a:rPr>
                        <a:t>Tellos</a:t>
                      </a:r>
                      <a:r>
                        <a:rPr lang="fr-CH" sz="1300" dirty="0">
                          <a:effectLst/>
                          <a:latin typeface="+mn-lt"/>
                          <a:ea typeface="Times New Roman" panose="02020603050405020304" pitchFamily="18" charset="0"/>
                        </a:rPr>
                        <a:t>, dans une ville fortunée, a eu des fils beaux et bons ; il a vu naître des enfants de tous ses fils, et tous ces enfants rester en vie ; fortuné lui-même, pour un homme de chez nous, il eut une fin de vie très brillante ; dans un combat livré à Éleusis par les Athéniens à leurs voisins, il marcha à l’ennemi, le mit en déroute, et périt glorieusement ; les Athéniens l’ensevelirent aux frais du public là même où il était tombé, et lui rendirent de grands honneurs. »</a:t>
                      </a:r>
                      <a:endParaRPr lang="fr-FR" sz="1300" dirty="0">
                        <a:effectLst/>
                        <a:latin typeface="+mn-lt"/>
                        <a:ea typeface="Times New Roman" panose="02020603050405020304" pitchFamily="18" charset="0"/>
                      </a:endParaRPr>
                    </a:p>
                  </a:txBody>
                  <a:tcPr marL="29862" marR="29862" marT="0" marB="0">
                    <a:lnL>
                      <a:noFill/>
                    </a:lnL>
                    <a:lnR>
                      <a:noFill/>
                    </a:lnR>
                    <a:lnT>
                      <a:noFill/>
                    </a:lnT>
                    <a:lnB>
                      <a:noFill/>
                    </a:lnB>
                  </a:tcPr>
                </a:tc>
                <a:extLst>
                  <a:ext uri="{0D108BD9-81ED-4DB2-BD59-A6C34878D82A}">
                    <a16:rowId xmlns:a16="http://schemas.microsoft.com/office/drawing/2014/main" val="3699803952"/>
                  </a:ext>
                </a:extLst>
              </a:tr>
            </a:tbl>
          </a:graphicData>
        </a:graphic>
      </p:graphicFrame>
    </p:spTree>
    <p:extLst>
      <p:ext uri="{BB962C8B-B14F-4D97-AF65-F5344CB8AC3E}">
        <p14:creationId xmlns:p14="http://schemas.microsoft.com/office/powerpoint/2010/main" val="1900192849"/>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3560</TotalTime>
  <Words>12059</Words>
  <Application>Microsoft Macintosh PowerPoint</Application>
  <PresentationFormat>Grand écran</PresentationFormat>
  <Paragraphs>850</Paragraphs>
  <Slides>41</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41</vt:i4>
      </vt:variant>
    </vt:vector>
  </HeadingPairs>
  <TitlesOfParts>
    <vt:vector size="46" baseType="lpstr">
      <vt:lpstr>Arial</vt:lpstr>
      <vt:lpstr>Calibri</vt:lpstr>
      <vt:lpstr>Calibri Light</vt:lpstr>
      <vt:lpstr>Times New Roman</vt:lpstr>
      <vt:lpstr>Rétrospective</vt:lpstr>
      <vt:lpstr>Histoire de la langue grecque La langue de la prose</vt:lpstr>
      <vt:lpstr>Plan de la séance</vt:lpstr>
      <vt:lpstr>Bibliographie</vt:lpstr>
      <vt:lpstr>1. Définition et origines de la prose</vt:lpstr>
      <vt:lpstr>2. Développement d’une prose littéraire</vt:lpstr>
      <vt:lpstr>3. Premiers représentants</vt:lpstr>
      <vt:lpstr>4. Caractéristiques de la prose ionienne</vt:lpstr>
      <vt:lpstr>4. Caractéristiques de la prose ionienne</vt:lpstr>
      <vt:lpstr>Hdt. 1.30-31</vt:lpstr>
      <vt:lpstr>Hdt. 1.30-31</vt:lpstr>
      <vt:lpstr>Hdt. 1.30-31</vt:lpstr>
      <vt:lpstr>Hdt. 1.30-31</vt:lpstr>
      <vt:lpstr>Hdt. 1.30-31</vt:lpstr>
      <vt:lpstr>Hdt. 1.30-31</vt:lpstr>
      <vt:lpstr>Hdt. 1.30-31</vt:lpstr>
      <vt:lpstr>Hdt. 1.30-31</vt:lpstr>
      <vt:lpstr>Hdt. 1.30-31</vt:lpstr>
      <vt:lpstr>Hdt. 1.30-31</vt:lpstr>
      <vt:lpstr>Hdt. 1.30-31</vt:lpstr>
      <vt:lpstr>1. Origines de la prose classique</vt:lpstr>
      <vt:lpstr>2. Développement des différents genres: La rhétorique</vt:lpstr>
      <vt:lpstr>2. Développement des différents genres: La rhétorique</vt:lpstr>
      <vt:lpstr>2. Développement des différents genres: La rhétorique</vt:lpstr>
      <vt:lpstr>Présentation PowerPoint</vt:lpstr>
      <vt:lpstr>Présentation PowerPoint</vt:lpstr>
      <vt:lpstr>Présentation PowerPoint</vt:lpstr>
      <vt:lpstr>Présentation PowerPoint</vt:lpstr>
      <vt:lpstr>Présentation PowerPoint</vt:lpstr>
      <vt:lpstr>Présentation PowerPoint</vt:lpstr>
      <vt:lpstr>2. Développement des différents genres: La philosophie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Développement des différents genres: L’histoire</vt:lpstr>
      <vt:lpstr>Écrit en dialecte ionien ou attique?</vt:lpstr>
      <vt:lpstr>Écrit en dialecte ionien ou attique?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de la langue grecque La langue de la prose</dc:title>
  <dc:creator>Séverine Nasel</dc:creator>
  <cp:lastModifiedBy>Marie Agnes Bagnoud</cp:lastModifiedBy>
  <cp:revision>60</cp:revision>
  <dcterms:created xsi:type="dcterms:W3CDTF">2020-11-06T15:30:54Z</dcterms:created>
  <dcterms:modified xsi:type="dcterms:W3CDTF">2022-11-22T14:47:09Z</dcterms:modified>
</cp:coreProperties>
</file>