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9"/>
  </p:notesMasterIdLst>
  <p:sldIdLst>
    <p:sldId id="256" r:id="rId3"/>
    <p:sldId id="285" r:id="rId4"/>
    <p:sldId id="289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300" r:id="rId13"/>
    <p:sldId id="299" r:id="rId14"/>
    <p:sldId id="301" r:id="rId15"/>
    <p:sldId id="302" r:id="rId16"/>
    <p:sldId id="303" r:id="rId17"/>
    <p:sldId id="281" r:id="rId1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9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fr-FR"/>
              <a:t>Cliquez pour modifier le format des notes</a:t>
            </a:r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fr-FR"/>
              <a:t>&lt;en-tête&gt;</a:t>
            </a:r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fr-FR"/>
              <a:t>&lt;date/heure&gt;</a:t>
            </a:r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fr-FR"/>
              <a:t>&lt;pied de page&gt;</a:t>
            </a:r>
            <a:endParaRPr/>
          </a:p>
        </p:txBody>
      </p:sp>
      <p:sp>
        <p:nvSpPr>
          <p:cNvPr id="7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312141F1-0121-4131-91D1-618141314141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673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138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6111E101-7141-41C1-A1C1-21C161310111}" type="slidenum">
              <a:rPr lang="fr-FR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Présenter</a:t>
            </a:r>
            <a:r>
              <a:rPr lang="fr-CH" baseline="0" dirty="0" smtClean="0"/>
              <a:t> oralement les objectifs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5901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Présenter</a:t>
            </a:r>
            <a:r>
              <a:rPr lang="fr-CH" baseline="0" dirty="0" smtClean="0"/>
              <a:t> oralement les objectifs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5901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Présenter</a:t>
            </a:r>
            <a:r>
              <a:rPr lang="fr-CH" baseline="0" dirty="0" smtClean="0"/>
              <a:t> oralement les objectifs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5901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Présenter</a:t>
            </a:r>
            <a:r>
              <a:rPr lang="fr-CH" baseline="0" dirty="0" smtClean="0"/>
              <a:t> oralement les objectifs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5901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Présenter</a:t>
            </a:r>
            <a:r>
              <a:rPr lang="fr-CH" baseline="0" dirty="0" smtClean="0"/>
              <a:t> oralement les objectifs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5901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Présenter</a:t>
            </a:r>
            <a:r>
              <a:rPr lang="fr-CH" baseline="0" dirty="0" smtClean="0"/>
              <a:t> oralement les objectifs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15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59017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12141F1-0121-4131-91D1-618141314141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365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Présenter</a:t>
            </a:r>
            <a:r>
              <a:rPr lang="fr-CH" baseline="0" dirty="0" smtClean="0"/>
              <a:t> oralement les objectifs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5901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Présenter</a:t>
            </a:r>
            <a:r>
              <a:rPr lang="fr-CH" baseline="0" dirty="0" smtClean="0"/>
              <a:t> oralement les objectifs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5901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Présenter</a:t>
            </a:r>
            <a:r>
              <a:rPr lang="fr-CH" baseline="0" dirty="0" smtClean="0"/>
              <a:t> oralement les objectifs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5901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Présenter</a:t>
            </a:r>
            <a:r>
              <a:rPr lang="fr-CH" baseline="0" dirty="0" smtClean="0"/>
              <a:t> oralement les objectifs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5901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Présenter</a:t>
            </a:r>
            <a:r>
              <a:rPr lang="fr-CH" baseline="0" dirty="0" smtClean="0"/>
              <a:t> oralement les objectifs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5901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Présenter</a:t>
            </a:r>
            <a:r>
              <a:rPr lang="fr-CH" baseline="0" dirty="0" smtClean="0"/>
              <a:t> oralement les objectifs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5901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Présenter</a:t>
            </a:r>
            <a:r>
              <a:rPr lang="fr-CH" baseline="0" dirty="0" smtClean="0"/>
              <a:t> oralement les objectifs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5901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Présenter</a:t>
            </a:r>
            <a:r>
              <a:rPr lang="fr-CH" baseline="0" dirty="0" smtClean="0"/>
              <a:t> oralement les objectifs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590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3999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48464" y="-27384"/>
            <a:ext cx="648072" cy="43204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77C44-E200-40A9-A99C-7DEB161776E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2535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3999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5779080"/>
            <a:ext cx="9143280" cy="1078200"/>
          </a:xfrm>
          <a:prstGeom prst="rect">
            <a:avLst/>
          </a:prstGeom>
        </p:spPr>
      </p:pic>
      <p:sp>
        <p:nvSpPr>
          <p:cNvPr id="5" name="CustomShape 1"/>
          <p:cNvSpPr/>
          <p:nvPr/>
        </p:nvSpPr>
        <p:spPr>
          <a:xfrm>
            <a:off x="348120" y="6021360"/>
            <a:ext cx="600912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fr-FR" b="1">
                <a:solidFill>
                  <a:srgbClr val="FFFFFF"/>
                </a:solidFill>
                <a:latin typeface="Arial"/>
              </a:rPr>
              <a:t>Bibliothèque</a:t>
            </a:r>
            <a:endParaRPr/>
          </a:p>
          <a:p>
            <a:r>
              <a:rPr lang="fr-FR" b="1">
                <a:solidFill>
                  <a:srgbClr val="FFFFFF"/>
                </a:solidFill>
                <a:latin typeface="Arial"/>
              </a:rPr>
              <a:t>Uni Arve - Sciences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fr-FR"/>
              <a:t>Cliquez pour éditer le format du texte-titre</a:t>
            </a:r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/>
              <a:t>Second niveau de plan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/>
              <a:t>Troisième niveau de plan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/>
              <a:t>Quatrième niveau de plan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/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fr-FR"/>
              <a:t>Huitième niveau de plan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fr-FR"/>
              <a:t>Neuvième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 8"/>
          <p:cNvPicPr/>
          <p:nvPr/>
        </p:nvPicPr>
        <p:blipFill>
          <a:blip r:embed="rId15"/>
          <a:stretch>
            <a:fillRect/>
          </a:stretch>
        </p:blipFill>
        <p:spPr>
          <a:xfrm>
            <a:off x="0" y="5779080"/>
            <a:ext cx="9143280" cy="1078200"/>
          </a:xfrm>
          <a:prstGeom prst="rect">
            <a:avLst/>
          </a:prstGeom>
        </p:spPr>
      </p:pic>
      <p:sp>
        <p:nvSpPr>
          <p:cNvPr id="37" name="CustomShape 1"/>
          <p:cNvSpPr/>
          <p:nvPr/>
        </p:nvSpPr>
        <p:spPr>
          <a:xfrm>
            <a:off x="348120" y="6021360"/>
            <a:ext cx="6009120" cy="638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fr-FR" b="1">
                <a:solidFill>
                  <a:srgbClr val="FFFFFF"/>
                </a:solidFill>
                <a:latin typeface="Arial"/>
              </a:rPr>
              <a:t>Bibliothèque</a:t>
            </a:r>
            <a:endParaRPr/>
          </a:p>
          <a:p>
            <a:r>
              <a:rPr lang="fr-FR" b="1">
                <a:solidFill>
                  <a:srgbClr val="FFFFFF"/>
                </a:solidFill>
                <a:latin typeface="Arial"/>
              </a:rPr>
              <a:t>Uni Arve - Sciences</a:t>
            </a:r>
            <a:endParaRPr/>
          </a:p>
        </p:txBody>
      </p:sp>
      <p:sp>
        <p:nvSpPr>
          <p:cNvPr id="38" name="Line 2"/>
          <p:cNvSpPr/>
          <p:nvPr/>
        </p:nvSpPr>
        <p:spPr>
          <a:xfrm>
            <a:off x="0" y="1484640"/>
            <a:ext cx="9144000" cy="0"/>
          </a:xfrm>
          <a:prstGeom prst="line">
            <a:avLst/>
          </a:prstGeom>
          <a:ln w="28440">
            <a:solidFill>
              <a:srgbClr val="CA0060"/>
            </a:solidFill>
            <a:round/>
          </a:ln>
        </p:spPr>
      </p:sp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fr-FR"/>
              <a:t>Cliquez pour éditer le format du texte-titre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/>
              <a:t>Second niveau de plan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/>
              <a:t>Troisième niveau de plan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/>
              <a:t>Quatrième niveau de plan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/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fr-FR"/>
              <a:t>Huitième niveau de plan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fr-FR"/>
              <a:t>Neuvième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e.besson-girard@unige.c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dricci.org/histoire_preface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685800" y="1268640"/>
            <a:ext cx="7771680" cy="2591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fr-CH" sz="3800" b="1" i="1" dirty="0" smtClean="0">
                <a:solidFill>
                  <a:srgbClr val="000000"/>
                </a:solidFill>
                <a:latin typeface="Arial"/>
              </a:rPr>
              <a:t>Le Grand Ricci en ligne</a:t>
            </a:r>
            <a:endParaRPr dirty="0"/>
          </a:p>
        </p:txBody>
      </p:sp>
      <p:sp>
        <p:nvSpPr>
          <p:cNvPr id="79" name="CustomShape 2"/>
          <p:cNvSpPr/>
          <p:nvPr/>
        </p:nvSpPr>
        <p:spPr>
          <a:xfrm>
            <a:off x="350280" y="5373360"/>
            <a:ext cx="4319640" cy="3643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fr-FR" u="sng" dirty="0">
                <a:solidFill>
                  <a:srgbClr val="000000"/>
                </a:solidFill>
                <a:latin typeface="Arial"/>
                <a:hlinkClick r:id="rId3"/>
              </a:rPr>
              <a:t>f</a:t>
            </a:r>
            <a:r>
              <a:rPr lang="fr-FR" u="sng" dirty="0" smtClean="0">
                <a:solidFill>
                  <a:srgbClr val="000000"/>
                </a:solidFill>
                <a:latin typeface="Arial"/>
                <a:hlinkClick r:id="rId3"/>
              </a:rPr>
              <a:t>rance.besson-girard@unige.ch</a:t>
            </a:r>
            <a:r>
              <a:rPr lang="fr-FR" u="sng" dirty="0" smtClean="0">
                <a:solidFill>
                  <a:srgbClr val="000000"/>
                </a:solidFill>
                <a:latin typeface="Arial"/>
              </a:rPr>
              <a:t> </a:t>
            </a:r>
            <a:endParaRPr dirty="0"/>
          </a:p>
        </p:txBody>
      </p:sp>
      <p:sp>
        <p:nvSpPr>
          <p:cNvPr id="80" name="CustomShape 3"/>
          <p:cNvSpPr/>
          <p:nvPr/>
        </p:nvSpPr>
        <p:spPr>
          <a:xfrm>
            <a:off x="4632480" y="5373360"/>
            <a:ext cx="4077720" cy="3643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/>
            <a:r>
              <a:rPr lang="fr-FR" dirty="0" smtClean="0">
                <a:solidFill>
                  <a:srgbClr val="000000"/>
                </a:solidFill>
                <a:latin typeface="Arial"/>
              </a:rPr>
              <a:t>11.12.2018</a:t>
            </a:r>
            <a:endParaRPr dirty="0"/>
          </a:p>
        </p:txBody>
      </p:sp>
      <p:sp>
        <p:nvSpPr>
          <p:cNvPr id="81" name="CustomShape 4"/>
          <p:cNvSpPr/>
          <p:nvPr/>
        </p:nvSpPr>
        <p:spPr>
          <a:xfrm>
            <a:off x="685800" y="4221000"/>
            <a:ext cx="7771680" cy="10792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dirty="0"/>
          </a:p>
        </p:txBody>
      </p:sp>
      <p:pic>
        <p:nvPicPr>
          <p:cNvPr id="8" name="Image 7" descr="templa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779008"/>
            <a:ext cx="9144000" cy="1078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77C44-E200-40A9-A99C-7DEB161776E9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Rechercher par :</a:t>
            </a:r>
            <a:br>
              <a:rPr lang="fr-FR" altLang="ja-JP" sz="3800" b="1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mots ou expressions</a:t>
            </a:r>
            <a:endParaRPr lang="fr-FR" altLang="ja-JP" sz="40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637111"/>
          </a:xfrm>
        </p:spPr>
        <p:txBody>
          <a:bodyPr/>
          <a:lstStyle/>
          <a:p>
            <a:pPr>
              <a:buSzPct val="120000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Il faut utiliser la recherche avancée en cliquant </a:t>
            </a:r>
            <a:br>
              <a:rPr lang="fr-CH" altLang="ja-JP" sz="2800" dirty="0" smtClean="0">
                <a:solidFill>
                  <a:srgbClr val="000000"/>
                </a:solidFill>
                <a:latin typeface="Arial"/>
              </a:rPr>
            </a:b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sur «Advanced»</a:t>
            </a:r>
            <a:endParaRPr lang="fr-CH" altLang="ja-JP" sz="2800" b="1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b="1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84984"/>
            <a:ext cx="2200448" cy="192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32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77C44-E200-40A9-A99C-7DEB161776E9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Rechercher par :</a:t>
            </a:r>
            <a:br>
              <a:rPr lang="fr-FR" altLang="ja-JP" sz="3800" b="1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mots ou expressions</a:t>
            </a:r>
            <a:endParaRPr lang="fr-FR" altLang="ja-JP" sz="40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637111"/>
          </a:xfrm>
        </p:spPr>
        <p:txBody>
          <a:bodyPr/>
          <a:lstStyle/>
          <a:p>
            <a:pPr>
              <a:buSzPct val="120000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Il faut utiliser la recherche avancée en cliquant </a:t>
            </a:r>
            <a:br>
              <a:rPr lang="fr-CH" altLang="ja-JP" sz="2800" dirty="0" smtClean="0">
                <a:solidFill>
                  <a:srgbClr val="000000"/>
                </a:solidFill>
                <a:latin typeface="Arial"/>
              </a:rPr>
            </a:b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sur «Advanced»</a:t>
            </a:r>
            <a:endParaRPr lang="fr-CH" altLang="ja-JP" sz="2800" b="1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b="1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84984"/>
            <a:ext cx="2200448" cy="192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45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77C44-E200-40A9-A99C-7DEB161776E9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Rechercher par :</a:t>
            </a:r>
            <a:br>
              <a:rPr lang="fr-FR" altLang="ja-JP" sz="3800" b="1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mots ou expressions</a:t>
            </a:r>
            <a:endParaRPr lang="fr-FR" altLang="ja-JP" sz="40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637111"/>
          </a:xfrm>
        </p:spPr>
        <p:txBody>
          <a:bodyPr/>
          <a:lstStyle/>
          <a:p>
            <a:pPr>
              <a:buSzPct val="120000"/>
            </a:pPr>
            <a:r>
              <a:rPr lang="fr-CH" altLang="ja-JP" sz="2800" b="1" dirty="0" smtClean="0">
                <a:solidFill>
                  <a:srgbClr val="000000"/>
                </a:solidFill>
                <a:latin typeface="Arial"/>
              </a:rPr>
              <a:t>Recherche avec le mot : aubergine</a:t>
            </a:r>
          </a:p>
          <a:p>
            <a:pPr>
              <a:buSzPct val="120000"/>
            </a:pPr>
            <a:r>
              <a:rPr lang="ja-JP" altLang="en-US" sz="2800" dirty="0" smtClean="0"/>
              <a:t>茄子 </a:t>
            </a:r>
            <a:r>
              <a:rPr lang="fr-CH" altLang="ja-JP" sz="2800" dirty="0" err="1" smtClean="0"/>
              <a:t>Qiézi</a:t>
            </a: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buSzPct val="120000"/>
              <a:buFontTx/>
              <a:buChar char="-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Essai en simplifié</a:t>
            </a:r>
          </a:p>
          <a:p>
            <a:pPr marL="457200" indent="-457200">
              <a:buSzPct val="120000"/>
              <a:buFontTx/>
              <a:buChar char="-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Essai en traditionnel</a:t>
            </a:r>
          </a:p>
          <a:p>
            <a:pPr marL="457200" indent="-457200">
              <a:buSzPct val="120000"/>
              <a:buFontTx/>
              <a:buChar char="-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Essai en pinyin (espace entre chaque syllabe-</a:t>
            </a:r>
          </a:p>
          <a:p>
            <a:pPr>
              <a:buSzPct val="120000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sans ton, avec ton, avec «…».</a:t>
            </a: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9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77C44-E200-40A9-A99C-7DEB161776E9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Les astuces</a:t>
            </a:r>
            <a:endParaRPr lang="fr-FR" altLang="ja-JP" sz="40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637111"/>
          </a:xfrm>
        </p:spPr>
        <p:txBody>
          <a:bodyPr/>
          <a:lstStyle/>
          <a:p>
            <a:pPr>
              <a:buSzPct val="120000"/>
            </a:pPr>
            <a:r>
              <a:rPr lang="fr-CH" altLang="ja-JP" sz="2800" b="1" dirty="0" smtClean="0">
                <a:solidFill>
                  <a:srgbClr val="000000"/>
                </a:solidFill>
                <a:latin typeface="Arial"/>
              </a:rPr>
              <a:t>On ne sait pas la forme pinyin d’un caractère ?</a:t>
            </a:r>
            <a:br>
              <a:rPr lang="fr-CH" altLang="ja-JP" sz="2800" b="1" dirty="0" smtClean="0">
                <a:solidFill>
                  <a:srgbClr val="000000"/>
                </a:solidFill>
                <a:latin typeface="Arial"/>
              </a:rPr>
            </a:br>
            <a:endParaRPr lang="fr-CH" altLang="ja-JP" sz="2800" b="1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Utilisons ? (pour une ou plusieurs lettres n’importe</a:t>
            </a:r>
            <a:br>
              <a:rPr lang="fr-CH" altLang="ja-JP" sz="2800" dirty="0" smtClean="0">
                <a:solidFill>
                  <a:srgbClr val="000000"/>
                </a:solidFill>
                <a:latin typeface="Arial"/>
              </a:rPr>
            </a:b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où ) ou bien «*» pour remplacer une lettre à la fin.</a:t>
            </a:r>
          </a:p>
          <a:p>
            <a:pPr>
              <a:buSzPct val="120000"/>
            </a:pP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r>
              <a:rPr lang="fr-CH" altLang="ja-JP" sz="2800" b="1" dirty="0" smtClean="0">
                <a:solidFill>
                  <a:srgbClr val="000000"/>
                </a:solidFill>
                <a:latin typeface="Arial"/>
              </a:rPr>
              <a:t>Les opérateurs booléens NOT, AND, OR </a:t>
            </a:r>
            <a:r>
              <a:rPr lang="fr-CH" altLang="ja-JP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fr-CH" altLang="ja-JP" sz="2800" dirty="0">
                <a:solidFill>
                  <a:srgbClr val="000000"/>
                </a:solidFill>
                <a:latin typeface="Arial"/>
              </a:rPr>
            </a:b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(en majuscules) (voir document)</a:t>
            </a: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Ex. </a:t>
            </a:r>
            <a:r>
              <a:rPr lang="fr-CH" altLang="ja-JP" sz="2800" dirty="0" err="1" smtClean="0"/>
              <a:t>Qié</a:t>
            </a:r>
            <a:r>
              <a:rPr lang="fr-CH" altLang="ja-JP" sz="2800" dirty="0" smtClean="0"/>
              <a:t> AND </a:t>
            </a:r>
            <a:r>
              <a:rPr lang="fr-CH" altLang="ja-JP" sz="2800" dirty="0" err="1" smtClean="0"/>
              <a:t>zi</a:t>
            </a:r>
            <a:endParaRPr lang="fr-CH" altLang="ja-JP" sz="2800" dirty="0" smtClean="0"/>
          </a:p>
          <a:p>
            <a:pPr>
              <a:buSzPct val="120000"/>
            </a:pPr>
            <a:r>
              <a:rPr lang="fr-CH" altLang="ja-JP" sz="2800" dirty="0" smtClean="0"/>
              <a:t>Mais par exemple </a:t>
            </a:r>
            <a:r>
              <a:rPr lang="fr-CH" altLang="ja-JP" sz="2800" dirty="0" err="1" smtClean="0"/>
              <a:t>Qié</a:t>
            </a:r>
            <a:r>
              <a:rPr lang="fr-CH" altLang="ja-JP" sz="2800" dirty="0" smtClean="0"/>
              <a:t> NOT </a:t>
            </a:r>
            <a:r>
              <a:rPr lang="fr-CH" altLang="ja-JP" sz="2800" dirty="0" err="1" smtClean="0"/>
              <a:t>dai</a:t>
            </a:r>
            <a:r>
              <a:rPr lang="fr-CH" altLang="ja-JP" sz="2800" dirty="0" smtClean="0"/>
              <a:t> (on exclut le mot</a:t>
            </a:r>
            <a:br>
              <a:rPr lang="fr-CH" altLang="ja-JP" sz="2800" dirty="0" smtClean="0"/>
            </a:br>
            <a:r>
              <a:rPr lang="fr-CH" altLang="ja-JP" sz="2800" dirty="0" err="1" smtClean="0"/>
              <a:t>Qiedai</a:t>
            </a:r>
            <a:r>
              <a:rPr lang="fr-CH" altLang="ja-JP" sz="2800" dirty="0" smtClean="0"/>
              <a:t> = bourse, pochette)  </a:t>
            </a:r>
            <a:endParaRPr lang="fr-CH" altLang="ja-JP" sz="2800" dirty="0"/>
          </a:p>
          <a:p>
            <a:pPr>
              <a:buSzPct val="120000"/>
            </a:pPr>
            <a:endParaRPr lang="fr-CH" altLang="ja-JP" sz="2800" dirty="0" smtClean="0"/>
          </a:p>
          <a:p>
            <a:pPr>
              <a:buSzPct val="120000"/>
            </a:pPr>
            <a:r>
              <a:rPr lang="fr-CH" altLang="ja-JP" sz="2800" dirty="0" smtClean="0"/>
              <a:t> </a:t>
            </a:r>
            <a:endParaRPr lang="fr-CH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775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77C44-E200-40A9-A99C-7DEB161776E9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Les astuces </a:t>
            </a:r>
            <a:endParaRPr lang="fr-FR" altLang="ja-JP" sz="40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637111"/>
          </a:xfrm>
        </p:spPr>
        <p:txBody>
          <a:bodyPr/>
          <a:lstStyle/>
          <a:p>
            <a:pPr>
              <a:buSzPct val="120000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Page d’accueil </a:t>
            </a:r>
          </a:p>
          <a:p>
            <a:pPr>
              <a:buSzPct val="120000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Cliquez sur : </a:t>
            </a:r>
            <a:r>
              <a:rPr lang="fr-CH" altLang="ja-JP" sz="2800" b="1" dirty="0" smtClean="0">
                <a:solidFill>
                  <a:srgbClr val="000000"/>
                </a:solidFill>
                <a:latin typeface="Arial"/>
              </a:rPr>
              <a:t>«Appendices»</a:t>
            </a:r>
            <a:endParaRPr lang="fr-CH" altLang="ja-JP" sz="2800" b="1" dirty="0"/>
          </a:p>
          <a:p>
            <a:pPr>
              <a:buSzPct val="120000"/>
            </a:pPr>
            <a:endParaRPr lang="fr-CH" altLang="ja-JP" sz="2800" dirty="0" smtClean="0"/>
          </a:p>
          <a:p>
            <a:pPr>
              <a:buSzPct val="120000"/>
            </a:pPr>
            <a:r>
              <a:rPr lang="fr-CH" altLang="ja-JP" sz="2800" dirty="0" smtClean="0"/>
              <a:t> </a:t>
            </a:r>
            <a:endParaRPr lang="fr-CH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73152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61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77C44-E200-40A9-A99C-7DEB161776E9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Les astuces </a:t>
            </a:r>
            <a:endParaRPr lang="fr-FR" altLang="ja-JP" sz="40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637111"/>
          </a:xfrm>
        </p:spPr>
        <p:txBody>
          <a:bodyPr/>
          <a:lstStyle/>
          <a:p>
            <a:pPr>
              <a:buSzPct val="120000"/>
            </a:pPr>
            <a:r>
              <a:rPr lang="fr-FR" altLang="ja-JP" sz="2800" b="1" dirty="0" smtClean="0">
                <a:solidFill>
                  <a:srgbClr val="000000"/>
                </a:solidFill>
                <a:latin typeface="Arial"/>
              </a:rPr>
              <a:t>Exercice :</a:t>
            </a:r>
          </a:p>
          <a:p>
            <a:pPr>
              <a:buSzPct val="120000"/>
            </a:pPr>
            <a:endParaRPr lang="fr-FR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1 - Trouvez des informations sur les dynasties </a:t>
            </a:r>
            <a:br>
              <a:rPr lang="fr-FR" altLang="ja-JP" sz="2800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chinoises.</a:t>
            </a:r>
          </a:p>
          <a:p>
            <a:pPr>
              <a:buSzPct val="120000"/>
            </a:pPr>
            <a:endParaRPr lang="fr-FR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2 – Trouvez une liste de personnages historiques</a:t>
            </a:r>
          </a:p>
          <a:p>
            <a:pPr>
              <a:buSzPct val="120000"/>
            </a:pPr>
            <a:endParaRPr lang="fr-FR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865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864000" y="665640"/>
            <a:ext cx="6968520" cy="6303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fr-FR" sz="3800" dirty="0" smtClean="0">
                <a:solidFill>
                  <a:srgbClr val="000000"/>
                </a:solidFill>
                <a:latin typeface="Arial"/>
              </a:rPr>
              <a:t>Conclusion</a:t>
            </a:r>
            <a:endParaRPr dirty="0"/>
          </a:p>
        </p:txBody>
      </p:sp>
      <p:sp>
        <p:nvSpPr>
          <p:cNvPr id="129" name="TextShape 2"/>
          <p:cNvSpPr txBox="1"/>
          <p:nvPr/>
        </p:nvSpPr>
        <p:spPr>
          <a:xfrm>
            <a:off x="395536" y="1882440"/>
            <a:ext cx="7658024" cy="23695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fr-CH" dirty="0" smtClean="0"/>
              <a:t> </a:t>
            </a:r>
          </a:p>
          <a:p>
            <a:endParaRPr lang="fr-CH" dirty="0"/>
          </a:p>
          <a:p>
            <a:endParaRPr lang="fr-CH" dirty="0" smtClean="0"/>
          </a:p>
        </p:txBody>
      </p:sp>
      <p:pic>
        <p:nvPicPr>
          <p:cNvPr id="4" name="Image 3" descr="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79008"/>
            <a:ext cx="9144000" cy="1078992"/>
          </a:xfrm>
          <a:prstGeom prst="rect">
            <a:avLst/>
          </a:prstGeom>
        </p:spPr>
      </p:pic>
      <p:pic>
        <p:nvPicPr>
          <p:cNvPr id="5" name="Image 4" descr="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79008"/>
            <a:ext cx="9144000" cy="1078992"/>
          </a:xfrm>
          <a:prstGeom prst="rect">
            <a:avLst/>
          </a:prstGeom>
        </p:spPr>
      </p:pic>
      <p:sp>
        <p:nvSpPr>
          <p:cNvPr id="6" name="Espace réservé du contenu 5"/>
          <p:cNvSpPr txBox="1">
            <a:spLocks/>
          </p:cNvSpPr>
          <p:nvPr/>
        </p:nvSpPr>
        <p:spPr>
          <a:xfrm>
            <a:off x="457200" y="1600200"/>
            <a:ext cx="7787208" cy="4637111"/>
          </a:xfrm>
          <a:prstGeom prst="rect">
            <a:avLst/>
          </a:prstGeom>
        </p:spPr>
        <p:txBody>
          <a:bodyPr/>
          <a:lstStyle/>
          <a:p>
            <a:pPr>
              <a:buSzPct val="120000"/>
            </a:pPr>
            <a:r>
              <a:rPr lang="fr-FR" altLang="ja-JP" sz="2800" b="1" kern="0" dirty="0" smtClean="0">
                <a:solidFill>
                  <a:srgbClr val="000000"/>
                </a:solidFill>
                <a:latin typeface="Arial"/>
              </a:rPr>
              <a:t>Vous savez à présent :</a:t>
            </a:r>
          </a:p>
          <a:p>
            <a:pPr>
              <a:buSzPct val="120000"/>
            </a:pPr>
            <a:endParaRPr lang="fr-FR" altLang="ja-JP" sz="2800" b="1" kern="0" dirty="0">
              <a:solidFill>
                <a:srgbClr val="000000"/>
              </a:solidFill>
              <a:latin typeface="Arial"/>
            </a:endParaRPr>
          </a:p>
          <a:p>
            <a:pPr algn="ctr">
              <a:buSzPct val="120000"/>
            </a:pPr>
            <a:r>
              <a:rPr lang="fr-FR" altLang="ja-JP" sz="2800" kern="0" dirty="0" smtClean="0">
                <a:solidFill>
                  <a:srgbClr val="000000"/>
                </a:solidFill>
                <a:latin typeface="Arial"/>
              </a:rPr>
              <a:t>Utiliser le Grand Ricci</a:t>
            </a:r>
          </a:p>
          <a:p>
            <a:pPr algn="ctr">
              <a:buSzPct val="120000"/>
            </a:pPr>
            <a:endParaRPr lang="fr-FR" altLang="ja-JP" sz="2000" i="1" kern="0" dirty="0" smtClean="0">
              <a:solidFill>
                <a:srgbClr val="000000"/>
              </a:solidFill>
            </a:endParaRPr>
          </a:p>
          <a:p>
            <a:pPr algn="ctr">
              <a:buSzPct val="120000"/>
            </a:pPr>
            <a:r>
              <a:rPr lang="fr-FR" altLang="ja-JP" sz="2000" i="1" kern="0" dirty="0" smtClean="0">
                <a:solidFill>
                  <a:srgbClr val="000000"/>
                </a:solidFill>
              </a:rPr>
              <a:t>Aussi en salle </a:t>
            </a:r>
            <a:r>
              <a:rPr lang="fr-FR" altLang="ja-JP" sz="2000" i="1" kern="0" dirty="0">
                <a:solidFill>
                  <a:srgbClr val="000000"/>
                </a:solidFill>
              </a:rPr>
              <a:t>de lecture à la côte </a:t>
            </a:r>
            <a:r>
              <a:rPr lang="fr-CH" altLang="ja-JP" sz="2000" i="1" dirty="0"/>
              <a:t>E.03 RIC </a:t>
            </a:r>
            <a:r>
              <a:rPr lang="fr-CH" altLang="ja-JP" sz="2000" i="1" dirty="0" err="1"/>
              <a:t>Gra</a:t>
            </a:r>
            <a:r>
              <a:rPr lang="fr-CH" altLang="ja-JP" sz="2000" i="1" dirty="0"/>
              <a:t>  </a:t>
            </a:r>
            <a:endParaRPr lang="fr-FR" altLang="ja-JP" sz="2000" i="1" kern="0" dirty="0">
              <a:solidFill>
                <a:srgbClr val="000000"/>
              </a:solidFill>
            </a:endParaRPr>
          </a:p>
          <a:p>
            <a:pPr algn="ctr">
              <a:buSzPct val="120000"/>
            </a:pPr>
            <a:endParaRPr lang="fr-FR" altLang="ja-JP" sz="2800" kern="0" dirty="0">
              <a:solidFill>
                <a:srgbClr val="000000"/>
              </a:solidFill>
            </a:endParaRPr>
          </a:p>
          <a:p>
            <a:pPr algn="ctr">
              <a:buSzPct val="120000"/>
            </a:pPr>
            <a:endParaRPr lang="fr-FR" altLang="ja-JP" sz="2800" kern="0" dirty="0">
              <a:solidFill>
                <a:srgbClr val="000000"/>
              </a:solidFill>
              <a:latin typeface="Arial"/>
            </a:endParaRPr>
          </a:p>
          <a:p>
            <a:pPr algn="ctr">
              <a:buSzPct val="120000"/>
            </a:pPr>
            <a:r>
              <a:rPr lang="fr-FR" altLang="ja-JP" sz="2800" b="1" kern="0" dirty="0" smtClean="0">
                <a:solidFill>
                  <a:srgbClr val="000000"/>
                </a:solidFill>
                <a:latin typeface="Arial"/>
              </a:rPr>
              <a:t>Merci de votre attention  </a:t>
            </a:r>
          </a:p>
          <a:p>
            <a:pPr>
              <a:buSzPct val="120000"/>
            </a:pPr>
            <a:endParaRPr lang="fr-FR" altLang="ja-JP" sz="2800" kern="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kern="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12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77C44-E200-40A9-A99C-7DEB161776E9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sz="3800" b="1" kern="1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Objectif</a:t>
            </a:r>
            <a:endParaRPr lang="fr-CH" sz="3800" b="1" kern="1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637111"/>
          </a:xfrm>
        </p:spPr>
        <p:txBody>
          <a:bodyPr/>
          <a:lstStyle/>
          <a:p>
            <a:pPr>
              <a:buSzPct val="120000"/>
              <a:buFont typeface="Arial"/>
              <a:buChar char="•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  <a:buFont typeface="Arial"/>
              <a:buChar char="•"/>
            </a:pPr>
            <a:endParaRPr lang="fr-FR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  <a:buFont typeface="Arial"/>
              <a:buChar char="•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 Vous faire connaître et utiliser le Grand Ricci</a:t>
            </a:r>
          </a:p>
        </p:txBody>
      </p:sp>
    </p:spTree>
    <p:extLst>
      <p:ext uri="{BB962C8B-B14F-4D97-AF65-F5344CB8AC3E}">
        <p14:creationId xmlns:p14="http://schemas.microsoft.com/office/powerpoint/2010/main" val="147343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77C44-E200-40A9-A99C-7DEB161776E9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ja-JP" sz="3800" b="1" dirty="0">
                <a:solidFill>
                  <a:srgbClr val="000000"/>
                </a:solidFill>
                <a:latin typeface="Arial"/>
              </a:rPr>
              <a:t>Plan</a:t>
            </a:r>
            <a:endParaRPr lang="fr-FR" altLang="ja-JP" sz="40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637111"/>
          </a:xfrm>
        </p:spPr>
        <p:txBody>
          <a:bodyPr/>
          <a:lstStyle/>
          <a:p>
            <a:pPr marL="514350" indent="-514350">
              <a:buSzPct val="120000"/>
              <a:buFont typeface="+mj-lt"/>
              <a:buAutoNum type="arabicPeriod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Introduction : histoire du Grand Ricci</a:t>
            </a:r>
          </a:p>
          <a:p>
            <a:pPr marL="514350" indent="-514350">
              <a:buSzPct val="120000"/>
              <a:buFont typeface="+mj-lt"/>
              <a:buAutoNum type="arabicPeriod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Rechercher par : caractère, translitération, </a:t>
            </a:r>
            <a:br>
              <a:rPr lang="fr-FR" altLang="ja-JP" sz="2800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radical, mot ou expression avec plus d’un </a:t>
            </a:r>
            <a:br>
              <a:rPr lang="fr-FR" altLang="ja-JP" sz="2800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caractère</a:t>
            </a:r>
          </a:p>
          <a:p>
            <a:pPr marL="514350" indent="-514350">
              <a:buSzPct val="120000"/>
              <a:buFont typeface="+mj-lt"/>
              <a:buAutoNum type="arabicPeriod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Utiliser les opérateurs booléens</a:t>
            </a:r>
          </a:p>
          <a:p>
            <a:pPr marL="514350" indent="-514350">
              <a:buSzPct val="120000"/>
              <a:buFont typeface="+mj-lt"/>
              <a:buAutoNum type="arabicPeriod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Les ressources</a:t>
            </a:r>
          </a:p>
          <a:p>
            <a:pPr marL="514350" indent="-514350">
              <a:buSzPct val="120000"/>
              <a:buFont typeface="+mj-lt"/>
              <a:buAutoNum type="arabicPeriod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5122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77C44-E200-40A9-A99C-7DEB161776E9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1 - Introduction</a:t>
            </a:r>
            <a:endParaRPr lang="fr-FR" altLang="ja-JP" sz="40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637111"/>
          </a:xfrm>
        </p:spPr>
        <p:txBody>
          <a:bodyPr/>
          <a:lstStyle/>
          <a:p>
            <a:pPr>
              <a:buSzPct val="120000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Le Grand Ricci, du nom du missionnaire italien </a:t>
            </a:r>
            <a:r>
              <a:rPr lang="fr-FR" altLang="ja-JP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fr-FR" altLang="ja-JP" sz="2800" dirty="0">
                <a:solidFill>
                  <a:srgbClr val="000000"/>
                </a:solidFill>
                <a:latin typeface="Arial"/>
              </a:rPr>
            </a:b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Matteo Ricci (1552-1610) est le plus complet des</a:t>
            </a:r>
            <a:br>
              <a:rPr lang="fr-FR" altLang="ja-JP" sz="2800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dictionnaires de chinois bilingues.</a:t>
            </a:r>
            <a:br>
              <a:rPr lang="fr-FR" altLang="ja-JP" sz="2800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13900 sinogrammes – 300000 entrées de termes</a:t>
            </a:r>
            <a:br>
              <a:rPr lang="fr-FR" altLang="ja-JP" sz="2800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Publications par étapes : </a:t>
            </a:r>
            <a:br>
              <a:rPr lang="fr-FR" altLang="ja-JP" sz="2800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Dictionnaire français de la langue chinoise (1976)</a:t>
            </a:r>
            <a:br>
              <a:rPr lang="fr-FR" altLang="ja-JP" sz="2800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Dictionnaire Ricci des caractères chinois (1999)</a:t>
            </a:r>
          </a:p>
          <a:p>
            <a:pPr>
              <a:buSzPct val="120000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2010 : DVD</a:t>
            </a:r>
          </a:p>
          <a:p>
            <a:pPr>
              <a:buSzPct val="120000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2014 : Grand Ricci online</a:t>
            </a: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r>
              <a:rPr lang="fr-FR" altLang="ja-JP" sz="1600" i="1" dirty="0" smtClean="0">
                <a:solidFill>
                  <a:srgbClr val="000000"/>
                </a:solidFill>
                <a:latin typeface="Arial"/>
              </a:rPr>
              <a:t>(sources: </a:t>
            </a:r>
            <a:r>
              <a:rPr lang="fr-FR" altLang="ja-JP" sz="1600" i="1" dirty="0" smtClean="0">
                <a:solidFill>
                  <a:srgbClr val="000000"/>
                </a:solidFill>
                <a:latin typeface="Arial"/>
                <a:hlinkClick r:id="rId3"/>
              </a:rPr>
              <a:t>www.grandricci.org/histoire_preface.pdf</a:t>
            </a:r>
            <a:r>
              <a:rPr lang="fr-FR" altLang="ja-JP" sz="1600" i="1" dirty="0" smtClean="0">
                <a:solidFill>
                  <a:srgbClr val="000000"/>
                </a:solidFill>
                <a:latin typeface="Arial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87858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77C44-E200-40A9-A99C-7DEB161776E9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Rechercher par :</a:t>
            </a:r>
            <a:br>
              <a:rPr lang="fr-FR" altLang="ja-JP" sz="3800" b="1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Caractère</a:t>
            </a:r>
            <a:endParaRPr lang="fr-FR" altLang="ja-JP" sz="40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637111"/>
          </a:xfrm>
        </p:spPr>
        <p:txBody>
          <a:bodyPr/>
          <a:lstStyle/>
          <a:p>
            <a:pPr>
              <a:buSzPct val="120000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Recherche en chinois simplifié, pinyin, </a:t>
            </a:r>
            <a:br>
              <a:rPr lang="fr-FR" altLang="ja-JP" sz="2800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traditionnel,</a:t>
            </a:r>
          </a:p>
          <a:p>
            <a:pPr>
              <a:buSzPct val="120000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Réponses en chinois traditionnel </a:t>
            </a: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1 - Prenons le caractère </a:t>
            </a:r>
            <a:r>
              <a:rPr lang="fr-CH" altLang="ja-JP" sz="2800" dirty="0" err="1" smtClean="0"/>
              <a:t>cài</a:t>
            </a:r>
            <a:r>
              <a:rPr lang="fr-CH" altLang="ja-JP" sz="2800" dirty="0" smtClean="0"/>
              <a:t> </a:t>
            </a: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ja-JP" altLang="en-US" sz="2800" dirty="0" smtClean="0"/>
              <a:t>菜 </a:t>
            </a: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. </a:t>
            </a:r>
          </a:p>
          <a:p>
            <a:pPr>
              <a:buSzPct val="120000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Citez trois légumes commençant par Cai</a:t>
            </a:r>
          </a:p>
          <a:p>
            <a:pPr>
              <a:buSzPct val="120000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2 – Prenons le caractère </a:t>
            </a:r>
            <a:r>
              <a:rPr lang="en-US" altLang="ja-JP" sz="2800" dirty="0" err="1" smtClean="0"/>
              <a:t>hú</a:t>
            </a:r>
            <a:r>
              <a:rPr lang="en-US" altLang="ja-JP" sz="2800" dirty="0" smtClean="0"/>
              <a:t> </a:t>
            </a:r>
            <a:r>
              <a:rPr lang="ja-JP" altLang="ja-JP" sz="2800" dirty="0" smtClean="0"/>
              <a:t>胡</a:t>
            </a:r>
            <a:endParaRPr lang="fr-CH" altLang="ja-JP" sz="2800" dirty="0" smtClean="0"/>
          </a:p>
          <a:p>
            <a:pPr>
              <a:buSzPct val="120000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Quel est le sens de ce caractère ?</a:t>
            </a:r>
            <a:br>
              <a:rPr lang="fr-CH" altLang="ja-JP" sz="2800" dirty="0" smtClean="0">
                <a:solidFill>
                  <a:srgbClr val="000000"/>
                </a:solidFill>
                <a:latin typeface="Arial"/>
              </a:rPr>
            </a:b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Quels légumes trouvez-vous ?</a:t>
            </a: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80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77C44-E200-40A9-A99C-7DEB161776E9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Rechercher par :</a:t>
            </a:r>
            <a:br>
              <a:rPr lang="fr-FR" altLang="ja-JP" sz="3800" b="1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pinyin</a:t>
            </a:r>
            <a:endParaRPr lang="fr-FR" altLang="ja-JP" sz="40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637111"/>
          </a:xfrm>
        </p:spPr>
        <p:txBody>
          <a:bodyPr/>
          <a:lstStyle/>
          <a:p>
            <a:pPr>
              <a:buSzPct val="120000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Recherche avec le pinyin</a:t>
            </a: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1 - </a:t>
            </a:r>
            <a:r>
              <a:rPr lang="fr-CH" altLang="ja-JP" sz="2800" dirty="0" err="1" smtClean="0"/>
              <a:t>cài</a:t>
            </a:r>
            <a:r>
              <a:rPr lang="fr-CH" altLang="ja-JP" sz="2800" dirty="0" smtClean="0"/>
              <a:t> </a:t>
            </a: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buSzPct val="120000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2 – </a:t>
            </a:r>
            <a:r>
              <a:rPr lang="en-US" altLang="ja-JP" sz="2800" dirty="0" err="1" smtClean="0"/>
              <a:t>hú</a:t>
            </a:r>
            <a:r>
              <a:rPr lang="en-US" altLang="ja-JP" sz="2800" dirty="0" smtClean="0"/>
              <a:t> </a:t>
            </a:r>
            <a:endParaRPr lang="fr-CH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Qu’observons-nous ?</a:t>
            </a: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88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77C44-E200-40A9-A99C-7DEB161776E9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Rechercher par :</a:t>
            </a:r>
            <a:br>
              <a:rPr lang="fr-FR" altLang="ja-JP" sz="3800" b="1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pinyin</a:t>
            </a:r>
            <a:endParaRPr lang="fr-FR" altLang="ja-JP" sz="40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637111"/>
          </a:xfrm>
        </p:spPr>
        <p:txBody>
          <a:bodyPr/>
          <a:lstStyle/>
          <a:p>
            <a:pPr>
              <a:buSzPct val="120000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Recherche avec le pinyin</a:t>
            </a: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1 - </a:t>
            </a:r>
            <a:r>
              <a:rPr lang="fr-CH" altLang="ja-JP" sz="2800" dirty="0" err="1" smtClean="0"/>
              <a:t>cài</a:t>
            </a:r>
            <a:r>
              <a:rPr lang="fr-CH" altLang="ja-JP" sz="2800" dirty="0" smtClean="0"/>
              <a:t> </a:t>
            </a: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buSzPct val="120000"/>
            </a:pPr>
            <a:r>
              <a:rPr lang="fr-FR" altLang="ja-JP" sz="2800" dirty="0" smtClean="0">
                <a:solidFill>
                  <a:srgbClr val="000000"/>
                </a:solidFill>
                <a:latin typeface="Arial"/>
              </a:rPr>
              <a:t>2 – </a:t>
            </a:r>
            <a:r>
              <a:rPr lang="en-US" altLang="ja-JP" sz="2800" dirty="0" err="1" smtClean="0"/>
              <a:t>hú</a:t>
            </a:r>
            <a:r>
              <a:rPr lang="en-US" altLang="ja-JP" sz="2800" dirty="0" smtClean="0"/>
              <a:t> </a:t>
            </a:r>
            <a:endParaRPr lang="fr-CH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Qu’observons-nous ?</a:t>
            </a: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16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77C44-E200-40A9-A99C-7DEB161776E9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Rechercher par :</a:t>
            </a:r>
            <a:br>
              <a:rPr lang="fr-FR" altLang="ja-JP" sz="3800" b="1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radical (Kangxi) </a:t>
            </a:r>
            <a:endParaRPr lang="fr-FR" altLang="ja-JP" sz="40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637111"/>
          </a:xfrm>
        </p:spPr>
        <p:txBody>
          <a:bodyPr/>
          <a:lstStyle/>
          <a:p>
            <a:pPr>
              <a:buSzPct val="120000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Cherchons le radical herbe et de la viande :</a:t>
            </a:r>
          </a:p>
          <a:p>
            <a:pPr>
              <a:buSzPct val="120000"/>
            </a:pP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Allez dans la fenêtre de dialogue, </a:t>
            </a:r>
            <a:r>
              <a:rPr lang="fr-CH" altLang="ja-JP" sz="2800" b="1" dirty="0" smtClean="0">
                <a:solidFill>
                  <a:srgbClr val="000000"/>
                </a:solidFill>
                <a:latin typeface="Arial"/>
              </a:rPr>
              <a:t>«Radical» </a:t>
            </a: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fr-CH" altLang="ja-JP" sz="2800" dirty="0" smtClean="0">
                <a:solidFill>
                  <a:srgbClr val="000000"/>
                </a:solidFill>
                <a:latin typeface="Arial"/>
              </a:rPr>
            </a:b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est un hyperlien.</a:t>
            </a:r>
          </a:p>
          <a:p>
            <a:pPr>
              <a:buSzPct val="120000"/>
            </a:pPr>
            <a:r>
              <a:rPr lang="fr-CH" altLang="ja-JP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fr-CH" altLang="ja-JP" sz="2800" dirty="0">
                <a:solidFill>
                  <a:srgbClr val="000000"/>
                </a:solidFill>
                <a:latin typeface="Arial"/>
              </a:rPr>
            </a:b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En cliquant dessus, vous trouvez le radical de </a:t>
            </a:r>
            <a:br>
              <a:rPr lang="fr-CH" altLang="ja-JP" sz="2800" dirty="0" smtClean="0">
                <a:solidFill>
                  <a:srgbClr val="000000"/>
                </a:solidFill>
                <a:latin typeface="Arial"/>
              </a:rPr>
            </a:b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l’herbe</a:t>
            </a:r>
          </a:p>
          <a:p>
            <a:pPr>
              <a:buSzPct val="120000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… et de la viande</a:t>
            </a:r>
          </a:p>
          <a:p>
            <a:pPr>
              <a:buSzPct val="120000"/>
            </a:pP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Vous pouvez ajouter le nombre de traits addition-</a:t>
            </a:r>
            <a:br>
              <a:rPr lang="fr-CH" altLang="ja-JP" sz="2800" dirty="0" smtClean="0">
                <a:solidFill>
                  <a:srgbClr val="000000"/>
                </a:solidFill>
                <a:latin typeface="Arial"/>
              </a:rPr>
            </a:b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-</a:t>
            </a:r>
            <a:r>
              <a:rPr lang="fr-CH" altLang="ja-JP" sz="2800" dirty="0" err="1" smtClean="0">
                <a:solidFill>
                  <a:srgbClr val="000000"/>
                </a:solidFill>
                <a:latin typeface="Arial"/>
              </a:rPr>
              <a:t>nels</a:t>
            </a: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 dans </a:t>
            </a:r>
            <a:r>
              <a:rPr lang="fr-CH" altLang="ja-JP" sz="2800" b="1" dirty="0" smtClean="0">
                <a:solidFill>
                  <a:srgbClr val="000000"/>
                </a:solidFill>
                <a:latin typeface="Arial"/>
              </a:rPr>
              <a:t>«</a:t>
            </a:r>
            <a:r>
              <a:rPr lang="fr-CH" altLang="ja-JP" sz="2800" b="1" dirty="0" err="1" smtClean="0">
                <a:solidFill>
                  <a:srgbClr val="000000"/>
                </a:solidFill>
                <a:latin typeface="Arial"/>
              </a:rPr>
              <a:t>Added</a:t>
            </a:r>
            <a:r>
              <a:rPr lang="fr-CH" altLang="ja-JP" sz="28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fr-CH" altLang="ja-JP" sz="2800" b="1" dirty="0" err="1" smtClean="0">
                <a:solidFill>
                  <a:srgbClr val="000000"/>
                </a:solidFill>
                <a:latin typeface="Arial"/>
              </a:rPr>
              <a:t>strokes</a:t>
            </a:r>
            <a:r>
              <a:rPr lang="fr-CH" altLang="ja-JP" sz="2800" b="1" dirty="0" smtClean="0">
                <a:solidFill>
                  <a:srgbClr val="000000"/>
                </a:solidFill>
                <a:latin typeface="Arial"/>
              </a:rPr>
              <a:t>».</a:t>
            </a:r>
          </a:p>
          <a:p>
            <a:pPr>
              <a:buSzPct val="120000"/>
            </a:pP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253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77C44-E200-40A9-A99C-7DEB161776E9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Rechercher par :</a:t>
            </a:r>
            <a:br>
              <a:rPr lang="fr-FR" altLang="ja-JP" sz="3800" b="1" dirty="0" smtClean="0">
                <a:solidFill>
                  <a:srgbClr val="000000"/>
                </a:solidFill>
                <a:latin typeface="Arial"/>
              </a:rPr>
            </a:br>
            <a:r>
              <a:rPr lang="fr-FR" altLang="ja-JP" sz="3800" b="1" dirty="0" smtClean="0">
                <a:solidFill>
                  <a:srgbClr val="000000"/>
                </a:solidFill>
                <a:latin typeface="Arial"/>
              </a:rPr>
              <a:t>nombre total de traits (traditionnel)</a:t>
            </a:r>
            <a:endParaRPr lang="fr-FR" altLang="ja-JP" sz="40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637111"/>
          </a:xfrm>
        </p:spPr>
        <p:txBody>
          <a:bodyPr/>
          <a:lstStyle/>
          <a:p>
            <a:pPr>
              <a:buSzPct val="120000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Saisir le chiffre correspondant dans la case </a:t>
            </a:r>
          </a:p>
          <a:p>
            <a:pPr>
              <a:buSzPct val="120000"/>
            </a:pPr>
            <a:r>
              <a:rPr lang="fr-CH" altLang="ja-JP" sz="2800" b="1" dirty="0" smtClean="0">
                <a:solidFill>
                  <a:srgbClr val="000000"/>
                </a:solidFill>
                <a:latin typeface="Arial"/>
              </a:rPr>
              <a:t>«Total </a:t>
            </a:r>
            <a:r>
              <a:rPr lang="fr-CH" altLang="ja-JP" sz="2800" b="1" dirty="0" err="1" smtClean="0">
                <a:solidFill>
                  <a:srgbClr val="000000"/>
                </a:solidFill>
                <a:latin typeface="Arial"/>
              </a:rPr>
              <a:t>strokes</a:t>
            </a:r>
            <a:r>
              <a:rPr lang="fr-CH" altLang="ja-JP" sz="2800" b="1" dirty="0" smtClean="0">
                <a:solidFill>
                  <a:srgbClr val="000000"/>
                </a:solidFill>
                <a:latin typeface="Arial"/>
              </a:rPr>
              <a:t>». </a:t>
            </a: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Ex. 15</a:t>
            </a:r>
          </a:p>
          <a:p>
            <a:pPr>
              <a:buSzPct val="120000"/>
            </a:pPr>
            <a:r>
              <a:rPr lang="fr-CH" altLang="ja-JP" sz="2800" dirty="0" smtClean="0">
                <a:solidFill>
                  <a:srgbClr val="000000"/>
                </a:solidFill>
                <a:latin typeface="Arial"/>
              </a:rPr>
              <a:t>Filtrez ensuite par </a:t>
            </a:r>
            <a:r>
              <a:rPr lang="fr-CH" altLang="ja-JP" sz="2800" b="1" dirty="0" smtClean="0">
                <a:solidFill>
                  <a:srgbClr val="000000"/>
                </a:solidFill>
                <a:latin typeface="Arial"/>
              </a:rPr>
              <a:t>radical</a:t>
            </a:r>
          </a:p>
          <a:p>
            <a:pPr>
              <a:buSzPct val="120000"/>
            </a:pPr>
            <a:endParaRPr lang="fr-CH" altLang="ja-JP" sz="2800" b="1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CH" altLang="ja-JP" sz="2800" dirty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  <a:p>
            <a:pPr>
              <a:buSzPct val="120000"/>
            </a:pPr>
            <a:endParaRPr lang="fr-FR" altLang="ja-JP" sz="2800" dirty="0" smtClean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944"/>
            <a:ext cx="8077919" cy="376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17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329</Words>
  <Application>Microsoft Office PowerPoint</Application>
  <PresentationFormat>Affichage à l'écran (4:3)</PresentationFormat>
  <Paragraphs>160</Paragraphs>
  <Slides>16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18" baseType="lpstr">
      <vt:lpstr>Office Theme</vt:lpstr>
      <vt:lpstr>Office Theme</vt:lpstr>
      <vt:lpstr>Présentation PowerPoint</vt:lpstr>
      <vt:lpstr>Objectif</vt:lpstr>
      <vt:lpstr>Plan</vt:lpstr>
      <vt:lpstr>1 - Introduction</vt:lpstr>
      <vt:lpstr>Rechercher par : Caractère</vt:lpstr>
      <vt:lpstr>Rechercher par : pinyin</vt:lpstr>
      <vt:lpstr>Rechercher par : pinyin</vt:lpstr>
      <vt:lpstr>Rechercher par : radical (Kangxi) </vt:lpstr>
      <vt:lpstr>Rechercher par : nombre total de traits (traditionnel)</vt:lpstr>
      <vt:lpstr>Rechercher par : mots ou expressions</vt:lpstr>
      <vt:lpstr>Rechercher par : mots ou expressions</vt:lpstr>
      <vt:lpstr>Rechercher par : mots ou expressions</vt:lpstr>
      <vt:lpstr>Les astuces</vt:lpstr>
      <vt:lpstr>Les astuces </vt:lpstr>
      <vt:lpstr>Les astuces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France Marie Thérèse Besson-Girard</dc:creator>
  <cp:lastModifiedBy>France Marie Thérèse Besson-Girard</cp:lastModifiedBy>
  <cp:revision>48</cp:revision>
  <dcterms:modified xsi:type="dcterms:W3CDTF">2018-12-12T15:01:12Z</dcterms:modified>
</cp:coreProperties>
</file>