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81" r:id="rId2"/>
    <p:sldId id="304" r:id="rId3"/>
    <p:sldId id="283" r:id="rId4"/>
    <p:sldId id="333" r:id="rId5"/>
    <p:sldId id="294" r:id="rId6"/>
    <p:sldId id="340" r:id="rId7"/>
    <p:sldId id="341" r:id="rId8"/>
    <p:sldId id="339" r:id="rId9"/>
  </p:sldIdLst>
  <p:sldSz cx="9144000" cy="6858000" type="screen4x3"/>
  <p:notesSz cx="6781800" cy="9918700"/>
  <p:defaultTextStyle>
    <a:defPPr>
      <a:defRPr lang="fr-FR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Unicode MS" charset="0"/>
        <a:ea typeface="ＭＳ Ｐゴシック" charset="0"/>
        <a:cs typeface="ＭＳ Ｐゴシック" charset="0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Unicode MS" charset="0"/>
        <a:ea typeface="ＭＳ Ｐゴシック" charset="0"/>
        <a:cs typeface="ＭＳ Ｐゴシック" charset="0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Unicode MS" charset="0"/>
        <a:ea typeface="ＭＳ Ｐゴシック" charset="0"/>
        <a:cs typeface="ＭＳ Ｐゴシック" charset="0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Unicode MS" charset="0"/>
        <a:ea typeface="ＭＳ Ｐゴシック" charset="0"/>
        <a:cs typeface="ＭＳ Ｐゴシック" charset="0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Unicode M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 Unicode M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 Unicode M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 Unicode M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 Unicode M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D4D4D"/>
    <a:srgbClr val="000099"/>
    <a:srgbClr val="CC0000"/>
    <a:srgbClr val="0000FF"/>
    <a:srgbClr val="3399FF"/>
    <a:srgbClr val="CC0066"/>
    <a:srgbClr val="920065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6" d="100"/>
          <a:sy n="136" d="100"/>
        </p:scale>
        <p:origin x="-1664" y="-112"/>
      </p:cViewPr>
      <p:guideLst>
        <p:guide orient="horz" pos="2160"/>
        <p:guide pos="29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3400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3400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68952A0-F3F0-6C41-96C5-772A03FFF3D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56346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536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12813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1700"/>
            <a:ext cx="4972050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3400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3400"/>
            <a:ext cx="29400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3F434FF-5ABF-AB43-A6F4-C6A4327F7F4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67659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CH" smtClean="0"/>
              <a:t>Click to edit Master title style</a:t>
            </a:r>
            <a:endParaRPr lang="fr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CH" smtClean="0"/>
              <a:t>Click to edit Master subtitle style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Mars 2005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Atelier RCFE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E950E-0E39-254A-9F6E-A7B29D6F72A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8397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Click to edit Master title style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Mars 2005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Atelier RCFE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E139C-9441-0E4F-97CC-4CF8C09F66E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3246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746125"/>
            <a:ext cx="2114550" cy="5349875"/>
          </a:xfrm>
        </p:spPr>
        <p:txBody>
          <a:bodyPr vert="eaVert"/>
          <a:lstStyle/>
          <a:p>
            <a:r>
              <a:rPr lang="fr-CH" smtClean="0"/>
              <a:t>Click to edit Master title style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46125"/>
            <a:ext cx="6191250" cy="5349875"/>
          </a:xfrm>
        </p:spPr>
        <p:txBody>
          <a:bodyPr vert="eaVert"/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Mars 2005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Atelier RCFE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5E4B0-E56B-AF46-A29C-651CBE04B66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44852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6238" y="746125"/>
            <a:ext cx="6227762" cy="666750"/>
          </a:xfrm>
        </p:spPr>
        <p:txBody>
          <a:bodyPr/>
          <a:lstStyle/>
          <a:p>
            <a:r>
              <a:rPr lang="fr-CH" smtClean="0"/>
              <a:t>Click to edit Master title style</a:t>
            </a:r>
            <a:endParaRPr lang="fr-C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fr-CA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Mars 2005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Atelier RCFE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2B4EC-0364-0741-8293-F568BBDEF2E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1146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Mars 2005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Atelier RCFE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E93302-4E5A-C944-8E11-9704C2E1EDE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5823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H" smtClean="0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Mars 2005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Atelier RCFE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21B665-0EA6-0D4A-9770-7689A2CA74F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1815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fr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fr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Mars 2005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Atelier RCFE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952CD-FDC3-124A-A55C-0BCA78C6AE2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9117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CH" smtClean="0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fr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fr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Mars 2005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Atelier RCFE 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61D9D9-85AF-7548-AAB9-972F86AE626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544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Click to edit Master title style</a:t>
            </a:r>
            <a:endParaRPr lang="fr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Mars 2005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Atelier RCFE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C6F21F-A335-F344-A721-5647B179A70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3224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Mars 2005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Atelier RCFE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90E51-F3DC-EF4E-BB8A-ECD35114F55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8867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 smtClean="0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H" smtClean="0"/>
              <a:t>Click to edit Master text styles</a:t>
            </a:r>
          </a:p>
          <a:p>
            <a:pPr lvl="1"/>
            <a:r>
              <a:rPr lang="fr-CH" smtClean="0"/>
              <a:t>Second level</a:t>
            </a:r>
          </a:p>
          <a:p>
            <a:pPr lvl="2"/>
            <a:r>
              <a:rPr lang="fr-CH" smtClean="0"/>
              <a:t>Third level</a:t>
            </a:r>
          </a:p>
          <a:p>
            <a:pPr lvl="3"/>
            <a:r>
              <a:rPr lang="fr-CH" smtClean="0"/>
              <a:t>Fourth level</a:t>
            </a:r>
          </a:p>
          <a:p>
            <a:pPr lvl="4"/>
            <a:r>
              <a:rPr lang="fr-CH" smtClean="0"/>
              <a:t>Fifth level</a:t>
            </a:r>
            <a:endParaRPr lang="fr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Mars 2005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Atelier RCFE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45AF5-1EAA-F849-8B0E-6D1E712DF5B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6026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 smtClean="0"/>
              <a:t>Click to edit Master title style</a:t>
            </a:r>
            <a:endParaRPr lang="fr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Mars 2005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Atelier RCFE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EF560B-8C53-1C4E-8F0C-674CC4106FE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9693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916238" y="746125"/>
            <a:ext cx="6227762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 du masque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>
                <a:solidFill>
                  <a:srgbClr val="4D4D4D"/>
                </a:solidFill>
              </a:defRPr>
            </a:lvl1pPr>
          </a:lstStyle>
          <a:p>
            <a:pPr>
              <a:defRPr/>
            </a:pPr>
            <a:r>
              <a:rPr lang="fr-FR"/>
              <a:t>Mars 2005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4D4D4D"/>
                </a:solidFill>
              </a:defRPr>
            </a:lvl1pPr>
          </a:lstStyle>
          <a:p>
            <a:pPr>
              <a:defRPr/>
            </a:pPr>
            <a:r>
              <a:rPr lang="fr-FR"/>
              <a:t>Atelier RCFE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4D4D4D"/>
                </a:solidFill>
              </a:defRPr>
            </a:lvl1pPr>
          </a:lstStyle>
          <a:p>
            <a:pPr>
              <a:defRPr/>
            </a:pPr>
            <a:fld id="{B47F914F-DD41-F848-9CF6-0CF89EEB948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pic>
        <p:nvPicPr>
          <p:cNvPr id="1031" name="Picture 7" descr="Picture 1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2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0066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0066"/>
          </a:solidFill>
          <a:latin typeface="Arial Unicode MS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0066"/>
          </a:solidFill>
          <a:latin typeface="Arial Unicode MS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0066"/>
          </a:solidFill>
          <a:latin typeface="Arial Unicode MS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0066"/>
          </a:solidFill>
          <a:latin typeface="Arial Unicode MS" charset="0"/>
          <a:ea typeface="ＭＳ Ｐゴシック" pitchFamily="-65" charset="-128"/>
          <a:cs typeface="ＭＳ Ｐゴシック" pitchFamily="-65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0066"/>
          </a:solidFill>
          <a:latin typeface="Arial Unicode M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0066"/>
          </a:solidFill>
          <a:latin typeface="Arial Unicode M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0066"/>
          </a:solidFill>
          <a:latin typeface="Arial Unicode M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0066"/>
          </a:solidFill>
          <a:latin typeface="Arial Unicode M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2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2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2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elearning.unige.ch/" TargetMode="External"/><Relationship Id="rId3" Type="http://schemas.openxmlformats.org/officeDocument/2006/relationships/hyperlink" Target="http://dokeos.unige.ch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package" Target="../embeddings/Document_Microsoft_Word1.docx"/><Relationship Id="rId5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ChangeArrowheads="1"/>
          </p:cNvSpPr>
          <p:nvPr>
            <p:ph type="ctrTitle"/>
          </p:nvPr>
        </p:nvSpPr>
        <p:spPr>
          <a:xfrm>
            <a:off x="0" y="2997200"/>
            <a:ext cx="9144000" cy="1143000"/>
          </a:xfrm>
        </p:spPr>
        <p:txBody>
          <a:bodyPr/>
          <a:lstStyle/>
          <a:p>
            <a:r>
              <a:rPr lang="fr-FR" b="0">
                <a:latin typeface="Arial Unicode MS" charset="0"/>
                <a:ea typeface="ＭＳ Ｐゴシック" charset="0"/>
                <a:cs typeface="ＭＳ Ｐゴシック" charset="0"/>
              </a:rPr>
              <a:t>Atelier Moodle</a:t>
            </a:r>
            <a:br>
              <a:rPr lang="fr-FR" b="0">
                <a:latin typeface="Arial Unicode MS" charset="0"/>
                <a:ea typeface="ＭＳ Ｐゴシック" charset="0"/>
                <a:cs typeface="ＭＳ Ｐゴシック" charset="0"/>
              </a:rPr>
            </a:br>
            <a:r>
              <a:rPr lang="fr-FR">
                <a:latin typeface="Arial Unicode MS" charset="0"/>
                <a:ea typeface="ＭＳ Ｐゴシック" charset="0"/>
                <a:cs typeface="ＭＳ Ｐゴシック" charset="0"/>
              </a:rPr>
              <a:t>Création d</a:t>
            </a:r>
            <a:r>
              <a:rPr lang="fr-CH">
                <a:latin typeface="Arial Unicode MS" charset="0"/>
                <a:ea typeface="ＭＳ Ｐゴシック" charset="0"/>
                <a:cs typeface="ＭＳ Ｐゴシック" charset="0"/>
              </a:rPr>
              <a:t>’</a:t>
            </a:r>
            <a:r>
              <a:rPr lang="fr-FR" altLang="ja-JP">
                <a:latin typeface="Arial Unicode MS" charset="0"/>
                <a:ea typeface="ＭＳ Ｐゴシック" charset="0"/>
                <a:cs typeface="ＭＳ Ｐゴシック" charset="0"/>
              </a:rPr>
              <a:t>un espace-cours</a:t>
            </a:r>
            <a:endParaRPr lang="fr-FR" b="0">
              <a:latin typeface="Arial Unicode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341438"/>
            <a:ext cx="9144000" cy="1143000"/>
          </a:xfrm>
        </p:spPr>
        <p:txBody>
          <a:bodyPr/>
          <a:lstStyle/>
          <a:p>
            <a:r>
              <a:rPr lang="fr-FR" sz="2800">
                <a:solidFill>
                  <a:srgbClr val="333333"/>
                </a:solidFill>
                <a:latin typeface="Arial Unicode MS" charset="0"/>
                <a:ea typeface="ＭＳ Ｐゴシック" charset="0"/>
                <a:cs typeface="ＭＳ Ｐゴシック" charset="0"/>
              </a:rPr>
              <a:t>11 septembre 2012</a:t>
            </a:r>
          </a:p>
          <a:p>
            <a:r>
              <a:rPr lang="fr-FR" sz="2800">
                <a:solidFill>
                  <a:srgbClr val="333333"/>
                </a:solidFill>
                <a:latin typeface="Arial Unicode MS" charset="0"/>
                <a:ea typeface="ＭＳ Ｐゴシック" charset="0"/>
                <a:cs typeface="ＭＳ Ｐゴシック" charset="0"/>
              </a:rPr>
              <a:t>Université de Genève</a:t>
            </a:r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468313" y="6237288"/>
            <a:ext cx="2971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l"/>
            <a:r>
              <a:rPr lang="fr-FR" sz="2000" b="1">
                <a:solidFill>
                  <a:schemeClr val="tx2"/>
                </a:solidFill>
                <a:hlinkClick r:id="rId2"/>
              </a:rPr>
              <a:t>http://elearning.unige.ch</a:t>
            </a:r>
            <a:endParaRPr lang="fr-FR" sz="2000" b="1">
              <a:solidFill>
                <a:schemeClr val="tx2"/>
              </a:solidFill>
            </a:endParaRPr>
          </a:p>
        </p:txBody>
      </p:sp>
      <p:sp>
        <p:nvSpPr>
          <p:cNvPr id="16388" name="Rectangle 7"/>
          <p:cNvSpPr>
            <a:spLocks noChangeArrowheads="1"/>
          </p:cNvSpPr>
          <p:nvPr/>
        </p:nvSpPr>
        <p:spPr bwMode="auto">
          <a:xfrm>
            <a:off x="0" y="5257800"/>
            <a:ext cx="9144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fr-FR">
                <a:solidFill>
                  <a:srgbClr val="333333"/>
                </a:solidFill>
              </a:rPr>
              <a:t>Elsa Sancey /   Omar Benkacem</a:t>
            </a:r>
          </a:p>
        </p:txBody>
      </p:sp>
      <p:sp>
        <p:nvSpPr>
          <p:cNvPr id="16389" name="Rectangle 8"/>
          <p:cNvSpPr>
            <a:spLocks noChangeArrowheads="1"/>
          </p:cNvSpPr>
          <p:nvPr/>
        </p:nvSpPr>
        <p:spPr bwMode="auto">
          <a:xfrm>
            <a:off x="5992813" y="6219825"/>
            <a:ext cx="2971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l"/>
            <a:r>
              <a:rPr lang="fr-FR" sz="2000" b="1">
                <a:hlinkClick r:id="rId3"/>
              </a:rPr>
              <a:t>http://dokeos.unige.ch/</a:t>
            </a:r>
            <a:r>
              <a:rPr lang="fr-FR" sz="2000"/>
              <a:t> </a:t>
            </a:r>
          </a:p>
        </p:txBody>
      </p:sp>
      <p:sp>
        <p:nvSpPr>
          <p:cNvPr id="16390" name="Rectangle 11"/>
          <p:cNvSpPr>
            <a:spLocks noChangeArrowheads="1"/>
          </p:cNvSpPr>
          <p:nvPr/>
        </p:nvSpPr>
        <p:spPr bwMode="auto">
          <a:xfrm>
            <a:off x="1042988" y="2708275"/>
            <a:ext cx="6913562" cy="1944688"/>
          </a:xfrm>
          <a:prstGeom prst="rect">
            <a:avLst/>
          </a:prstGeom>
          <a:noFill/>
          <a:ln w="9525">
            <a:solidFill>
              <a:srgbClr val="CC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fr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5"/>
          <p:cNvSpPr txBox="1">
            <a:spLocks noChangeArrowheads="1"/>
          </p:cNvSpPr>
          <p:nvPr/>
        </p:nvSpPr>
        <p:spPr bwMode="auto">
          <a:xfrm>
            <a:off x="304800" y="1371600"/>
            <a:ext cx="8458200" cy="477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 Unicode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Unicode M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Unicode M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Unicode M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Unicode M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charset="0"/>
                <a:ea typeface="ＭＳ Ｐゴシック" charset="0"/>
              </a:defRPr>
            </a:lvl9pPr>
          </a:lstStyle>
          <a:p>
            <a:pPr algn="l"/>
            <a:r>
              <a:rPr lang="fr-FR" sz="2800" b="1">
                <a:solidFill>
                  <a:schemeClr val="tx2"/>
                </a:solidFill>
                <a:latin typeface="Arial Narrow" charset="0"/>
              </a:rPr>
              <a:t>Introduction </a:t>
            </a:r>
            <a:endParaRPr lang="fr-FR" sz="2800">
              <a:solidFill>
                <a:schemeClr val="tx2"/>
              </a:solidFill>
              <a:latin typeface="Arial" charset="0"/>
              <a:cs typeface="Arial Unicode MS" charset="0"/>
            </a:endParaRPr>
          </a:p>
          <a:p>
            <a:pPr algn="l"/>
            <a:endParaRPr lang="fr-FR" sz="2800" b="1">
              <a:solidFill>
                <a:schemeClr val="tx2"/>
              </a:solidFill>
              <a:latin typeface="Arial" charset="0"/>
              <a:cs typeface="Arial Unicode MS" charset="0"/>
            </a:endParaRPr>
          </a:p>
          <a:p>
            <a:pPr algn="l"/>
            <a:r>
              <a:rPr lang="fr-FR" sz="2800" b="1">
                <a:solidFill>
                  <a:schemeClr val="tx2"/>
                </a:solidFill>
                <a:latin typeface="Arial Narrow" charset="0"/>
                <a:cs typeface="Arial Unicode MS" charset="0"/>
              </a:rPr>
              <a:t>Présentation :</a:t>
            </a:r>
            <a:r>
              <a:rPr lang="fr-FR" sz="2800" b="1">
                <a:solidFill>
                  <a:schemeClr val="tx2"/>
                </a:solidFill>
                <a:latin typeface="Arial" charset="0"/>
                <a:cs typeface="Arial Unicode MS" charset="0"/>
              </a:rPr>
              <a:t>  </a:t>
            </a:r>
          </a:p>
          <a:p>
            <a:pPr algn="l"/>
            <a:r>
              <a:rPr lang="fr-FR" sz="2800" b="1">
                <a:solidFill>
                  <a:schemeClr val="tx2"/>
                </a:solidFill>
                <a:latin typeface="Arial" charset="0"/>
                <a:cs typeface="Arial Unicode MS" charset="0"/>
              </a:rPr>
              <a:t>		</a:t>
            </a:r>
            <a:r>
              <a:rPr lang="fr-FR">
                <a:solidFill>
                  <a:schemeClr val="tx2"/>
                </a:solidFill>
                <a:latin typeface="Arial" charset="0"/>
                <a:cs typeface="Arial Unicode MS" charset="0"/>
              </a:rPr>
              <a:t>La </a:t>
            </a:r>
            <a:r>
              <a:rPr lang="fr-CH">
                <a:solidFill>
                  <a:schemeClr val="tx2"/>
                </a:solidFill>
                <a:latin typeface="Arial" charset="0"/>
                <a:cs typeface="Arial Unicode MS" charset="0"/>
              </a:rPr>
              <a:t>plate-forme </a:t>
            </a:r>
            <a:r>
              <a:rPr lang="fr-CH" i="1">
                <a:solidFill>
                  <a:schemeClr val="tx2"/>
                </a:solidFill>
                <a:latin typeface="Arial" charset="0"/>
                <a:cs typeface="Arial Unicode MS" charset="0"/>
              </a:rPr>
              <a:t>Moodle</a:t>
            </a:r>
            <a:endParaRPr lang="fr-FR" sz="1400">
              <a:solidFill>
                <a:schemeClr val="tx2"/>
              </a:solidFill>
              <a:latin typeface="Arial" charset="0"/>
              <a:cs typeface="Arial Unicode MS" charset="0"/>
            </a:endParaRPr>
          </a:p>
          <a:p>
            <a:pPr algn="l"/>
            <a:endParaRPr lang="fr-FR" sz="1800">
              <a:solidFill>
                <a:schemeClr val="tx2"/>
              </a:solidFill>
              <a:latin typeface="Arial" charset="0"/>
              <a:cs typeface="Arial Unicode MS" charset="0"/>
            </a:endParaRPr>
          </a:p>
          <a:p>
            <a:pPr algn="l"/>
            <a:r>
              <a:rPr lang="fr-FR" sz="2800" b="1">
                <a:solidFill>
                  <a:schemeClr val="tx2"/>
                </a:solidFill>
                <a:latin typeface="Arial Narrow" charset="0"/>
                <a:cs typeface="Arial Unicode MS" charset="0"/>
              </a:rPr>
              <a:t>Travail pratique :</a:t>
            </a:r>
            <a:r>
              <a:rPr lang="fr-FR" sz="2800" b="1">
                <a:solidFill>
                  <a:schemeClr val="tx2"/>
                </a:solidFill>
                <a:latin typeface="Arial" charset="0"/>
                <a:cs typeface="Arial Unicode MS" charset="0"/>
              </a:rPr>
              <a:t> </a:t>
            </a:r>
          </a:p>
          <a:p>
            <a:pPr algn="l"/>
            <a:r>
              <a:rPr lang="fr-FR" sz="2800" b="1">
                <a:solidFill>
                  <a:schemeClr val="tx2"/>
                </a:solidFill>
                <a:latin typeface="Arial" charset="0"/>
                <a:cs typeface="Arial Unicode MS" charset="0"/>
              </a:rPr>
              <a:t>		</a:t>
            </a:r>
            <a:r>
              <a:rPr lang="fr-FR">
                <a:solidFill>
                  <a:schemeClr val="tx2"/>
                </a:solidFill>
                <a:latin typeface="Arial" charset="0"/>
                <a:cs typeface="Arial Unicode MS" charset="0"/>
              </a:rPr>
              <a:t>Création d</a:t>
            </a:r>
            <a:r>
              <a:rPr lang="fr-CH">
                <a:solidFill>
                  <a:schemeClr val="tx2"/>
                </a:solidFill>
                <a:latin typeface="Arial" charset="0"/>
                <a:cs typeface="Arial Unicode MS" charset="0"/>
              </a:rPr>
              <a:t>’</a:t>
            </a:r>
            <a:r>
              <a:rPr lang="fr-FR" altLang="ja-JP">
                <a:solidFill>
                  <a:schemeClr val="tx2"/>
                </a:solidFill>
                <a:latin typeface="Arial" charset="0"/>
                <a:cs typeface="Arial Unicode MS" charset="0"/>
              </a:rPr>
              <a:t>un espace de travail </a:t>
            </a:r>
            <a:r>
              <a:rPr lang="fr-CH" altLang="ja-JP" i="1">
                <a:solidFill>
                  <a:schemeClr val="tx2"/>
                </a:solidFill>
                <a:latin typeface="Arial" charset="0"/>
                <a:cs typeface="Arial Unicode MS" charset="0"/>
              </a:rPr>
              <a:t>Moodle</a:t>
            </a:r>
            <a:endParaRPr lang="fr-FR" altLang="ja-JP">
              <a:solidFill>
                <a:schemeClr val="tx2"/>
              </a:solidFill>
              <a:latin typeface="Arial" charset="0"/>
              <a:cs typeface="Arial Unicode MS" charset="0"/>
            </a:endParaRPr>
          </a:p>
          <a:p>
            <a:pPr algn="l"/>
            <a:r>
              <a:rPr lang="fr-FR">
                <a:solidFill>
                  <a:schemeClr val="tx2"/>
                </a:solidFill>
                <a:latin typeface="Arial" charset="0"/>
                <a:cs typeface="Arial Unicode MS" charset="0"/>
              </a:rPr>
              <a:t>		Utilisation de plusieurs fonctions de base.</a:t>
            </a:r>
            <a:endParaRPr lang="fr-FR" i="1">
              <a:solidFill>
                <a:schemeClr val="tx2"/>
              </a:solidFill>
              <a:latin typeface="Arial" charset="0"/>
              <a:cs typeface="Arial Unicode MS" charset="0"/>
            </a:endParaRPr>
          </a:p>
          <a:p>
            <a:pPr algn="l"/>
            <a:endParaRPr lang="fr-FR" i="1">
              <a:solidFill>
                <a:schemeClr val="tx2"/>
              </a:solidFill>
              <a:latin typeface="Arial" charset="0"/>
              <a:cs typeface="Arial Unicode MS" charset="0"/>
            </a:endParaRPr>
          </a:p>
          <a:p>
            <a:pPr algn="l"/>
            <a:r>
              <a:rPr lang="fr-FR" sz="2800" b="1">
                <a:solidFill>
                  <a:schemeClr val="tx2"/>
                </a:solidFill>
                <a:latin typeface="Arial Narrow" charset="0"/>
                <a:cs typeface="Arial Unicode MS" charset="0"/>
              </a:rPr>
              <a:t>Discussion :</a:t>
            </a:r>
            <a:r>
              <a:rPr lang="fr-FR" sz="2800">
                <a:solidFill>
                  <a:schemeClr val="tx2"/>
                </a:solidFill>
                <a:latin typeface="Arial" charset="0"/>
                <a:cs typeface="Arial Unicode MS" charset="0"/>
              </a:rPr>
              <a:t> </a:t>
            </a:r>
          </a:p>
          <a:p>
            <a:pPr algn="l"/>
            <a:r>
              <a:rPr lang="fr-FR">
                <a:solidFill>
                  <a:schemeClr val="tx2"/>
                </a:solidFill>
                <a:latin typeface="Arial" charset="0"/>
                <a:cs typeface="Arial Unicode MS" charset="0"/>
              </a:rPr>
              <a:t>		Les utilisations pédagogiques de la plate-forme</a:t>
            </a:r>
          </a:p>
          <a:p>
            <a:pPr algn="l"/>
            <a:endParaRPr lang="fr-FR" sz="1800">
              <a:solidFill>
                <a:schemeClr val="tx2"/>
              </a:solidFill>
              <a:latin typeface="Arial" charset="0"/>
              <a:cs typeface="Arial Unicode MS" charset="0"/>
            </a:endParaRP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3981450" y="939800"/>
            <a:ext cx="4846638" cy="209550"/>
          </a:xfrm>
        </p:spPr>
        <p:txBody>
          <a:bodyPr/>
          <a:lstStyle/>
          <a:p>
            <a:r>
              <a:rPr lang="fr-FR">
                <a:latin typeface="Arial Unicode MS" charset="0"/>
                <a:ea typeface="ＭＳ Ｐゴシック" charset="0"/>
                <a:cs typeface="ＭＳ Ｐゴシック" charset="0"/>
              </a:rPr>
              <a:t>Programme de l</a:t>
            </a:r>
            <a:r>
              <a:rPr lang="ja-JP" altLang="fr-FR">
                <a:latin typeface="Arial Unicode MS" charset="0"/>
                <a:ea typeface="ＭＳ Ｐゴシック" charset="0"/>
                <a:cs typeface="ＭＳ Ｐゴシック" charset="0"/>
              </a:rPr>
              <a:t>’</a:t>
            </a:r>
            <a:r>
              <a:rPr lang="fr-FR" altLang="ja-JP">
                <a:latin typeface="Arial Unicode MS" charset="0"/>
                <a:ea typeface="ＭＳ Ｐゴシック" charset="0"/>
                <a:cs typeface="ＭＳ Ｐゴシック" charset="0"/>
              </a:rPr>
              <a:t>atelier</a:t>
            </a:r>
            <a:endParaRPr lang="fr-FR">
              <a:latin typeface="Arial Unicode M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4325938" y="855663"/>
            <a:ext cx="4557712" cy="377825"/>
          </a:xfrm>
        </p:spPr>
        <p:txBody>
          <a:bodyPr/>
          <a:lstStyle/>
          <a:p>
            <a:r>
              <a:rPr lang="fr-FR">
                <a:latin typeface="Arial Unicode MS" charset="0"/>
                <a:ea typeface="ＭＳ Ｐゴシック" charset="0"/>
                <a:cs typeface="ＭＳ Ｐゴシック" charset="0"/>
              </a:rPr>
              <a:t>Objectifs</a:t>
            </a:r>
            <a:r>
              <a:rPr lang="fr-FR" b="0">
                <a:latin typeface="Arial Unicode MS" charset="0"/>
                <a:ea typeface="ＭＳ Ｐゴシック" charset="0"/>
                <a:cs typeface="ＭＳ Ｐゴシック" charset="0"/>
              </a:rPr>
              <a:t> </a:t>
            </a:r>
            <a:r>
              <a:rPr lang="fr-FR">
                <a:latin typeface="Arial Unicode MS" charset="0"/>
                <a:ea typeface="ＭＳ Ｐゴシック" charset="0"/>
                <a:cs typeface="ＭＳ Ｐゴシック" charset="0"/>
              </a:rPr>
              <a:t>de l</a:t>
            </a:r>
            <a:r>
              <a:rPr lang="ja-JP" altLang="fr-FR">
                <a:latin typeface="Arial Unicode MS" charset="0"/>
                <a:ea typeface="ＭＳ Ｐゴシック" charset="0"/>
                <a:cs typeface="ＭＳ Ｐゴシック" charset="0"/>
              </a:rPr>
              <a:t>’</a:t>
            </a:r>
            <a:r>
              <a:rPr lang="fr-FR" altLang="ja-JP">
                <a:latin typeface="Arial Unicode MS" charset="0"/>
                <a:ea typeface="ＭＳ Ｐゴシック" charset="0"/>
                <a:cs typeface="ＭＳ Ｐゴシック" charset="0"/>
              </a:rPr>
              <a:t>atelier</a:t>
            </a:r>
            <a:endParaRPr lang="fr-FR" sz="2400">
              <a:latin typeface="Arial Unicode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434" name="Text Box 5"/>
          <p:cNvSpPr txBox="1">
            <a:spLocks noChangeArrowheads="1"/>
          </p:cNvSpPr>
          <p:nvPr/>
        </p:nvSpPr>
        <p:spPr bwMode="auto">
          <a:xfrm>
            <a:off x="1095375" y="2008188"/>
            <a:ext cx="7580313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 Unicode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Unicode M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Unicode M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Unicode M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Unicode M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charset="0"/>
                <a:ea typeface="ＭＳ Ｐゴシック" charset="0"/>
              </a:defRPr>
            </a:lvl9pPr>
          </a:lstStyle>
          <a:p>
            <a:pPr algn="l"/>
            <a:endParaRPr lang="fr-FR" sz="2800" b="1">
              <a:solidFill>
                <a:schemeClr val="tx2"/>
              </a:solidFill>
              <a:latin typeface="Arial" charset="0"/>
            </a:endParaRPr>
          </a:p>
          <a:p>
            <a:pPr algn="l"/>
            <a:endParaRPr lang="fr-FR" sz="2800" b="1">
              <a:solidFill>
                <a:schemeClr val="tx2"/>
              </a:solidFill>
              <a:latin typeface="Arial" charset="0"/>
            </a:endParaRPr>
          </a:p>
          <a:p>
            <a:pPr algn="l"/>
            <a:r>
              <a:rPr lang="fr-FR" sz="2800" b="1">
                <a:solidFill>
                  <a:schemeClr val="tx2"/>
                </a:solidFill>
                <a:latin typeface="Arial" charset="0"/>
              </a:rPr>
              <a:t>1) S</a:t>
            </a:r>
            <a:r>
              <a:rPr lang="ja-JP" altLang="fr-FR" sz="2800" b="1">
                <a:solidFill>
                  <a:schemeClr val="tx2"/>
                </a:solidFill>
                <a:latin typeface="Arial" charset="0"/>
              </a:rPr>
              <a:t>’</a:t>
            </a:r>
            <a:r>
              <a:rPr lang="fr-FR" altLang="ja-JP" sz="2800" b="1">
                <a:solidFill>
                  <a:schemeClr val="tx2"/>
                </a:solidFill>
                <a:latin typeface="Arial" charset="0"/>
              </a:rPr>
              <a:t>approprier les fonctions de base</a:t>
            </a:r>
          </a:p>
          <a:p>
            <a:pPr algn="l"/>
            <a:r>
              <a:rPr lang="fr-FR" sz="2800" b="1">
                <a:solidFill>
                  <a:schemeClr val="tx2"/>
                </a:solidFill>
                <a:latin typeface="Arial" charset="0"/>
              </a:rPr>
              <a:t>de la plate-forme d</a:t>
            </a:r>
            <a:r>
              <a:rPr lang="fr-CH" sz="2800" b="1">
                <a:solidFill>
                  <a:schemeClr val="tx2"/>
                </a:solidFill>
                <a:latin typeface="Arial" charset="0"/>
              </a:rPr>
              <a:t>’</a:t>
            </a:r>
            <a:r>
              <a:rPr lang="fr-FR" altLang="ja-JP" sz="2800" b="1">
                <a:solidFill>
                  <a:schemeClr val="tx2"/>
                </a:solidFill>
                <a:latin typeface="Arial" charset="0"/>
              </a:rPr>
              <a:t>enseignement </a:t>
            </a:r>
            <a:r>
              <a:rPr lang="fr-FR" altLang="ja-JP" sz="2800" b="1" i="1">
                <a:solidFill>
                  <a:schemeClr val="tx2"/>
                </a:solidFill>
                <a:latin typeface="Arial" charset="0"/>
              </a:rPr>
              <a:t>Moodle</a:t>
            </a:r>
            <a:endParaRPr lang="fr-FR" altLang="ja-JP" sz="2800" b="1">
              <a:solidFill>
                <a:schemeClr val="tx2"/>
              </a:solidFill>
              <a:latin typeface="Arial" charset="0"/>
            </a:endParaRPr>
          </a:p>
          <a:p>
            <a:pPr algn="l"/>
            <a:endParaRPr lang="fr-FR" sz="2800" b="1">
              <a:solidFill>
                <a:schemeClr val="tx2"/>
              </a:solidFill>
              <a:latin typeface="Arial" charset="0"/>
            </a:endParaRPr>
          </a:p>
          <a:p>
            <a:pPr algn="l"/>
            <a:r>
              <a:rPr lang="fr-FR" sz="2800" b="1">
                <a:solidFill>
                  <a:schemeClr val="tx2"/>
                </a:solidFill>
                <a:latin typeface="Arial" charset="0"/>
              </a:rPr>
              <a:t>2) Développer un exemple concret</a:t>
            </a:r>
          </a:p>
          <a:p>
            <a:pPr algn="l">
              <a:buFontTx/>
              <a:buChar char="•"/>
            </a:pPr>
            <a:endParaRPr lang="fr-FR" sz="2800" b="1">
              <a:solidFill>
                <a:schemeClr val="tx2"/>
              </a:solidFill>
              <a:latin typeface="Arial" charset="0"/>
            </a:endParaRPr>
          </a:p>
          <a:p>
            <a:pPr algn="l"/>
            <a:r>
              <a:rPr lang="fr-FR" sz="2800" b="1">
                <a:solidFill>
                  <a:schemeClr val="tx2"/>
                </a:solidFill>
                <a:latin typeface="Arial" charset="0"/>
              </a:rPr>
              <a:t>3) Découvrir le potentiel de la plate-forme.</a:t>
            </a:r>
          </a:p>
          <a:p>
            <a:pPr algn="l"/>
            <a:endParaRPr lang="fr-FR" sz="2800" b="1">
              <a:solidFill>
                <a:schemeClr val="tx2"/>
              </a:solidFill>
              <a:latin typeface="Arial" charset="0"/>
            </a:endParaRPr>
          </a:p>
          <a:p>
            <a:pPr algn="l"/>
            <a:endParaRPr lang="fr-FR" sz="2800" b="1">
              <a:solidFill>
                <a:schemeClr val="tx2"/>
              </a:solidFill>
              <a:latin typeface="Arial" charset="0"/>
            </a:endParaRPr>
          </a:p>
          <a:p>
            <a:pPr algn="l"/>
            <a:endParaRPr lang="fr-FR" sz="2800" b="1">
              <a:solidFill>
                <a:schemeClr val="tx2"/>
              </a:solidFill>
              <a:latin typeface="Arial Narrow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5538788" y="785813"/>
            <a:ext cx="3344862" cy="533400"/>
          </a:xfrm>
        </p:spPr>
        <p:txBody>
          <a:bodyPr/>
          <a:lstStyle/>
          <a:p>
            <a:r>
              <a:rPr lang="fr-CH">
                <a:latin typeface="Arial Unicode MS" charset="0"/>
                <a:ea typeface="ＭＳ Ｐゴシック" charset="0"/>
                <a:cs typeface="ＭＳ Ｐゴシック" charset="0"/>
              </a:rPr>
              <a:t>Bref rappel</a:t>
            </a:r>
            <a:endParaRPr lang="en-US">
              <a:latin typeface="Arial Unicode MS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19458" name="Group 16"/>
          <p:cNvGrpSpPr>
            <a:grpSpLocks/>
          </p:cNvGrpSpPr>
          <p:nvPr/>
        </p:nvGrpSpPr>
        <p:grpSpPr bwMode="auto">
          <a:xfrm>
            <a:off x="395288" y="2205038"/>
            <a:ext cx="7848600" cy="2951162"/>
            <a:chOff x="295" y="1344"/>
            <a:chExt cx="4944" cy="1859"/>
          </a:xfrm>
        </p:grpSpPr>
        <p:sp>
          <p:nvSpPr>
            <p:cNvPr id="19466" name="Rectangle 17"/>
            <p:cNvSpPr>
              <a:spLocks noChangeArrowheads="1"/>
            </p:cNvSpPr>
            <p:nvPr/>
          </p:nvSpPr>
          <p:spPr bwMode="auto">
            <a:xfrm>
              <a:off x="343" y="1422"/>
              <a:ext cx="4850" cy="16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36550" indent="-336550">
                <a:lnSpc>
                  <a:spcPct val="90000"/>
                </a:lnSpc>
                <a:spcBef>
                  <a:spcPts val="700"/>
                </a:spcBef>
                <a:buFont typeface="Arial Unicode MS" charset="0"/>
                <a:buChar char="•"/>
                <a:tabLst>
                  <a:tab pos="901700" algn="l"/>
                  <a:tab pos="1816100" algn="l"/>
                  <a:tab pos="2730500" algn="l"/>
                  <a:tab pos="3644900" algn="l"/>
                  <a:tab pos="4559300" algn="l"/>
                  <a:tab pos="5473700" algn="l"/>
                  <a:tab pos="6388100" algn="l"/>
                  <a:tab pos="7302500" algn="l"/>
                  <a:tab pos="8216900" algn="l"/>
                  <a:tab pos="9131300" algn="l"/>
                  <a:tab pos="10045700" algn="l"/>
                  <a:tab pos="10323513" algn="l"/>
                  <a:tab pos="10772775" algn="l"/>
                  <a:tab pos="10775950" algn="l"/>
                  <a:tab pos="10779125" algn="l"/>
                </a:tabLst>
              </a:pPr>
              <a:r>
                <a:rPr lang="en-GB" sz="2800">
                  <a:solidFill>
                    <a:srgbClr val="000000"/>
                  </a:solidFill>
                </a:rPr>
                <a:t>dès 1999  -   </a:t>
              </a:r>
              <a:r>
                <a:rPr lang="en-GB" sz="1800">
                  <a:solidFill>
                    <a:srgbClr val="000000"/>
                  </a:solidFill>
                </a:rPr>
                <a:t>Martin Dougiamas</a:t>
              </a:r>
              <a:r>
                <a:rPr lang="en-GB" sz="2800">
                  <a:solidFill>
                    <a:srgbClr val="000000"/>
                  </a:solidFill>
                </a:rPr>
                <a:t> </a:t>
              </a:r>
              <a:r>
                <a:rPr lang="en-GB" sz="1800">
                  <a:solidFill>
                    <a:srgbClr val="000000"/>
                  </a:solidFill>
                </a:rPr>
                <a:t>Curtin University (Australie)</a:t>
              </a:r>
              <a:r>
                <a:rPr lang="en-GB" sz="2800">
                  <a:solidFill>
                    <a:srgbClr val="000000"/>
                  </a:solidFill>
                </a:rPr>
                <a:t> </a:t>
              </a:r>
              <a:br>
                <a:rPr lang="en-GB" sz="2800">
                  <a:solidFill>
                    <a:srgbClr val="000000"/>
                  </a:solidFill>
                </a:rPr>
              </a:br>
              <a:r>
                <a:rPr lang="en-GB" sz="2800">
                  <a:solidFill>
                    <a:srgbClr val="000000"/>
                  </a:solidFill>
                </a:rPr>
                <a:t>	Recherche et développement d’une plate-forme d’enseignement ‘</a:t>
              </a:r>
              <a:r>
                <a:rPr lang="en-GB" altLang="ja-JP" sz="3200" b="1" i="1">
                  <a:solidFill>
                    <a:srgbClr val="000000"/>
                  </a:solidFill>
                  <a:latin typeface="Arial" charset="0"/>
                </a:rPr>
                <a:t>open source</a:t>
              </a:r>
              <a:r>
                <a:rPr lang="en-GB" sz="2800">
                  <a:solidFill>
                    <a:srgbClr val="000000"/>
                  </a:solidFill>
                </a:rPr>
                <a:t>’</a:t>
              </a:r>
              <a:r>
                <a:rPr lang="en-GB" altLang="ja-JP" sz="2800">
                  <a:solidFill>
                    <a:srgbClr val="000000"/>
                  </a:solidFill>
                </a:rPr>
                <a:t> </a:t>
              </a:r>
            </a:p>
            <a:p>
              <a:pPr marL="336550" indent="-336550">
                <a:lnSpc>
                  <a:spcPct val="90000"/>
                </a:lnSpc>
                <a:spcBef>
                  <a:spcPts val="500"/>
                </a:spcBef>
                <a:tabLst>
                  <a:tab pos="901700" algn="l"/>
                  <a:tab pos="1816100" algn="l"/>
                  <a:tab pos="2730500" algn="l"/>
                  <a:tab pos="3644900" algn="l"/>
                  <a:tab pos="4559300" algn="l"/>
                  <a:tab pos="5473700" algn="l"/>
                  <a:tab pos="6388100" algn="l"/>
                  <a:tab pos="7302500" algn="l"/>
                  <a:tab pos="8216900" algn="l"/>
                  <a:tab pos="9131300" algn="l"/>
                  <a:tab pos="10045700" algn="l"/>
                  <a:tab pos="10323513" algn="l"/>
                  <a:tab pos="10772775" algn="l"/>
                  <a:tab pos="10775950" algn="l"/>
                  <a:tab pos="10779125" algn="l"/>
                </a:tabLst>
              </a:pPr>
              <a:r>
                <a:rPr lang="en-GB" sz="2000">
                  <a:solidFill>
                    <a:srgbClr val="003399"/>
                  </a:solidFill>
                </a:rPr>
                <a:t>     	</a:t>
              </a:r>
            </a:p>
            <a:p>
              <a:pPr marL="336550" indent="-336550">
                <a:lnSpc>
                  <a:spcPct val="90000"/>
                </a:lnSpc>
                <a:spcBef>
                  <a:spcPts val="700"/>
                </a:spcBef>
                <a:buClr>
                  <a:srgbClr val="CC0000"/>
                </a:buClr>
                <a:tabLst>
                  <a:tab pos="901700" algn="l"/>
                  <a:tab pos="1816100" algn="l"/>
                  <a:tab pos="2730500" algn="l"/>
                  <a:tab pos="3644900" algn="l"/>
                  <a:tab pos="4559300" algn="l"/>
                  <a:tab pos="5473700" algn="l"/>
                  <a:tab pos="6388100" algn="l"/>
                  <a:tab pos="7302500" algn="l"/>
                  <a:tab pos="8216900" algn="l"/>
                  <a:tab pos="9131300" algn="l"/>
                  <a:tab pos="10045700" algn="l"/>
                  <a:tab pos="10323513" algn="l"/>
                  <a:tab pos="10772775" algn="l"/>
                  <a:tab pos="10775950" algn="l"/>
                  <a:tab pos="10779125" algn="l"/>
                </a:tabLst>
              </a:pPr>
              <a:r>
                <a:rPr lang="en-GB" sz="2800" i="1">
                  <a:solidFill>
                    <a:srgbClr val="CC0000"/>
                  </a:solidFill>
                </a:rPr>
                <a:t>    </a:t>
              </a:r>
              <a:r>
                <a:rPr lang="en-GB" sz="3600">
                  <a:solidFill>
                    <a:srgbClr val="CC0000"/>
                  </a:solidFill>
                </a:rPr>
                <a:t>Basé sur la collaboration entre étudiants !</a:t>
              </a:r>
            </a:p>
          </p:txBody>
        </p:sp>
        <p:sp>
          <p:nvSpPr>
            <p:cNvPr id="19467" name="Rectangle 18"/>
            <p:cNvSpPr>
              <a:spLocks noChangeArrowheads="1"/>
            </p:cNvSpPr>
            <p:nvPr/>
          </p:nvSpPr>
          <p:spPr bwMode="auto">
            <a:xfrm>
              <a:off x="295" y="1344"/>
              <a:ext cx="4944" cy="1859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</p:grpSp>
      <p:grpSp>
        <p:nvGrpSpPr>
          <p:cNvPr id="19459" name="Group 12"/>
          <p:cNvGrpSpPr>
            <a:grpSpLocks/>
          </p:cNvGrpSpPr>
          <p:nvPr/>
        </p:nvGrpSpPr>
        <p:grpSpPr bwMode="auto">
          <a:xfrm>
            <a:off x="107950" y="1270000"/>
            <a:ext cx="7056438" cy="790575"/>
            <a:chOff x="295" y="754"/>
            <a:chExt cx="4445" cy="544"/>
          </a:xfrm>
        </p:grpSpPr>
        <p:sp>
          <p:nvSpPr>
            <p:cNvPr id="19464" name="Rectangle 3"/>
            <p:cNvSpPr>
              <a:spLocks noChangeArrowheads="1"/>
            </p:cNvSpPr>
            <p:nvPr/>
          </p:nvSpPr>
          <p:spPr bwMode="auto">
            <a:xfrm>
              <a:off x="343" y="823"/>
              <a:ext cx="4261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algn="l">
                <a:lnSpc>
                  <a:spcPct val="90000"/>
                </a:lnSpc>
                <a:spcBef>
                  <a:spcPct val="20000"/>
                </a:spcBef>
                <a:buFontTx/>
                <a:buChar char="•"/>
              </a:pPr>
              <a:r>
                <a:rPr lang="en-US" sz="2800">
                  <a:solidFill>
                    <a:schemeClr val="tx2"/>
                  </a:solidFill>
                </a:rPr>
                <a:t>dès </a:t>
              </a:r>
              <a:r>
                <a:rPr lang="fr-CH" sz="2800">
                  <a:solidFill>
                    <a:schemeClr val="tx2"/>
                  </a:solidFill>
                </a:rPr>
                <a:t>1992  -   Internet   </a:t>
              </a:r>
              <a:r>
                <a:rPr lang="fr-CH" sz="2000">
                  <a:solidFill>
                    <a:schemeClr val="tx2"/>
                  </a:solidFill>
                </a:rPr>
                <a:t>(HTML, sites Web…)</a:t>
              </a:r>
              <a:endParaRPr lang="en-US" sz="2800">
                <a:solidFill>
                  <a:schemeClr val="tx2"/>
                </a:solidFill>
              </a:endParaRPr>
            </a:p>
          </p:txBody>
        </p:sp>
        <p:sp>
          <p:nvSpPr>
            <p:cNvPr id="19465" name="Rectangle 11"/>
            <p:cNvSpPr>
              <a:spLocks noChangeArrowheads="1"/>
            </p:cNvSpPr>
            <p:nvPr/>
          </p:nvSpPr>
          <p:spPr bwMode="auto">
            <a:xfrm>
              <a:off x="295" y="754"/>
              <a:ext cx="4445" cy="544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</p:grpSp>
      <p:grpSp>
        <p:nvGrpSpPr>
          <p:cNvPr id="19460" name="Group 20"/>
          <p:cNvGrpSpPr>
            <a:grpSpLocks/>
          </p:cNvGrpSpPr>
          <p:nvPr/>
        </p:nvGrpSpPr>
        <p:grpSpPr bwMode="auto">
          <a:xfrm>
            <a:off x="1258888" y="5300663"/>
            <a:ext cx="8497887" cy="1223962"/>
            <a:chOff x="249" y="3339"/>
            <a:chExt cx="5353" cy="771"/>
          </a:xfrm>
        </p:grpSpPr>
        <p:sp>
          <p:nvSpPr>
            <p:cNvPr id="19461" name="Rectangle 6"/>
            <p:cNvSpPr>
              <a:spLocks noChangeArrowheads="1"/>
            </p:cNvSpPr>
            <p:nvPr/>
          </p:nvSpPr>
          <p:spPr bwMode="auto">
            <a:xfrm>
              <a:off x="336" y="3430"/>
              <a:ext cx="5266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342900" indent="-342900" algn="l">
                <a:lnSpc>
                  <a:spcPct val="90000"/>
                </a:lnSpc>
                <a:spcBef>
                  <a:spcPct val="20000"/>
                </a:spcBef>
                <a:buFontTx/>
                <a:buChar char="•"/>
              </a:pPr>
              <a:r>
                <a:rPr lang="fr-CH" sz="2800">
                  <a:solidFill>
                    <a:schemeClr val="tx2"/>
                  </a:solidFill>
                </a:rPr>
                <a:t>dès 2005   -    Université de Genève 			  			</a:t>
              </a:r>
              <a:r>
                <a:rPr lang="fr-CH" sz="2800">
                  <a:solidFill>
                    <a:srgbClr val="CC0066"/>
                  </a:solidFill>
                </a:rPr>
                <a:t>Moodle@unige.ch</a:t>
              </a:r>
              <a:endParaRPr lang="en-US" sz="2800">
                <a:solidFill>
                  <a:srgbClr val="CC0066"/>
                </a:solidFill>
              </a:endParaRPr>
            </a:p>
          </p:txBody>
        </p:sp>
        <p:sp>
          <p:nvSpPr>
            <p:cNvPr id="19462" name="AutoShape 8"/>
            <p:cNvSpPr>
              <a:spLocks noChangeArrowheads="1"/>
            </p:cNvSpPr>
            <p:nvPr/>
          </p:nvSpPr>
          <p:spPr bwMode="auto">
            <a:xfrm>
              <a:off x="2064" y="3748"/>
              <a:ext cx="480" cy="192"/>
            </a:xfrm>
            <a:prstGeom prst="rightArrow">
              <a:avLst>
                <a:gd name="adj1" fmla="val 50000"/>
                <a:gd name="adj2" fmla="val 62500"/>
              </a:avLst>
            </a:prstGeom>
            <a:solidFill>
              <a:srgbClr val="CC0066"/>
            </a:solidFill>
            <a:ln w="9525">
              <a:solidFill>
                <a:srgbClr val="CC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19463" name="Rectangle 14"/>
            <p:cNvSpPr>
              <a:spLocks noChangeArrowheads="1"/>
            </p:cNvSpPr>
            <p:nvPr/>
          </p:nvSpPr>
          <p:spPr bwMode="auto">
            <a:xfrm>
              <a:off x="249" y="3339"/>
              <a:ext cx="4627" cy="771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fr-CA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1" name="Group 38"/>
          <p:cNvGrpSpPr>
            <a:grpSpLocks/>
          </p:cNvGrpSpPr>
          <p:nvPr/>
        </p:nvGrpSpPr>
        <p:grpSpPr bwMode="auto">
          <a:xfrm>
            <a:off x="539750" y="1612900"/>
            <a:ext cx="7896225" cy="4695825"/>
            <a:chOff x="432" y="834"/>
            <a:chExt cx="4974" cy="2958"/>
          </a:xfrm>
        </p:grpSpPr>
        <p:sp>
          <p:nvSpPr>
            <p:cNvPr id="20493" name="Text Box 39"/>
            <p:cNvSpPr txBox="1">
              <a:spLocks noChangeArrowheads="1"/>
            </p:cNvSpPr>
            <p:nvPr/>
          </p:nvSpPr>
          <p:spPr bwMode="auto">
            <a:xfrm>
              <a:off x="2233" y="834"/>
              <a:ext cx="95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9pPr>
            </a:lstStyle>
            <a:p>
              <a:pPr algn="l"/>
              <a:r>
                <a:rPr lang="fr-CH" sz="2800" b="1">
                  <a:solidFill>
                    <a:schemeClr val="tx2"/>
                  </a:solidFill>
                </a:rPr>
                <a:t>Informer</a:t>
              </a:r>
              <a:endParaRPr lang="fr-FR" sz="2800" b="1">
                <a:solidFill>
                  <a:schemeClr val="tx2"/>
                </a:solidFill>
              </a:endParaRPr>
            </a:p>
          </p:txBody>
        </p:sp>
        <p:sp>
          <p:nvSpPr>
            <p:cNvPr id="20494" name="Text Box 40"/>
            <p:cNvSpPr txBox="1">
              <a:spLocks noChangeArrowheads="1"/>
            </p:cNvSpPr>
            <p:nvPr/>
          </p:nvSpPr>
          <p:spPr bwMode="auto">
            <a:xfrm>
              <a:off x="624" y="1506"/>
              <a:ext cx="69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9pPr>
            </a:lstStyle>
            <a:p>
              <a:pPr algn="l"/>
              <a:r>
                <a:rPr lang="fr-CH" sz="2800" b="1">
                  <a:solidFill>
                    <a:schemeClr val="tx2"/>
                  </a:solidFill>
                </a:rPr>
                <a:t>Gérer</a:t>
              </a:r>
              <a:endParaRPr lang="fr-FR" sz="2800" b="1">
                <a:solidFill>
                  <a:schemeClr val="tx2"/>
                </a:solidFill>
              </a:endParaRPr>
            </a:p>
          </p:txBody>
        </p:sp>
        <p:sp>
          <p:nvSpPr>
            <p:cNvPr id="20495" name="Text Box 41"/>
            <p:cNvSpPr txBox="1">
              <a:spLocks noChangeArrowheads="1"/>
            </p:cNvSpPr>
            <p:nvPr/>
          </p:nvSpPr>
          <p:spPr bwMode="auto">
            <a:xfrm>
              <a:off x="432" y="2809"/>
              <a:ext cx="91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9pPr>
            </a:lstStyle>
            <a:p>
              <a:pPr algn="l"/>
              <a:r>
                <a:rPr lang="fr-CH" sz="2800" b="1">
                  <a:solidFill>
                    <a:schemeClr val="tx2"/>
                  </a:solidFill>
                </a:rPr>
                <a:t>Assister</a:t>
              </a:r>
              <a:endParaRPr lang="fr-FR" sz="2800" b="1">
                <a:solidFill>
                  <a:schemeClr val="tx2"/>
                </a:solidFill>
              </a:endParaRPr>
            </a:p>
          </p:txBody>
        </p:sp>
        <p:sp>
          <p:nvSpPr>
            <p:cNvPr id="20496" name="Text Box 42"/>
            <p:cNvSpPr txBox="1">
              <a:spLocks noChangeArrowheads="1"/>
            </p:cNvSpPr>
            <p:nvPr/>
          </p:nvSpPr>
          <p:spPr bwMode="auto">
            <a:xfrm>
              <a:off x="3879" y="1497"/>
              <a:ext cx="152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9pPr>
            </a:lstStyle>
            <a:p>
              <a:pPr algn="l"/>
              <a:r>
                <a:rPr lang="fr-CH" sz="2800" b="1">
                  <a:solidFill>
                    <a:schemeClr val="tx2"/>
                  </a:solidFill>
                </a:rPr>
                <a:t>Communiquer</a:t>
              </a:r>
              <a:endParaRPr lang="fr-FR" sz="2800" b="1">
                <a:solidFill>
                  <a:schemeClr val="tx2"/>
                </a:solidFill>
              </a:endParaRPr>
            </a:p>
          </p:txBody>
        </p:sp>
        <p:sp>
          <p:nvSpPr>
            <p:cNvPr id="20497" name="Text Box 43"/>
            <p:cNvSpPr txBox="1">
              <a:spLocks noChangeArrowheads="1"/>
            </p:cNvSpPr>
            <p:nvPr/>
          </p:nvSpPr>
          <p:spPr bwMode="auto">
            <a:xfrm>
              <a:off x="3845" y="2841"/>
              <a:ext cx="115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9pPr>
            </a:lstStyle>
            <a:p>
              <a:pPr algn="l"/>
              <a:r>
                <a:rPr lang="fr-CH" sz="2800" b="1">
                  <a:solidFill>
                    <a:schemeClr val="tx2"/>
                  </a:solidFill>
                </a:rPr>
                <a:t>Collaborer</a:t>
              </a:r>
              <a:endParaRPr lang="fr-FR" sz="2800" b="1">
                <a:solidFill>
                  <a:schemeClr val="tx2"/>
                </a:solidFill>
              </a:endParaRPr>
            </a:p>
          </p:txBody>
        </p:sp>
        <p:sp>
          <p:nvSpPr>
            <p:cNvPr id="20498" name="Text Box 44"/>
            <p:cNvSpPr txBox="1">
              <a:spLocks noChangeArrowheads="1"/>
            </p:cNvSpPr>
            <p:nvPr/>
          </p:nvSpPr>
          <p:spPr bwMode="auto">
            <a:xfrm>
              <a:off x="1895" y="3465"/>
              <a:ext cx="164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9pPr>
            </a:lstStyle>
            <a:p>
              <a:pPr algn="l"/>
              <a:r>
                <a:rPr lang="fr-CH" sz="2800" b="1">
                  <a:solidFill>
                    <a:schemeClr val="tx2"/>
                  </a:solidFill>
                </a:rPr>
                <a:t>Faire / produire</a:t>
              </a:r>
              <a:endParaRPr lang="fr-FR" sz="2800" b="1">
                <a:solidFill>
                  <a:schemeClr val="tx2"/>
                </a:solidFill>
              </a:endParaRPr>
            </a:p>
          </p:txBody>
        </p:sp>
        <p:sp>
          <p:nvSpPr>
            <p:cNvPr id="20499" name="AutoShape 45"/>
            <p:cNvSpPr>
              <a:spLocks noChangeArrowheads="1"/>
            </p:cNvSpPr>
            <p:nvPr/>
          </p:nvSpPr>
          <p:spPr bwMode="auto">
            <a:xfrm rot="-5400000">
              <a:off x="1602" y="1185"/>
              <a:ext cx="2208" cy="2256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CC0066"/>
            </a:solidFill>
            <a:ln w="28575">
              <a:solidFill>
                <a:srgbClr val="CC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20500" name="Text Box 46"/>
            <p:cNvSpPr txBox="1">
              <a:spLocks noChangeArrowheads="1"/>
            </p:cNvSpPr>
            <p:nvPr/>
          </p:nvSpPr>
          <p:spPr bwMode="auto">
            <a:xfrm>
              <a:off x="1849" y="2042"/>
              <a:ext cx="1757" cy="365"/>
            </a:xfrm>
            <a:prstGeom prst="rect">
              <a:avLst/>
            </a:pr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9pPr>
            </a:lstStyle>
            <a:p>
              <a:r>
                <a:rPr lang="fr-CH" sz="3200" b="1">
                  <a:solidFill>
                    <a:schemeClr val="bg1"/>
                  </a:solidFill>
                </a:rPr>
                <a:t>Enseignement</a:t>
              </a:r>
              <a:endParaRPr lang="fr-FR" sz="3200" b="1">
                <a:solidFill>
                  <a:schemeClr val="bg1"/>
                </a:solidFill>
              </a:endParaRPr>
            </a:p>
          </p:txBody>
        </p:sp>
      </p:grp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59113" y="898525"/>
            <a:ext cx="5595937" cy="293688"/>
          </a:xfrm>
          <a:noFill/>
        </p:spPr>
        <p:txBody>
          <a:bodyPr/>
          <a:lstStyle/>
          <a:p>
            <a:r>
              <a:rPr lang="fr-CH">
                <a:latin typeface="Arial Unicode MS" charset="0"/>
                <a:ea typeface="ＭＳ Ｐゴシック" charset="0"/>
                <a:cs typeface="ＭＳ Ｐゴシック" charset="0"/>
              </a:rPr>
              <a:t>Les apports</a:t>
            </a:r>
            <a:r>
              <a:rPr lang="fr-CH">
                <a:latin typeface="Arial Narrow" charset="0"/>
                <a:ea typeface="ＭＳ Ｐゴシック" charset="0"/>
                <a:cs typeface="ＭＳ Ｐゴシック" charset="0"/>
              </a:rPr>
              <a:t> </a:t>
            </a:r>
            <a:r>
              <a:rPr lang="fr-FR">
                <a:latin typeface="Arial Unicode MS" charset="0"/>
                <a:ea typeface="ＭＳ Ｐゴシック" charset="0"/>
                <a:cs typeface="ＭＳ Ｐゴシック" charset="0"/>
              </a:rPr>
              <a:t>d</a:t>
            </a:r>
            <a:r>
              <a:rPr lang="ja-JP" altLang="fr-FR">
                <a:latin typeface="Arial Unicode MS" charset="0"/>
                <a:ea typeface="ＭＳ Ｐゴシック" charset="0"/>
                <a:cs typeface="ＭＳ Ｐゴシック" charset="0"/>
              </a:rPr>
              <a:t>’</a:t>
            </a:r>
            <a:r>
              <a:rPr lang="fr-FR" altLang="ja-JP">
                <a:latin typeface="Arial Unicode MS" charset="0"/>
                <a:ea typeface="ＭＳ Ｐゴシック" charset="0"/>
                <a:cs typeface="ＭＳ Ｐゴシック" charset="0"/>
              </a:rPr>
              <a:t>une plate-forme</a:t>
            </a:r>
            <a:endParaRPr lang="fr-FR">
              <a:latin typeface="Arial Unicode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483" name="Text Box 11"/>
          <p:cNvSpPr txBox="1">
            <a:spLocks noChangeArrowheads="1"/>
          </p:cNvSpPr>
          <p:nvPr/>
        </p:nvSpPr>
        <p:spPr bwMode="auto">
          <a:xfrm>
            <a:off x="6940550" y="6019800"/>
            <a:ext cx="21272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 Unicode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Unicode M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Unicode M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Unicode M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Unicode M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charset="0"/>
                <a:ea typeface="ＭＳ Ｐゴシック" charset="0"/>
              </a:defRPr>
            </a:lvl9pPr>
          </a:lstStyle>
          <a:p>
            <a:pPr algn="l"/>
            <a:r>
              <a:rPr lang="fr-FR" sz="1400">
                <a:solidFill>
                  <a:srgbClr val="4D4D4D"/>
                </a:solidFill>
              </a:rPr>
              <a:t>Schéma TECFA, Staf 17</a:t>
            </a:r>
          </a:p>
        </p:txBody>
      </p: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179388" y="1341438"/>
            <a:ext cx="7896225" cy="4695825"/>
            <a:chOff x="113" y="845"/>
            <a:chExt cx="4974" cy="2958"/>
          </a:xfrm>
        </p:grpSpPr>
        <p:sp>
          <p:nvSpPr>
            <p:cNvPr id="20485" name="Text Box 20"/>
            <p:cNvSpPr txBox="1">
              <a:spLocks noChangeArrowheads="1"/>
            </p:cNvSpPr>
            <p:nvPr/>
          </p:nvSpPr>
          <p:spPr bwMode="auto">
            <a:xfrm>
              <a:off x="1914" y="845"/>
              <a:ext cx="95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9pPr>
            </a:lstStyle>
            <a:p>
              <a:pPr algn="l"/>
              <a:r>
                <a:rPr lang="fr-CH" sz="2800" b="1">
                  <a:solidFill>
                    <a:schemeClr val="bg2"/>
                  </a:solidFill>
                </a:rPr>
                <a:t>Informer</a:t>
              </a:r>
              <a:endParaRPr lang="fr-FR" sz="2800" b="1">
                <a:solidFill>
                  <a:schemeClr val="bg2"/>
                </a:solidFill>
              </a:endParaRPr>
            </a:p>
          </p:txBody>
        </p:sp>
        <p:sp>
          <p:nvSpPr>
            <p:cNvPr id="20486" name="Text Box 21"/>
            <p:cNvSpPr txBox="1">
              <a:spLocks noChangeArrowheads="1"/>
            </p:cNvSpPr>
            <p:nvPr/>
          </p:nvSpPr>
          <p:spPr bwMode="auto">
            <a:xfrm>
              <a:off x="305" y="1517"/>
              <a:ext cx="69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9pPr>
            </a:lstStyle>
            <a:p>
              <a:pPr algn="l"/>
              <a:r>
                <a:rPr lang="fr-CH" sz="2800" b="1">
                  <a:solidFill>
                    <a:schemeClr val="bg2"/>
                  </a:solidFill>
                </a:rPr>
                <a:t>Gérer</a:t>
              </a:r>
              <a:endParaRPr lang="fr-FR" sz="2800" b="1">
                <a:solidFill>
                  <a:schemeClr val="bg2"/>
                </a:solidFill>
              </a:endParaRPr>
            </a:p>
          </p:txBody>
        </p:sp>
        <p:sp>
          <p:nvSpPr>
            <p:cNvPr id="20487" name="Text Box 22"/>
            <p:cNvSpPr txBox="1">
              <a:spLocks noChangeArrowheads="1"/>
            </p:cNvSpPr>
            <p:nvPr/>
          </p:nvSpPr>
          <p:spPr bwMode="auto">
            <a:xfrm>
              <a:off x="113" y="2820"/>
              <a:ext cx="91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9pPr>
            </a:lstStyle>
            <a:p>
              <a:pPr algn="l"/>
              <a:r>
                <a:rPr lang="fr-CH" sz="2800" b="1">
                  <a:solidFill>
                    <a:schemeClr val="bg2"/>
                  </a:solidFill>
                </a:rPr>
                <a:t>Assister</a:t>
              </a:r>
              <a:endParaRPr lang="fr-FR" sz="2800" b="1">
                <a:solidFill>
                  <a:schemeClr val="bg2"/>
                </a:solidFill>
              </a:endParaRPr>
            </a:p>
          </p:txBody>
        </p:sp>
        <p:sp>
          <p:nvSpPr>
            <p:cNvPr id="20488" name="Text Box 23"/>
            <p:cNvSpPr txBox="1">
              <a:spLocks noChangeArrowheads="1"/>
            </p:cNvSpPr>
            <p:nvPr/>
          </p:nvSpPr>
          <p:spPr bwMode="auto">
            <a:xfrm>
              <a:off x="3560" y="1508"/>
              <a:ext cx="1527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9pPr>
            </a:lstStyle>
            <a:p>
              <a:pPr algn="l"/>
              <a:r>
                <a:rPr lang="fr-CH" sz="2800" b="1">
                  <a:solidFill>
                    <a:schemeClr val="bg2"/>
                  </a:solidFill>
                </a:rPr>
                <a:t>Communiquer</a:t>
              </a:r>
              <a:endParaRPr lang="fr-FR" sz="2800" b="1">
                <a:solidFill>
                  <a:schemeClr val="bg2"/>
                </a:solidFill>
              </a:endParaRPr>
            </a:p>
          </p:txBody>
        </p:sp>
        <p:sp>
          <p:nvSpPr>
            <p:cNvPr id="20489" name="Text Box 24"/>
            <p:cNvSpPr txBox="1">
              <a:spLocks noChangeArrowheads="1"/>
            </p:cNvSpPr>
            <p:nvPr/>
          </p:nvSpPr>
          <p:spPr bwMode="auto">
            <a:xfrm>
              <a:off x="3526" y="2852"/>
              <a:ext cx="115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9pPr>
            </a:lstStyle>
            <a:p>
              <a:pPr algn="l"/>
              <a:r>
                <a:rPr lang="fr-CH" sz="2800" b="1">
                  <a:solidFill>
                    <a:schemeClr val="bg2"/>
                  </a:solidFill>
                </a:rPr>
                <a:t>Collaborer</a:t>
              </a:r>
              <a:endParaRPr lang="fr-FR" sz="2800" b="1">
                <a:solidFill>
                  <a:schemeClr val="bg2"/>
                </a:solidFill>
              </a:endParaRPr>
            </a:p>
          </p:txBody>
        </p:sp>
        <p:sp>
          <p:nvSpPr>
            <p:cNvPr id="20490" name="Text Box 25"/>
            <p:cNvSpPr txBox="1">
              <a:spLocks noChangeArrowheads="1"/>
            </p:cNvSpPr>
            <p:nvPr/>
          </p:nvSpPr>
          <p:spPr bwMode="auto">
            <a:xfrm>
              <a:off x="1576" y="3476"/>
              <a:ext cx="164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9pPr>
            </a:lstStyle>
            <a:p>
              <a:pPr algn="l"/>
              <a:r>
                <a:rPr lang="fr-CH" sz="2800" b="1">
                  <a:solidFill>
                    <a:schemeClr val="bg2"/>
                  </a:solidFill>
                </a:rPr>
                <a:t>Faire / produire</a:t>
              </a:r>
              <a:endParaRPr lang="fr-FR" sz="2800" b="1">
                <a:solidFill>
                  <a:schemeClr val="bg2"/>
                </a:solidFill>
              </a:endParaRPr>
            </a:p>
          </p:txBody>
        </p:sp>
        <p:sp>
          <p:nvSpPr>
            <p:cNvPr id="20491" name="AutoShape 26"/>
            <p:cNvSpPr>
              <a:spLocks noChangeArrowheads="1"/>
            </p:cNvSpPr>
            <p:nvPr/>
          </p:nvSpPr>
          <p:spPr bwMode="auto">
            <a:xfrm rot="-5400000">
              <a:off x="1283" y="1196"/>
              <a:ext cx="2208" cy="2256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FF3399"/>
            </a:solidFill>
            <a:ln w="28575">
              <a:solidFill>
                <a:srgbClr val="CC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20492" name="Text Box 27"/>
            <p:cNvSpPr txBox="1">
              <a:spLocks noChangeArrowheads="1"/>
            </p:cNvSpPr>
            <p:nvPr/>
          </p:nvSpPr>
          <p:spPr bwMode="auto">
            <a:xfrm>
              <a:off x="1530" y="2053"/>
              <a:ext cx="1757" cy="365"/>
            </a:xfrm>
            <a:prstGeom prst="rect">
              <a:avLst/>
            </a:prstGeom>
            <a:solidFill>
              <a:srgbClr val="FF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 Unicode MS" charset="0"/>
                  <a:ea typeface="ＭＳ Ｐゴシック" charset="0"/>
                </a:defRPr>
              </a:lvl9pPr>
            </a:lstStyle>
            <a:p>
              <a:r>
                <a:rPr lang="fr-CH" sz="3200" b="1">
                  <a:solidFill>
                    <a:schemeClr val="bg1"/>
                  </a:solidFill>
                </a:rPr>
                <a:t>Enseignement</a:t>
              </a:r>
              <a:endParaRPr lang="fr-FR" sz="3200" b="1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3059113" y="898525"/>
            <a:ext cx="5595937" cy="293688"/>
          </a:xfrm>
          <a:noFill/>
        </p:spPr>
        <p:txBody>
          <a:bodyPr/>
          <a:lstStyle/>
          <a:p>
            <a:r>
              <a:rPr lang="fr-CH">
                <a:latin typeface="Arial Unicode MS" charset="0"/>
                <a:ea typeface="ＭＳ Ｐゴシック" charset="0"/>
                <a:cs typeface="ＭＳ Ｐゴシック" charset="0"/>
              </a:rPr>
              <a:t>Moodle, au travail</a:t>
            </a:r>
            <a:endParaRPr lang="fr-FR">
              <a:latin typeface="Arial Unicode MS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21506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7500"/>
            <a:ext cx="9144000" cy="501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>
                <a:latin typeface="Arial Unicode MS" charset="0"/>
                <a:ea typeface="ＭＳ Ｐゴシック" charset="0"/>
                <a:cs typeface="ＭＳ Ｐゴシック" charset="0"/>
              </a:rPr>
              <a:t>Utilisation de la plate-forme</a:t>
            </a:r>
          </a:p>
        </p:txBody>
      </p:sp>
      <p:graphicFrame>
        <p:nvGraphicFramePr>
          <p:cNvPr id="22530" name="Objet 2"/>
          <p:cNvGraphicFramePr>
            <a:graphicFrameLocks noChangeAspect="1"/>
          </p:cNvGraphicFramePr>
          <p:nvPr/>
        </p:nvGraphicFramePr>
        <p:xfrm>
          <a:off x="539750" y="1484313"/>
          <a:ext cx="7810500" cy="469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1" name="Document" r:id="rId4" imgW="7810500" imgH="4699000" progId="Word.Document.12">
                  <p:embed/>
                </p:oleObj>
              </mc:Choice>
              <mc:Fallback>
                <p:oleObj name="Document" r:id="rId4" imgW="7810500" imgH="4699000" progId="Word.Document.12">
                  <p:embed/>
                  <p:pic>
                    <p:nvPicPr>
                      <p:cNvPr id="0" name="Obje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1484313"/>
                        <a:ext cx="7810500" cy="469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3927475" y="771525"/>
            <a:ext cx="5129213" cy="573088"/>
          </a:xfrm>
        </p:spPr>
        <p:txBody>
          <a:bodyPr/>
          <a:lstStyle/>
          <a:p>
            <a:r>
              <a:rPr lang="fr-CH">
                <a:latin typeface="Arial Unicode MS" charset="0"/>
                <a:ea typeface="ＭＳ Ｐゴシック" charset="0"/>
                <a:cs typeface="ＭＳ Ｐゴシック" charset="0"/>
              </a:rPr>
              <a:t>… en cas de probèmes</a:t>
            </a:r>
            <a:endParaRPr lang="fr-CH" sz="3600" b="0">
              <a:latin typeface="Arial Unicode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554" name="Text Box 4"/>
          <p:cNvSpPr txBox="1">
            <a:spLocks noChangeArrowheads="1"/>
          </p:cNvSpPr>
          <p:nvPr/>
        </p:nvSpPr>
        <p:spPr bwMode="auto">
          <a:xfrm>
            <a:off x="990600" y="3657600"/>
            <a:ext cx="7123113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 Unicode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Unicode M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Unicode M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Unicode M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Unicode M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charset="0"/>
                <a:ea typeface="ＭＳ Ｐゴシック" charset="0"/>
              </a:defRPr>
            </a:lvl9pPr>
          </a:lstStyle>
          <a:p>
            <a:pPr algn="l"/>
            <a:r>
              <a:rPr lang="fr-CH" sz="2000">
                <a:solidFill>
                  <a:schemeClr val="tx2"/>
                </a:solidFill>
              </a:rPr>
              <a:t>Conseils technologiques : </a:t>
            </a:r>
          </a:p>
          <a:p>
            <a:pPr algn="l">
              <a:buFontTx/>
              <a:buChar char="•"/>
            </a:pPr>
            <a:r>
              <a:rPr lang="fr-CH" sz="2000" b="1">
                <a:solidFill>
                  <a:schemeClr val="tx2"/>
                </a:solidFill>
              </a:rPr>
              <a:t> Omar Benkacem </a:t>
            </a:r>
            <a:r>
              <a:rPr lang="fr-CH" sz="1800">
                <a:solidFill>
                  <a:schemeClr val="tx2"/>
                </a:solidFill>
              </a:rPr>
              <a:t>(NTIC / Division Informatique)</a:t>
            </a:r>
            <a:r>
              <a:rPr lang="fr-CH" sz="2000">
                <a:solidFill>
                  <a:schemeClr val="tx2"/>
                </a:solidFill>
              </a:rPr>
              <a:t>         91-087							</a:t>
            </a:r>
          </a:p>
          <a:p>
            <a:pPr algn="l"/>
            <a:r>
              <a:rPr lang="fr-CH" sz="2000">
                <a:solidFill>
                  <a:schemeClr val="tx2"/>
                </a:solidFill>
              </a:rPr>
              <a:t>Conseils pédagogiques :</a:t>
            </a:r>
          </a:p>
          <a:p>
            <a:pPr algn="l">
              <a:buFontTx/>
              <a:buChar char="•"/>
            </a:pPr>
            <a:r>
              <a:rPr lang="fr-FR" sz="2000">
                <a:solidFill>
                  <a:schemeClr val="tx2"/>
                </a:solidFill>
              </a:rPr>
              <a:t> </a:t>
            </a:r>
            <a:r>
              <a:rPr lang="fr-CH" sz="2000" b="1">
                <a:solidFill>
                  <a:schemeClr val="tx2"/>
                </a:solidFill>
              </a:rPr>
              <a:t>Elsa Sancey </a:t>
            </a:r>
            <a:r>
              <a:rPr lang="fr-FR" sz="1800">
                <a:solidFill>
                  <a:schemeClr val="tx2"/>
                </a:solidFill>
              </a:rPr>
              <a:t>(</a:t>
            </a:r>
            <a:r>
              <a:rPr lang="fr-CH" sz="1800">
                <a:solidFill>
                  <a:schemeClr val="tx2"/>
                </a:solidFill>
              </a:rPr>
              <a:t>NTIC / Division Informatique)</a:t>
            </a:r>
            <a:r>
              <a:rPr lang="fr-CH" sz="2000">
                <a:solidFill>
                  <a:schemeClr val="tx2"/>
                </a:solidFill>
              </a:rPr>
              <a:t> 	91- 086</a:t>
            </a:r>
            <a:endParaRPr lang="fr-FR" sz="2000">
              <a:solidFill>
                <a:schemeClr val="tx2"/>
              </a:solidFill>
            </a:endParaRPr>
          </a:p>
        </p:txBody>
      </p:sp>
      <p:sp>
        <p:nvSpPr>
          <p:cNvPr id="23555" name="Text Box 5"/>
          <p:cNvSpPr txBox="1">
            <a:spLocks noChangeArrowheads="1"/>
          </p:cNvSpPr>
          <p:nvPr/>
        </p:nvSpPr>
        <p:spPr bwMode="auto">
          <a:xfrm>
            <a:off x="0" y="5572125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 Unicode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Unicode M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Unicode M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Unicode M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Unicode M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charset="0"/>
                <a:ea typeface="ＭＳ Ｐゴシック" charset="0"/>
              </a:defRPr>
            </a:lvl9pPr>
          </a:lstStyle>
          <a:p>
            <a:pPr algn="l"/>
            <a:r>
              <a:rPr lang="fr-FR">
                <a:solidFill>
                  <a:schemeClr val="tx2"/>
                </a:solidFill>
              </a:rPr>
              <a:t>N</a:t>
            </a:r>
            <a:r>
              <a:rPr lang="ja-JP" altLang="fr-FR">
                <a:solidFill>
                  <a:schemeClr val="tx2"/>
                </a:solidFill>
              </a:rPr>
              <a:t>’</a:t>
            </a:r>
            <a:r>
              <a:rPr lang="fr-FR" altLang="ja-JP">
                <a:solidFill>
                  <a:schemeClr val="tx2"/>
                </a:solidFill>
              </a:rPr>
              <a:t>hésitez pas à consulter la rubrique</a:t>
            </a:r>
            <a:r>
              <a:rPr lang="fr-FR" altLang="ja-JP">
                <a:solidFill>
                  <a:srgbClr val="CC0000"/>
                </a:solidFill>
              </a:rPr>
              <a:t> </a:t>
            </a:r>
            <a:r>
              <a:rPr lang="ja-JP" altLang="fr-FR" sz="2800">
                <a:solidFill>
                  <a:srgbClr val="CC0066"/>
                </a:solidFill>
              </a:rPr>
              <a:t>‘</a:t>
            </a:r>
            <a:r>
              <a:rPr lang="fr-FR" altLang="ja-JP" sz="2800">
                <a:solidFill>
                  <a:srgbClr val="CC0066"/>
                </a:solidFill>
              </a:rPr>
              <a:t> Aide</a:t>
            </a:r>
            <a:r>
              <a:rPr lang="ja-JP" altLang="fr-FR" sz="2800">
                <a:solidFill>
                  <a:srgbClr val="CC0066"/>
                </a:solidFill>
              </a:rPr>
              <a:t>’</a:t>
            </a:r>
            <a:r>
              <a:rPr lang="fr-FR" altLang="ja-JP">
                <a:solidFill>
                  <a:srgbClr val="CC0000"/>
                </a:solidFill>
              </a:rPr>
              <a:t>       </a:t>
            </a:r>
            <a:r>
              <a:rPr lang="fr-FR" altLang="ja-JP">
                <a:solidFill>
                  <a:schemeClr val="tx2"/>
                </a:solidFill>
              </a:rPr>
              <a:t>dans </a:t>
            </a:r>
            <a:r>
              <a:rPr lang="fr-FR" altLang="ja-JP" i="1">
                <a:solidFill>
                  <a:schemeClr val="tx2"/>
                </a:solidFill>
              </a:rPr>
              <a:t>Moodle</a:t>
            </a:r>
            <a:br>
              <a:rPr lang="fr-FR" altLang="ja-JP" i="1">
                <a:solidFill>
                  <a:schemeClr val="tx2"/>
                </a:solidFill>
              </a:rPr>
            </a:br>
            <a:endParaRPr lang="fr-FR" sz="2000"/>
          </a:p>
        </p:txBody>
      </p:sp>
      <p:sp>
        <p:nvSpPr>
          <p:cNvPr id="23556" name="Text Box 7"/>
          <p:cNvSpPr txBox="1">
            <a:spLocks noChangeArrowheads="1"/>
          </p:cNvSpPr>
          <p:nvPr/>
        </p:nvSpPr>
        <p:spPr bwMode="auto">
          <a:xfrm>
            <a:off x="31750" y="1782763"/>
            <a:ext cx="918845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 Unicode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 Unicode M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 Unicode M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 Unicode M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 Unicode M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Unicode MS" charset="0"/>
                <a:ea typeface="ＭＳ Ｐゴシック" charset="0"/>
              </a:defRPr>
            </a:lvl9pPr>
          </a:lstStyle>
          <a:p>
            <a:pPr algn="l"/>
            <a:r>
              <a:rPr lang="fr-CH">
                <a:solidFill>
                  <a:schemeClr val="tx2"/>
                </a:solidFill>
              </a:rPr>
              <a:t>Site e-learning : </a:t>
            </a:r>
            <a:r>
              <a:rPr lang="fr-CH"/>
              <a:t>http://elearning.unige.ch/plateformes/moodle.html</a:t>
            </a:r>
            <a:r>
              <a:rPr lang="fr-CH">
                <a:solidFill>
                  <a:schemeClr val="tx2"/>
                </a:solidFill>
              </a:rPr>
              <a:t> </a:t>
            </a:r>
            <a:r>
              <a:rPr lang="fr-CH" i="1">
                <a:solidFill>
                  <a:schemeClr val="tx2"/>
                </a:solidFill>
              </a:rPr>
              <a:t> </a:t>
            </a:r>
          </a:p>
          <a:p>
            <a:pPr algn="l"/>
            <a:r>
              <a:rPr lang="fr-CH" i="1">
                <a:solidFill>
                  <a:schemeClr val="tx2"/>
                </a:solidFill>
              </a:rPr>
              <a:t>		    </a:t>
            </a:r>
            <a:r>
              <a:rPr lang="fr-CH">
                <a:solidFill>
                  <a:schemeClr val="tx2"/>
                </a:solidFill>
              </a:rPr>
              <a:t>(fiches interactives)</a:t>
            </a:r>
          </a:p>
          <a:p>
            <a:pPr algn="l"/>
            <a:endParaRPr lang="fr-CH">
              <a:solidFill>
                <a:schemeClr val="tx2"/>
              </a:solidFill>
            </a:endParaRPr>
          </a:p>
          <a:p>
            <a:pPr algn="l"/>
            <a:r>
              <a:rPr lang="fr-CH">
                <a:solidFill>
                  <a:schemeClr val="tx2"/>
                </a:solidFill>
              </a:rPr>
              <a:t>E-mail :</a:t>
            </a:r>
            <a:r>
              <a:rPr lang="fr-CH" i="1">
                <a:solidFill>
                  <a:schemeClr val="tx2"/>
                </a:solidFill>
              </a:rPr>
              <a:t> </a:t>
            </a:r>
            <a:r>
              <a:rPr lang="fr-CH"/>
              <a:t>moodle@unige.ch  /  tel : 97000</a:t>
            </a:r>
            <a:endParaRPr lang="fr-FR"/>
          </a:p>
        </p:txBody>
      </p:sp>
      <p:pic>
        <p:nvPicPr>
          <p:cNvPr id="2355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4250" y="5692775"/>
            <a:ext cx="336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">
      <a:dk1>
        <a:srgbClr val="003399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2A82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èle par défaut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60093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60093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 Unicode MS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6644</TotalTime>
  <Words>173</Words>
  <Application>Microsoft Macintosh PowerPoint</Application>
  <PresentationFormat>Présentation à l'écran (4:3)</PresentationFormat>
  <Paragraphs>62</Paragraphs>
  <Slides>8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4" baseType="lpstr">
      <vt:lpstr>Arial Unicode MS</vt:lpstr>
      <vt:lpstr>ＭＳ Ｐゴシック</vt:lpstr>
      <vt:lpstr>Arial</vt:lpstr>
      <vt:lpstr>Arial Narrow</vt:lpstr>
      <vt:lpstr>Modèle par défaut</vt:lpstr>
      <vt:lpstr>Document Microsoft Word</vt:lpstr>
      <vt:lpstr>Atelier Moodle Création d’un espace-cours</vt:lpstr>
      <vt:lpstr>Programme de l’atelier</vt:lpstr>
      <vt:lpstr>Objectifs de l’atelier</vt:lpstr>
      <vt:lpstr>Bref rappel</vt:lpstr>
      <vt:lpstr>Les apports d’une plate-forme</vt:lpstr>
      <vt:lpstr>Moodle, au travail</vt:lpstr>
      <vt:lpstr>Utilisation de la plate-forme</vt:lpstr>
      <vt:lpstr>… en cas de probèmes</vt:lpstr>
    </vt:vector>
  </TitlesOfParts>
  <Company>Universite de Geneve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Atelier RCFE : </dc:title>
  <dc:creator>bullat</dc:creator>
  <cp:lastModifiedBy>Omar Benkacem</cp:lastModifiedBy>
  <cp:revision>439</cp:revision>
  <cp:lastPrinted>2009-10-14T16:05:24Z</cp:lastPrinted>
  <dcterms:created xsi:type="dcterms:W3CDTF">2010-10-28T12:08:20Z</dcterms:created>
  <dcterms:modified xsi:type="dcterms:W3CDTF">2014-09-22T15:19:29Z</dcterms:modified>
</cp:coreProperties>
</file>