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342" r:id="rId3"/>
    <p:sldId id="273" r:id="rId4"/>
    <p:sldId id="372" r:id="rId5"/>
    <p:sldId id="373" r:id="rId6"/>
    <p:sldId id="326" r:id="rId7"/>
    <p:sldId id="319" r:id="rId8"/>
    <p:sldId id="320" r:id="rId9"/>
    <p:sldId id="323" r:id="rId10"/>
    <p:sldId id="324" r:id="rId11"/>
    <p:sldId id="374" r:id="rId12"/>
    <p:sldId id="375" r:id="rId13"/>
    <p:sldId id="376" r:id="rId14"/>
    <p:sldId id="377" r:id="rId15"/>
    <p:sldId id="378" r:id="rId16"/>
    <p:sldId id="379" r:id="rId17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AFF"/>
    <a:srgbClr val="227BFF"/>
    <a:srgbClr val="28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5714" autoAdjust="0"/>
  </p:normalViewPr>
  <p:slideViewPr>
    <p:cSldViewPr>
      <p:cViewPr varScale="1">
        <p:scale>
          <a:sx n="100" d="100"/>
          <a:sy n="100" d="100"/>
        </p:scale>
        <p:origin x="18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0D1B62-5A93-4510-A84F-7B1A578C36C8}" type="datetimeFigureOut">
              <a:rPr lang="fr-CH"/>
              <a:pPr>
                <a:defRPr/>
              </a:pPr>
              <a:t>23.05.2018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78202F1-2367-43E1-9BE5-7A2DE7CC29D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9220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67FAE8-F07A-4A99-9DEF-E074DE2B0981}" type="datetimeFigureOut">
              <a:rPr lang="fr-CH"/>
              <a:pPr>
                <a:defRPr/>
              </a:pPr>
              <a:t>23.05.2018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H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H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C53B02-C3DD-4568-963E-9ED57F2CBC5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4757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FF06D-E290-4E20-96E6-2F7CF31F54D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Welcome.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During this tutorial you will learn about The Cochrane library and how to use it.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C3A8D-A42B-42D1-90DD-54F7FB43720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5575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AB42-4FF3-4AD5-9595-1D6449E9DBA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186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062A7-C18D-4924-B766-1780AF3339F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470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B1F89-1339-4C69-9A58-2A899762FDB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4997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FD4A0E-6485-48BB-A690-E4E3050A09FD}" type="datetime1">
              <a:rPr lang="fr-CH" smtClean="0"/>
              <a:t>23.05.2018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195B8DD-3C8A-48EC-972E-00CCB175342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6F7F-EB2E-4268-8611-BCC56E689A26}" type="datetime1">
              <a:rPr lang="fr-CH" smtClean="0"/>
              <a:t>23.05.2018</a:t>
            </a:fld>
            <a:endParaRPr lang="fr-C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61C0B-BEFF-408E-833D-60A7219C1B7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EFD7-23DA-46D4-A286-AA63FB2D9DF9}" type="datetime1">
              <a:rPr lang="fr-CH" smtClean="0"/>
              <a:t>23.05.2018</a:t>
            </a:fld>
            <a:endParaRPr lang="fr-CH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DF4A-AB62-4145-91D8-E19620505CA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9386D-9436-487E-A740-FD6C5568A105}" type="datetime1">
              <a:rPr lang="fr-CH" smtClean="0"/>
              <a:t>23.05.2018</a:t>
            </a:fld>
            <a:endParaRPr lang="fr-C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D386-D6F1-4E64-9464-88ACDD2125E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65D5-918A-4B12-BFD9-6DCEAE7FFC72}" type="datetime1">
              <a:rPr lang="fr-CH" smtClean="0"/>
              <a:t>23.05.2018</a:t>
            </a:fld>
            <a:endParaRPr lang="fr-C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9238-94A1-415C-9EFF-77D61661018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C1BF-0CF3-45AA-994E-52C537C3D452}" type="datetime1">
              <a:rPr lang="fr-CH" smtClean="0"/>
              <a:t>23.05.2018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D9EEF-A33B-4961-AEC1-C1A45CC031A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19875" y="380797"/>
              <a:ext cx="3657600" cy="47243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CH" noProof="0" smtClean="0"/>
              <a:t>Cliquez sur l'icône pour ajouter une image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ABE4-88B6-4F8B-BDD7-7C072E6BA669}" type="datetime1">
              <a:rPr lang="fr-CH" smtClean="0"/>
              <a:t>23.05.2018</a:t>
            </a:fld>
            <a:endParaRPr lang="fr-C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E95F-3BAC-4BAC-AB87-35E9594C06D8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20164" y="38020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CH" noProof="0" smtClean="0"/>
              <a:t>Cliquez sur l'icône pour ajouter une image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CH" noProof="0" smtClean="0"/>
              <a:t>Cliquez sur l'icône pour ajouter une image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53AE-CD64-4B1F-A8C7-4287B2F2F027}" type="datetime1">
              <a:rPr lang="fr-CH" smtClean="0"/>
              <a:t>23.05.2018</a:t>
            </a:fld>
            <a:endParaRPr lang="fr-CH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049C-499D-4BAF-8CBC-A959B6B19B9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CH" noProof="0" smtClean="0"/>
              <a:t>Cliquez sur l'icône pour ajouter une image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7CA3-A5B8-47AB-A783-5474F13EDF44}" type="datetime1">
              <a:rPr lang="fr-CH" smtClean="0"/>
              <a:t>23.05.2018</a:t>
            </a:fld>
            <a:endParaRPr lang="fr-C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E50DF-7B22-4A67-B45A-50F17DB1B03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19885" y="380691"/>
              <a:ext cx="3657600" cy="47237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CH" noProof="0" smtClean="0"/>
              <a:t>Cliquez sur l'icône pour ajouter une image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CH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5AE8-B817-4E60-8BB7-4F1DE4244192}" type="datetime1">
              <a:rPr lang="fr-CH" smtClean="0"/>
              <a:t>23.05.2018</a:t>
            </a:fld>
            <a:endParaRPr lang="fr-CH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D4107-B550-4C16-BDB6-8D535212DC04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FBB5-A5A4-42A6-8017-CA0123EAB111}" type="datetime1">
              <a:rPr lang="fr-CH" smtClean="0"/>
              <a:t>23.05.2018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D874-2436-47E0-A575-30CE6ECA3160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A809-3FF9-4176-A222-808ED0FFF704}" type="datetime1">
              <a:rPr lang="fr-CH" smtClean="0"/>
              <a:t>23.05.2018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0A7E-E97B-4F00-80C8-1CDFE022772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D56A-43F3-459F-9DA8-FB77C875FE38}" type="datetime1">
              <a:rPr lang="fr-CH" smtClean="0"/>
              <a:t>23.05.2018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8A478-DF4B-48DD-904B-A8F783F983A3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3000C294-0338-444B-9298-FDBB6A105FF9}" type="datetime1">
              <a:rPr lang="fr-CH" smtClean="0"/>
              <a:t>23.05.2018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48B49F7A-8798-457C-AA26-88360AEEC57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1B2B-6BF4-4D7D-8318-A4E74E241ABD}" type="datetime1">
              <a:rPr lang="fr-CH" smtClean="0"/>
              <a:t>23.05.2018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EFD3-2B61-4432-9B0E-F0034E7B485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8311-7903-4BFB-A18C-2BAEAF54E4E1}" type="datetime1">
              <a:rPr lang="fr-CH" smtClean="0"/>
              <a:t>23.05.2018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A418-7D81-4726-927F-C64457BC8CA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9"/>
            <p:cNvSpPr/>
            <p:nvPr userDrawn="1"/>
          </p:nvSpPr>
          <p:spPr>
            <a:xfrm>
              <a:off x="1521194" y="380390"/>
              <a:ext cx="3657600" cy="47234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CH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089D-C2A7-4F7D-AD6C-4B29E7420EB3}" type="datetime1">
              <a:rPr lang="fr-CH" smtClean="0"/>
              <a:t>23.05.2018</a:t>
            </a:fld>
            <a:endParaRPr lang="fr-CH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BF7D-2C08-4AC5-B5A9-59B644AB6D6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2CDF-6032-45E9-8705-7772E87E4B6C}" type="datetime1">
              <a:rPr lang="fr-CH" smtClean="0"/>
              <a:t>23.05.2018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64C2-4A8B-4209-A8BD-2A19D75D0F6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omparison-Underli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7FAA-A0EE-4CD8-8B96-21B90BB0EE1A}" type="datetime1">
              <a:rPr lang="fr-CH" smtClean="0"/>
              <a:t>23.05.2018</a:t>
            </a:fld>
            <a:endParaRPr lang="fr-CH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46F8-76BD-4721-BCB0-69DDC2E037DD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FF748-0B0A-4BD0-B44D-213CD27B491E}" type="datetime1">
              <a:rPr lang="fr-CH" smtClean="0"/>
              <a:t>23.05.2018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F416-44F9-43A5-9A50-B64E8FB62DC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et modifiez le titre</a:t>
            </a:r>
            <a:endParaRPr lang="fr-F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16531B02-8893-44AA-81A3-0E22E3D18AD9}" type="datetime1">
              <a:rPr lang="fr-CH" smtClean="0"/>
              <a:t>23.05.2018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A38D6138-14F8-4B3A-99AF-72850833978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67" r:id="rId7"/>
    <p:sldLayoutId id="2147483674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sma-statement.org/statement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772400" cy="1362075"/>
          </a:xfrm>
        </p:spPr>
        <p:txBody>
          <a:bodyPr/>
          <a:lstStyle/>
          <a:p>
            <a:r>
              <a:rPr lang="fr-FR" dirty="0" smtClean="0"/>
              <a:t>Guide au Meta-analyses</a:t>
            </a:r>
            <a:endParaRPr lang="fr-CH" dirty="0" smtClean="0"/>
          </a:p>
        </p:txBody>
      </p:sp>
      <p:sp>
        <p:nvSpPr>
          <p:cNvPr id="24578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3356992"/>
            <a:ext cx="7772400" cy="2016348"/>
          </a:xfrm>
        </p:spPr>
        <p:txBody>
          <a:bodyPr>
            <a:normAutofit lnSpcReduction="10000"/>
          </a:bodyPr>
          <a:lstStyle/>
          <a:p>
            <a:pPr eaLnBrk="1" hangingPunct="1"/>
            <a:endParaRPr lang="fr-CH" dirty="0"/>
          </a:p>
          <a:p>
            <a:pPr eaLnBrk="1" hangingPunct="1"/>
            <a:r>
              <a:rPr lang="fr-CH" dirty="0" smtClean="0"/>
              <a:t>Emilien Jeannot, </a:t>
            </a:r>
            <a:r>
              <a:rPr lang="fr-CH" dirty="0" err="1" smtClean="0"/>
              <a:t>Msc</a:t>
            </a:r>
            <a:r>
              <a:rPr lang="fr-CH" dirty="0"/>
              <a:t>,</a:t>
            </a:r>
            <a:r>
              <a:rPr lang="fr-CH" dirty="0" smtClean="0"/>
              <a:t> MPH, PhD </a:t>
            </a:r>
            <a:r>
              <a:rPr lang="fr-CH" dirty="0" err="1" smtClean="0"/>
              <a:t>cand</a:t>
            </a:r>
            <a:r>
              <a:rPr lang="fr-CH" dirty="0" smtClean="0"/>
              <a:t>.</a:t>
            </a:r>
          </a:p>
          <a:p>
            <a:pPr eaLnBrk="1" hangingPunct="1"/>
            <a:r>
              <a:rPr lang="fr-CH" dirty="0" smtClean="0"/>
              <a:t>Institut de Santé globale, Faculté de Médecine, </a:t>
            </a:r>
            <a:r>
              <a:rPr lang="fr-CH" dirty="0" smtClean="0"/>
              <a:t>Genève</a:t>
            </a:r>
          </a:p>
          <a:p>
            <a:pPr eaLnBrk="1" hangingPunct="1"/>
            <a:r>
              <a:rPr lang="fr-CH" dirty="0" smtClean="0"/>
              <a:t>Centre du jeux excessif, section d’Addictologie, CHUV</a:t>
            </a:r>
            <a:endParaRPr lang="fr-CH" dirty="0" smtClean="0"/>
          </a:p>
          <a:p>
            <a:pPr eaLnBrk="1" hangingPunct="1"/>
            <a:endParaRPr lang="fr-CH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FEFD3-2B61-4432-9B0E-F0034E7B485B}" type="slidenum">
              <a:rPr lang="fr-CH" smtClean="0"/>
              <a:pPr>
                <a:defRPr/>
              </a:pPr>
              <a:t>1</a:t>
            </a:fld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0" y="0"/>
            <a:ext cx="9144000" cy="1047750"/>
            <a:chOff x="0" y="0"/>
            <a:chExt cx="9144000" cy="1047023"/>
          </a:xfrm>
        </p:grpSpPr>
        <p:pic>
          <p:nvPicPr>
            <p:cNvPr id="922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0986" r="13867" b="78027"/>
            <a:stretch>
              <a:fillRect/>
            </a:stretch>
          </p:blipFill>
          <p:spPr bwMode="auto">
            <a:xfrm>
              <a:off x="0" y="0"/>
              <a:ext cx="9144000" cy="104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072313" y="785268"/>
              <a:ext cx="1928812" cy="214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r="64375" b="8333"/>
          <a:stretch>
            <a:fillRect/>
          </a:stretch>
        </p:blipFill>
        <p:spPr bwMode="auto">
          <a:xfrm>
            <a:off x="3751263" y="2071688"/>
            <a:ext cx="49387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67944" y="1239907"/>
            <a:ext cx="3857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GB" sz="2000" dirty="0">
                <a:latin typeface="+mn-lt"/>
                <a:cs typeface="Times New Roman" charset="0"/>
              </a:rPr>
              <a:t>Cochrane Reviews are now the </a:t>
            </a:r>
            <a:r>
              <a:rPr kumimoji="1" lang="en-GB" sz="2000" b="1" dirty="0">
                <a:latin typeface="+mn-lt"/>
                <a:cs typeface="Times New Roman" charset="0"/>
              </a:rPr>
              <a:t>“</a:t>
            </a:r>
            <a:r>
              <a:rPr kumimoji="1" lang="en-GB" sz="2000" b="1" dirty="0">
                <a:solidFill>
                  <a:srgbClr val="FFC000"/>
                </a:solidFill>
                <a:latin typeface="+mn-lt"/>
                <a:cs typeface="Times New Roman" charset="0"/>
              </a:rPr>
              <a:t>gold standard</a:t>
            </a:r>
            <a:r>
              <a:rPr kumimoji="1" lang="en-GB" sz="2000" b="1" dirty="0" smtClean="0">
                <a:latin typeface="+mn-lt"/>
                <a:cs typeface="Times New Roman" charset="0"/>
              </a:rPr>
              <a:t>”</a:t>
            </a:r>
            <a:endParaRPr kumimoji="1" lang="en-GB" sz="2000" dirty="0">
              <a:latin typeface="+mn-lt"/>
              <a:cs typeface="Times New Roman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5B8DD-3C8A-48EC-972E-00CCB1753424}" type="slidenum">
              <a:rPr lang="fr-CH" smtClean="0"/>
              <a:pPr>
                <a:defRPr/>
              </a:pPr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7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Grille de lecture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International : Prisma</a:t>
            </a:r>
          </a:p>
          <a:p>
            <a:r>
              <a:rPr lang="fr-CH" dirty="0">
                <a:hlinkClick r:id="rId2"/>
              </a:rPr>
              <a:t>http://</a:t>
            </a:r>
            <a:r>
              <a:rPr lang="fr-CH" dirty="0" smtClean="0">
                <a:hlinkClick r:id="rId2"/>
              </a:rPr>
              <a:t>www.prisma-statement.org/statement.htm</a:t>
            </a:r>
            <a:endParaRPr lang="fr-CH" dirty="0" smtClean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0A7E-E97B-4F00-80C8-1CDFE022772B}" type="slidenum">
              <a:rPr lang="fr-CH" smtClean="0"/>
              <a:pPr>
                <a:defRPr/>
              </a:pPr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7011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Prisma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237165" cy="59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0A7E-E97B-4F00-80C8-1CDFE022772B}" type="slidenum">
              <a:rPr lang="fr-CH" smtClean="0"/>
              <a:pPr>
                <a:defRPr/>
              </a:pPr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619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1500"/>
            <a:ext cx="86582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0A7E-E97B-4F00-80C8-1CDFE022772B}" type="slidenum">
              <a:rPr lang="fr-CH" smtClean="0"/>
              <a:pPr>
                <a:defRPr/>
              </a:pPr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950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0A7E-E97B-4F00-80C8-1CDFE022772B}" type="slidenum">
              <a:rPr lang="fr-CH" smtClean="0"/>
              <a:pPr>
                <a:defRPr/>
              </a:pPr>
              <a:t>14</a:t>
            </a:fld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4228"/>
            <a:ext cx="9144000" cy="58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1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0A7E-E97B-4F00-80C8-1CDFE022772B}" type="slidenum">
              <a:rPr lang="fr-CH" smtClean="0"/>
              <a:pPr>
                <a:defRPr/>
              </a:pPr>
              <a:t>15</a:t>
            </a:fld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35" y="0"/>
            <a:ext cx="3916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7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0A7E-E97B-4F00-80C8-1CDFE022772B}" type="slidenum">
              <a:rPr lang="fr-CH" smtClean="0"/>
              <a:pPr>
                <a:defRPr/>
              </a:pPr>
              <a:t>16</a:t>
            </a:fld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89" y="0"/>
            <a:ext cx="7032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44B1CA8-819A-4EFF-8381-FD4F4BE77575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Title 1"/>
          <p:cNvSpPr txBox="1">
            <a:spLocks/>
          </p:cNvSpPr>
          <p:nvPr/>
        </p:nvSpPr>
        <p:spPr bwMode="auto">
          <a:xfrm>
            <a:off x="827584" y="571500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bIns="0" anchor="b"/>
          <a:lstStyle/>
          <a:p>
            <a:pPr>
              <a:lnSpc>
                <a:spcPct val="90000"/>
              </a:lnSpc>
            </a:pPr>
            <a:r>
              <a:rPr lang="fr-FR" sz="3200" b="1" dirty="0"/>
              <a:t>Hiérarchie des résultats de recherche</a:t>
            </a:r>
            <a:endParaRPr lang="en-US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4593"/>
            <a:ext cx="75708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D246-CADF-45BD-B551-2BF6965C8382}" type="slidenum">
              <a:rPr lang="fr-FR"/>
              <a:pPr/>
              <a:t>3</a:t>
            </a:fld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Méta-analyse: définition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313613" cy="4056062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r>
              <a:rPr lang="fr-CH" sz="2400" dirty="0"/>
              <a:t>La méta-analyse est une méthode </a:t>
            </a:r>
            <a:r>
              <a:rPr lang="fr-CH" sz="2400" dirty="0" smtClean="0"/>
              <a:t>qui combine </a:t>
            </a:r>
            <a:r>
              <a:rPr lang="fr-CH" sz="2400" dirty="0"/>
              <a:t>les résultats de plusieurs études pour faire une synthèse objective selon un protocole précis et ainsi </a:t>
            </a:r>
            <a:r>
              <a:rPr lang="fr-CH" sz="2400" dirty="0" smtClean="0"/>
              <a:t>reproductible</a:t>
            </a:r>
          </a:p>
          <a:p>
            <a:pPr lvl="1" algn="just">
              <a:lnSpc>
                <a:spcPct val="90000"/>
              </a:lnSpc>
            </a:pPr>
            <a:endParaRPr lang="fr-CH" sz="2400" dirty="0" smtClean="0"/>
          </a:p>
          <a:p>
            <a:pPr lvl="1" algn="just">
              <a:lnSpc>
                <a:spcPct val="90000"/>
              </a:lnSpc>
            </a:pPr>
            <a:r>
              <a:rPr lang="fr-CH" sz="2400" dirty="0" smtClean="0"/>
              <a:t>Elle </a:t>
            </a:r>
            <a:r>
              <a:rPr lang="fr-CH" sz="2400" dirty="0"/>
              <a:t>permet aussi de quantifier le résultat global pour l’ensemble des études considérées. </a:t>
            </a:r>
            <a:endParaRPr lang="fr-CH" sz="2400" dirty="0" smtClean="0"/>
          </a:p>
          <a:p>
            <a:pPr marL="457200" lvl="1" indent="0" algn="just">
              <a:lnSpc>
                <a:spcPct val="90000"/>
              </a:lnSpc>
              <a:buNone/>
            </a:pPr>
            <a:endParaRPr lang="fr-CH" sz="2400" dirty="0" smtClean="0"/>
          </a:p>
          <a:p>
            <a:pPr lvl="1" algn="just">
              <a:lnSpc>
                <a:spcPct val="90000"/>
              </a:lnSpc>
            </a:pPr>
            <a:r>
              <a:rPr lang="fr-CH" sz="2400" dirty="0" smtClean="0"/>
              <a:t>Elle </a:t>
            </a:r>
            <a:r>
              <a:rPr lang="fr-CH" sz="2400" dirty="0"/>
              <a:t>répond à une méthode précise tant pour la recherche, la sélection, la présentation et l’analyse des études disponibles pour une question donnée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596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D246-CADF-45BD-B551-2BF6965C8382}" type="slidenum">
              <a:rPr lang="fr-FR"/>
              <a:pPr/>
              <a:t>4</a:t>
            </a:fld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Méta-analyse: définition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12776"/>
            <a:ext cx="7313613" cy="4056062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endParaRPr lang="fr-CH" sz="2400" dirty="0" smtClean="0"/>
          </a:p>
          <a:p>
            <a:pPr lvl="1" algn="just">
              <a:lnSpc>
                <a:spcPct val="90000"/>
              </a:lnSpc>
            </a:pPr>
            <a:r>
              <a:rPr lang="fr-CH" sz="2400" dirty="0" smtClean="0"/>
              <a:t>Ainsi </a:t>
            </a:r>
            <a:r>
              <a:rPr lang="fr-CH" sz="2400" dirty="0"/>
              <a:t>contrairement aux avis d’expert, sa conclusion et ses résultats sont supposés reproductibles quelque soit l’auteur.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649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Limites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8705" y="1348383"/>
            <a:ext cx="7313613" cy="4056062"/>
          </a:xfrm>
        </p:spPr>
        <p:txBody>
          <a:bodyPr/>
          <a:lstStyle/>
          <a:p>
            <a:pPr algn="just"/>
            <a:r>
              <a:rPr lang="fr-CH" dirty="0"/>
              <a:t>La principale limite d’une méta-analyse est sa faisabilité essentiellement liée à l’existence (et en nombre suffisant) d’études pouvant être </a:t>
            </a:r>
            <a:r>
              <a:rPr lang="fr-CH" dirty="0" smtClean="0"/>
              <a:t>incluses</a:t>
            </a:r>
          </a:p>
          <a:p>
            <a:pPr algn="just"/>
            <a:r>
              <a:rPr lang="fr-CH" dirty="0"/>
              <a:t>Par rapport à une étude isolée, la méta-analyse permet d’obtenir un meilleur niveau de preuve en réduisant l’erreur aléatoire par une quantité d’information supérieure. </a:t>
            </a:r>
            <a:endParaRPr lang="fr-CH" dirty="0" smtClean="0"/>
          </a:p>
          <a:p>
            <a:pPr algn="just"/>
            <a:r>
              <a:rPr lang="fr-CH" dirty="0" smtClean="0"/>
              <a:t>Le </a:t>
            </a:r>
            <a:r>
              <a:rPr lang="fr-CH" dirty="0"/>
              <a:t>niveau de preuve d’une méta-analyse dépend des études introduites. L’inclusion d’études biaisées par exemple réduira d’autant le niveau de preuve globale de la méta-analyse.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10A7E-E97B-4F00-80C8-1CDFE022772B}" type="slidenum">
              <a:rPr lang="fr-CH" smtClean="0"/>
              <a:pPr>
                <a:defRPr/>
              </a:pPr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476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184576" cy="56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A9238-94A1-415C-9EFF-77D616610184}" type="slidenum">
              <a:rPr lang="fr-CH" smtClean="0"/>
              <a:pPr>
                <a:defRPr/>
              </a:pPr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83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46875" r="4688" b="38542"/>
          <a:stretch>
            <a:fillRect/>
          </a:stretch>
        </p:blipFill>
        <p:spPr bwMode="auto">
          <a:xfrm>
            <a:off x="2571750" y="3000375"/>
            <a:ext cx="378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31"/>
          <p:cNvSpPr txBox="1">
            <a:spLocks noChangeArrowheads="1"/>
          </p:cNvSpPr>
          <p:nvPr/>
        </p:nvSpPr>
        <p:spPr bwMode="auto">
          <a:xfrm>
            <a:off x="500063" y="2000250"/>
            <a:ext cx="82153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kern="0" dirty="0">
                <a:latin typeface="+mj-lt"/>
                <a:ea typeface="+mj-ea"/>
                <a:cs typeface="+mj-cs"/>
              </a:rPr>
              <a:t>The Cochrane Library</a:t>
            </a:r>
            <a:r>
              <a:rPr lang="en-GB" sz="5400" b="1" kern="0" dirty="0">
                <a:latin typeface="+mj-lt"/>
                <a:ea typeface="+mj-ea"/>
                <a:cs typeface="+mj-cs"/>
              </a:rPr>
              <a:t/>
            </a:r>
            <a:br>
              <a:rPr lang="en-GB" sz="5400" b="1" kern="0" dirty="0">
                <a:latin typeface="+mj-lt"/>
                <a:ea typeface="+mj-ea"/>
                <a:cs typeface="+mj-cs"/>
              </a:rPr>
            </a:br>
            <a:endParaRPr lang="en-GB" sz="5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5124" name="Group 8"/>
          <p:cNvGrpSpPr>
            <a:grpSpLocks/>
          </p:cNvGrpSpPr>
          <p:nvPr/>
        </p:nvGrpSpPr>
        <p:grpSpPr bwMode="auto">
          <a:xfrm>
            <a:off x="0" y="0"/>
            <a:ext cx="9144000" cy="1047750"/>
            <a:chOff x="0" y="0"/>
            <a:chExt cx="9144000" cy="1047023"/>
          </a:xfrm>
        </p:grpSpPr>
        <p:pic>
          <p:nvPicPr>
            <p:cNvPr id="512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0986" r="13867" b="78027"/>
            <a:stretch>
              <a:fillRect/>
            </a:stretch>
          </p:blipFill>
          <p:spPr bwMode="auto">
            <a:xfrm>
              <a:off x="0" y="0"/>
              <a:ext cx="9144000" cy="104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072313" y="785268"/>
              <a:ext cx="1928812" cy="214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714750"/>
            <a:ext cx="1076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5B8DD-3C8A-48EC-972E-00CCB1753424}" type="slidenum">
              <a:rPr lang="fr-CH" smtClean="0"/>
              <a:pPr>
                <a:defRPr/>
              </a:pPr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97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/>
          <p:cNvGrpSpPr>
            <a:grpSpLocks/>
          </p:cNvGrpSpPr>
          <p:nvPr/>
        </p:nvGrpSpPr>
        <p:grpSpPr bwMode="auto">
          <a:xfrm>
            <a:off x="0" y="0"/>
            <a:ext cx="9144000" cy="1047750"/>
            <a:chOff x="0" y="0"/>
            <a:chExt cx="9144000" cy="1047023"/>
          </a:xfrm>
        </p:grpSpPr>
        <p:pic>
          <p:nvPicPr>
            <p:cNvPr id="615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0986" r="13867" b="78027"/>
            <a:stretch>
              <a:fillRect/>
            </a:stretch>
          </p:blipFill>
          <p:spPr bwMode="auto">
            <a:xfrm>
              <a:off x="0" y="0"/>
              <a:ext cx="9144000" cy="104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072313" y="785268"/>
              <a:ext cx="1928812" cy="214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857375" y="1285875"/>
            <a:ext cx="5445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News Gothic"/>
              </a:rPr>
              <a:t>What is The Cochrane Library?</a:t>
            </a:r>
            <a:endParaRPr lang="en-US" sz="2800" b="1">
              <a:latin typeface="News Gothic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000125" y="5500688"/>
            <a:ext cx="7215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Calibri" pitchFamily="34" charset="0"/>
              </a:rPr>
              <a:t>The Cochrane Library offers high-quality evidence for health care decision making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5750" y="6399213"/>
            <a:ext cx="84582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dirty="0">
                <a:solidFill>
                  <a:schemeClr val="accent2"/>
                </a:solidFill>
                <a:latin typeface="News Gothic"/>
              </a:rPr>
              <a:t>	</a:t>
            </a:r>
            <a:r>
              <a:rPr lang="en-GB" u="sng" dirty="0" err="1">
                <a:solidFill>
                  <a:schemeClr val="accent2"/>
                </a:solidFill>
                <a:latin typeface="+mn-lt"/>
              </a:rPr>
              <a:t>www.thecochranelibrary.com</a:t>
            </a:r>
            <a:r>
              <a:rPr lang="en-GB" dirty="0">
                <a:solidFill>
                  <a:schemeClr val="accent2"/>
                </a:solidFill>
                <a:latin typeface="+mn-lt"/>
              </a:rPr>
              <a:t> </a:t>
            </a:r>
            <a:endParaRPr lang="en-GB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t="24783" r="12109" b="2588"/>
          <a:stretch>
            <a:fillRect/>
          </a:stretch>
        </p:blipFill>
        <p:spPr bwMode="auto">
          <a:xfrm>
            <a:off x="2214563" y="1893888"/>
            <a:ext cx="471487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5B8DD-3C8A-48EC-972E-00CCB1753424}" type="slidenum">
              <a:rPr lang="fr-CH" smtClean="0"/>
              <a:pPr>
                <a:defRPr/>
              </a:pPr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03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0" y="0"/>
            <a:ext cx="9144000" cy="1047750"/>
            <a:chOff x="0" y="0"/>
            <a:chExt cx="9144000" cy="1047023"/>
          </a:xfrm>
        </p:grpSpPr>
        <p:pic>
          <p:nvPicPr>
            <p:cNvPr id="819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10986" r="13867" b="78027"/>
            <a:stretch>
              <a:fillRect/>
            </a:stretch>
          </p:blipFill>
          <p:spPr bwMode="auto">
            <a:xfrm>
              <a:off x="0" y="0"/>
              <a:ext cx="9144000" cy="104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072313" y="785268"/>
              <a:ext cx="1928812" cy="214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12858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sz="2800" b="1">
                <a:latin typeface="News Gothic"/>
              </a:rPr>
              <a:t>The Cochrane Database of Systematic Reviews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10742" t="16308" r="67578" b="43281"/>
          <a:stretch>
            <a:fillRect/>
          </a:stretch>
        </p:blipFill>
        <p:spPr bwMode="auto">
          <a:xfrm>
            <a:off x="3357563" y="2000250"/>
            <a:ext cx="2643187" cy="394176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t="59299" r="67578" b="4590"/>
          <a:stretch>
            <a:fillRect/>
          </a:stretch>
        </p:blipFill>
        <p:spPr bwMode="auto">
          <a:xfrm>
            <a:off x="5929313" y="3000375"/>
            <a:ext cx="2643187" cy="3522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5B8DD-3C8A-48EC-972E-00CCB1753424}" type="slidenum">
              <a:rPr lang="fr-CH" smtClean="0"/>
              <a:pPr>
                <a:defRPr/>
              </a:pPr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23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crier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Encrier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Encrier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1705</TotalTime>
  <Words>284</Words>
  <Application>Microsoft Office PowerPoint</Application>
  <PresentationFormat>Affichage à l'écran (4:3)</PresentationFormat>
  <Paragraphs>53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Goudy Old Style</vt:lpstr>
      <vt:lpstr>Impact</vt:lpstr>
      <vt:lpstr>News Gothic</vt:lpstr>
      <vt:lpstr>Rockwell</vt:lpstr>
      <vt:lpstr>Times New Roman</vt:lpstr>
      <vt:lpstr>Encrier</vt:lpstr>
      <vt:lpstr>Guide au Meta-analyses</vt:lpstr>
      <vt:lpstr>Présentation PowerPoint</vt:lpstr>
      <vt:lpstr>Méta-analyse: définition</vt:lpstr>
      <vt:lpstr>Méta-analyse: définition</vt:lpstr>
      <vt:lpstr>Limites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Grille de lecture</vt:lpstr>
      <vt:lpstr>Prisma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Genève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JEANNOT</dc:creator>
  <cp:lastModifiedBy>Emilien Jeannot</cp:lastModifiedBy>
  <cp:revision>177</cp:revision>
  <dcterms:created xsi:type="dcterms:W3CDTF">2011-03-20T18:26:13Z</dcterms:created>
  <dcterms:modified xsi:type="dcterms:W3CDTF">2018-05-23T13:06:43Z</dcterms:modified>
</cp:coreProperties>
</file>