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200" y="4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2142D-2A9C-4964-A675-73CDB93D5F7F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72298-1517-4E46-8924-C9407877E367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10954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14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15080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23941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8041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8725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959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688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8042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698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11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465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de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65F39-7B13-40A7-BE92-FB3B401B22E4}" type="datetimeFigureOut">
              <a:rPr lang="de-CH" smtClean="0"/>
              <a:t>24.03.17</a:t>
            </a:fld>
            <a:endParaRPr lang="de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08CD5-B89F-4E74-88D7-140FEB5D020E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5424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rcRect l="-22420" r="-22420"/>
          <a:stretch>
            <a:fillRect/>
          </a:stretch>
        </p:blipFill>
        <p:spPr>
          <a:xfrm>
            <a:off x="-1836711" y="332656"/>
            <a:ext cx="12899402" cy="6192688"/>
          </a:xfrm>
        </p:spPr>
      </p:pic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1331640" y="2420888"/>
            <a:ext cx="792088" cy="787856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Tx/>
              <a:buNone/>
            </a:pPr>
            <a:r>
              <a:rPr lang="fr-CH" altLang="de-DE" sz="1050" dirty="0" smtClean="0">
                <a:latin typeface="+mn-lt"/>
              </a:rPr>
              <a:t>Formation continue pour enseignants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2066732" y="4797152"/>
            <a:ext cx="139337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buClrTx/>
              <a:buFontTx/>
              <a:buNone/>
            </a:pPr>
            <a:endParaRPr lang="fr-CH" altLang="de-DE" sz="1300">
              <a:latin typeface="+mn-lt"/>
            </a:endParaRPr>
          </a:p>
        </p:txBody>
      </p:sp>
      <p:sp>
        <p:nvSpPr>
          <p:cNvPr id="7" name="Text Box 28"/>
          <p:cNvSpPr txBox="1">
            <a:spLocks noChangeArrowheads="1"/>
          </p:cNvSpPr>
          <p:nvPr/>
        </p:nvSpPr>
        <p:spPr bwMode="auto">
          <a:xfrm>
            <a:off x="3995936" y="4077072"/>
            <a:ext cx="2584527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Culture	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>
                <a:latin typeface="+mn-lt"/>
              </a:rPr>
              <a:t>Le mouvement fait </a:t>
            </a:r>
            <a:r>
              <a:rPr lang="fr-CH" altLang="fr-FR" sz="1000" dirty="0" smtClean="0">
                <a:latin typeface="+mn-lt"/>
              </a:rPr>
              <a:t>partie </a:t>
            </a:r>
            <a:r>
              <a:rPr lang="fr-CH" altLang="fr-FR" sz="1000" dirty="0">
                <a:latin typeface="+mn-lt"/>
              </a:rPr>
              <a:t>du quotidien des écoles</a:t>
            </a: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148064" y="1556792"/>
            <a:ext cx="2664297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>
                <a:latin typeface="+mn-lt"/>
              </a:rPr>
              <a:t>Connaissances</a:t>
            </a: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enfants développent leurs connaissances du schéam corporel</a:t>
            </a:r>
          </a:p>
        </p:txBody>
      </p:sp>
      <p:sp>
        <p:nvSpPr>
          <p:cNvPr id="9" name="Text Box 28"/>
          <p:cNvSpPr txBox="1">
            <a:spLocks noChangeArrowheads="1"/>
          </p:cNvSpPr>
          <p:nvPr/>
        </p:nvSpPr>
        <p:spPr bwMode="auto">
          <a:xfrm>
            <a:off x="3995936" y="5373216"/>
            <a:ext cx="2584527" cy="609602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Structure	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>
                <a:latin typeface="+mn-lt"/>
              </a:rPr>
              <a:t>Les salles de classe sont aménagées de sorte à favoriser le mouvement</a:t>
            </a: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5148064" y="2303373"/>
            <a:ext cx="2664297" cy="62157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Attitude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enfants sont favorables à un mouvement quotidien </a:t>
            </a:r>
            <a:endParaRPr lang="fr-CH" altLang="fr-FR" sz="1000" dirty="0">
              <a:latin typeface="+mn-lt"/>
            </a:endParaRPr>
          </a:p>
        </p:txBody>
      </p:sp>
      <p:sp>
        <p:nvSpPr>
          <p:cNvPr id="12" name="Text Box 28"/>
          <p:cNvSpPr txBox="1">
            <a:spLocks noChangeArrowheads="1"/>
          </p:cNvSpPr>
          <p:nvPr/>
        </p:nvSpPr>
        <p:spPr bwMode="auto">
          <a:xfrm>
            <a:off x="5148064" y="3068960"/>
            <a:ext cx="2664297" cy="621571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Comportement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enfants bougent en classe, à la maison et durant les loisirs</a:t>
            </a:r>
            <a:endParaRPr lang="fr-CH" altLang="fr-FR" sz="1000" dirty="0">
              <a:latin typeface="+mn-lt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195736" y="1556792"/>
            <a:ext cx="2591021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Connaissances</a:t>
            </a: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enseignants sont formés sur l’importance et les bienfaits du mouvement </a:t>
            </a:r>
            <a:endParaRPr lang="fr-CH" altLang="fr-FR" sz="1000" dirty="0">
              <a:latin typeface="+mn-lt"/>
            </a:endParaRP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2197003" y="2389915"/>
            <a:ext cx="2591021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Attitude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enseignants considèrent le mouvement comme un moyen d’apprentissage</a:t>
            </a:r>
            <a:endParaRPr lang="fr-CH" altLang="fr-FR" sz="1000" dirty="0">
              <a:latin typeface="+mn-lt"/>
            </a:endParaRPr>
          </a:p>
        </p:txBody>
      </p:sp>
      <p:sp>
        <p:nvSpPr>
          <p:cNvPr id="15" name="Text Box 28"/>
          <p:cNvSpPr txBox="1">
            <a:spLocks noChangeArrowheads="1"/>
          </p:cNvSpPr>
          <p:nvPr/>
        </p:nvSpPr>
        <p:spPr bwMode="auto">
          <a:xfrm>
            <a:off x="2197003" y="3218490"/>
            <a:ext cx="2591021" cy="786574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Comportement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enseignants proposent des activités adaptées et transmettent le plaisir de bouger</a:t>
            </a: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enseignants intègrent les parents au projet</a:t>
            </a:r>
            <a:endParaRPr lang="fr-CH" altLang="fr-FR" sz="1000" dirty="0">
              <a:latin typeface="+mn-lt"/>
            </a:endParaRPr>
          </a:p>
        </p:txBody>
      </p:sp>
      <p:sp>
        <p:nvSpPr>
          <p:cNvPr id="16" name="Text Box 28"/>
          <p:cNvSpPr txBox="1">
            <a:spLocks noChangeArrowheads="1"/>
          </p:cNvSpPr>
          <p:nvPr/>
        </p:nvSpPr>
        <p:spPr bwMode="auto">
          <a:xfrm>
            <a:off x="3995936" y="4725144"/>
            <a:ext cx="2567459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300" b="1" dirty="0" smtClean="0">
                <a:latin typeface="+mn-lt"/>
              </a:rPr>
              <a:t>Culture	</a:t>
            </a:r>
            <a:endParaRPr lang="fr-CH" altLang="fr-FR" sz="1300" b="1" dirty="0">
              <a:latin typeface="+mn-lt"/>
            </a:endParaRPr>
          </a:p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fr-FR" sz="1000" dirty="0" smtClean="0">
                <a:latin typeface="+mn-lt"/>
              </a:rPr>
              <a:t>Les principes Youpl’à bouge font partie du quotiden à la maison et dans les loisirs</a:t>
            </a:r>
          </a:p>
        </p:txBody>
      </p:sp>
      <p:sp>
        <p:nvSpPr>
          <p:cNvPr id="18" name="Text Box 28"/>
          <p:cNvSpPr txBox="1">
            <a:spLocks noChangeArrowheads="1"/>
          </p:cNvSpPr>
          <p:nvPr/>
        </p:nvSpPr>
        <p:spPr bwMode="auto">
          <a:xfrm>
            <a:off x="1547664" y="5517232"/>
            <a:ext cx="1080120" cy="96611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 typeface="Arial" charset="0"/>
              <a:buNone/>
            </a:pPr>
            <a:r>
              <a:rPr lang="fr-CH" altLang="de-DE" sz="1000" dirty="0" smtClean="0">
                <a:latin typeface="+mn-lt"/>
              </a:rPr>
              <a:t>Soutien </a:t>
            </a:r>
            <a:r>
              <a:rPr lang="fr-CH" altLang="de-DE" sz="1000" dirty="0">
                <a:latin typeface="+mn-lt"/>
              </a:rPr>
              <a:t>professionnel et financier pour l’aménagement des </a:t>
            </a:r>
            <a:r>
              <a:rPr lang="fr-CH" altLang="de-DE" sz="1000" dirty="0" smtClean="0">
                <a:latin typeface="+mn-lt"/>
              </a:rPr>
              <a:t>classes</a:t>
            </a:r>
            <a:endParaRPr lang="fr-CH" altLang="de-DE" sz="1000" dirty="0">
              <a:latin typeface="+mn-lt"/>
            </a:endParaRPr>
          </a:p>
        </p:txBody>
      </p:sp>
      <p:sp>
        <p:nvSpPr>
          <p:cNvPr id="19" name="Text Box 28"/>
          <p:cNvSpPr txBox="1">
            <a:spLocks noChangeArrowheads="1"/>
          </p:cNvSpPr>
          <p:nvPr/>
        </p:nvSpPr>
        <p:spPr bwMode="auto">
          <a:xfrm>
            <a:off x="1475656" y="4582807"/>
            <a:ext cx="1152127" cy="607037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</a:pPr>
            <a:r>
              <a:rPr lang="fr-CH" altLang="de-DE" sz="1000" dirty="0">
                <a:latin typeface="+mn-lt"/>
              </a:rPr>
              <a:t>Moyens d’information aux </a:t>
            </a:r>
            <a:r>
              <a:rPr lang="fr-CH" altLang="de-DE" sz="1000" dirty="0" smtClean="0">
                <a:latin typeface="+mn-lt"/>
              </a:rPr>
              <a:t>parents</a:t>
            </a:r>
            <a:endParaRPr lang="fr-CH" altLang="fr-FR" sz="1300" b="1" dirty="0">
              <a:latin typeface="+mn-lt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954428" y="3284984"/>
            <a:ext cx="1189572" cy="787856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>
            <a:lvl1pPr>
              <a:lnSpc>
                <a:spcPts val="2200"/>
              </a:lnSpc>
              <a:buClr>
                <a:srgbClr val="3399FF"/>
              </a:buClr>
              <a:buFont typeface="Wingdings" pitchFamily="2" charset="2"/>
              <a:defRPr sz="2000">
                <a:solidFill>
                  <a:schemeClr val="tx1"/>
                </a:solidFill>
                <a:latin typeface="GillSans Light" pitchFamily="34" charset="0"/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tx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tx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illSans Light" pitchFamily="34" charset="0"/>
              </a:defRPr>
            </a:lvl9pPr>
          </a:lstStyle>
          <a:p>
            <a:pPr>
              <a:lnSpc>
                <a:spcPts val="1400"/>
              </a:lnSpc>
              <a:buClrTx/>
              <a:buFontTx/>
              <a:buNone/>
            </a:pPr>
            <a:r>
              <a:rPr lang="fr-CH" altLang="de-DE" sz="1050" dirty="0" smtClean="0">
                <a:latin typeface="+mn-lt"/>
              </a:rPr>
              <a:t>Les enfants ont une activité physique suffisante (critères HEPA)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7954428" y="4797152"/>
            <a:ext cx="1189572" cy="428784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>
            <a:defPPr>
              <a:defRPr lang="de-DE"/>
            </a:defPPr>
            <a:lvl1pPr>
              <a:lnSpc>
                <a:spcPts val="1400"/>
              </a:lnSpc>
              <a:buClrTx/>
              <a:buFontTx/>
              <a:buNone/>
              <a:defRPr sz="1050"/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latin typeface="GillSans Light" pitchFamily="34" charset="0"/>
              </a:defRPr>
            </a:lvl9pPr>
          </a:lstStyle>
          <a:p>
            <a:r>
              <a:rPr lang="fr-CH" altLang="de-DE" dirty="0"/>
              <a:t>Les enfants ont un poids corporel sain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954428" y="5557951"/>
            <a:ext cx="1189572" cy="967393"/>
          </a:xfrm>
          <a:prstGeom prst="rect">
            <a:avLst/>
          </a:prstGeom>
          <a:solidFill>
            <a:schemeClr val="bg1">
              <a:lumMod val="85000"/>
            </a:schemeClr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>
            <a:spAutoFit/>
          </a:bodyPr>
          <a:lstStyle>
            <a:defPPr>
              <a:defRPr lang="de-DE"/>
            </a:defPPr>
            <a:lvl1pPr>
              <a:lnSpc>
                <a:spcPts val="1400"/>
              </a:lnSpc>
              <a:buClrTx/>
              <a:buFontTx/>
              <a:buNone/>
              <a:defRPr sz="1050">
                <a:solidFill>
                  <a:schemeClr val="dk1"/>
                </a:solidFill>
              </a:defRPr>
            </a:lvl1pPr>
            <a:lvl2pPr marL="742950" indent="-285750">
              <a:lnSpc>
                <a:spcPts val="2200"/>
              </a:lnSpc>
              <a:buClr>
                <a:srgbClr val="3399FF"/>
              </a:buClr>
              <a:buFont typeface="Wingdings" pitchFamily="2" charset="2"/>
              <a:buChar char="§"/>
              <a:defRPr sz="2000">
                <a:solidFill>
                  <a:schemeClr val="dk1"/>
                </a:solidFill>
                <a:latin typeface="GillSans Light" pitchFamily="34" charset="0"/>
              </a:defRPr>
            </a:lvl2pPr>
            <a:lvl3pPr marL="1143000" indent="-228600">
              <a:lnSpc>
                <a:spcPts val="2200"/>
              </a:lnSpc>
              <a:buClr>
                <a:srgbClr val="3399FF"/>
              </a:buClr>
              <a:buFont typeface="Wingdings" pitchFamily="2" charset="2"/>
              <a:buAutoNum type="romanUcPeriod"/>
              <a:defRPr sz="2000">
                <a:solidFill>
                  <a:schemeClr val="dk1"/>
                </a:solidFill>
                <a:latin typeface="GillSans Light" pitchFamily="34" charset="0"/>
              </a:defRPr>
            </a:lvl3pPr>
            <a:lvl4pPr marL="1600200" indent="-228600">
              <a:lnSpc>
                <a:spcPts val="2200"/>
              </a:lnSpc>
              <a:defRPr sz="2000">
                <a:solidFill>
                  <a:schemeClr val="dk1"/>
                </a:solidFill>
                <a:latin typeface="GillSans Light" pitchFamily="34" charset="0"/>
              </a:defRPr>
            </a:lvl4pPr>
            <a:lvl5pPr marL="2057400" indent="-228600">
              <a:lnSpc>
                <a:spcPts val="2200"/>
              </a:lnSpc>
              <a:defRPr sz="2000">
                <a:solidFill>
                  <a:schemeClr val="dk1"/>
                </a:solidFill>
                <a:latin typeface="GillSans Light" pitchFamily="34" charset="0"/>
              </a:defRPr>
            </a:lvl5pPr>
            <a:lvl6pPr marL="25146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GillSans Light" pitchFamily="34" charset="0"/>
              </a:defRPr>
            </a:lvl6pPr>
            <a:lvl7pPr marL="29718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GillSans Light" pitchFamily="34" charset="0"/>
              </a:defRPr>
            </a:lvl7pPr>
            <a:lvl8pPr marL="34290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GillSans Light" pitchFamily="34" charset="0"/>
              </a:defRPr>
            </a:lvl8pPr>
            <a:lvl9pPr marL="3886200" indent="-228600" eaLnBrk="0" fontAlgn="base" hangingPunct="0">
              <a:lnSpc>
                <a:spcPts val="2200"/>
              </a:lnSpc>
              <a:spcBef>
                <a:spcPct val="0"/>
              </a:spcBef>
              <a:spcAft>
                <a:spcPct val="0"/>
              </a:spcAft>
              <a:defRPr sz="2000">
                <a:solidFill>
                  <a:schemeClr val="dk1"/>
                </a:solidFill>
                <a:latin typeface="GillSans Light" pitchFamily="34" charset="0"/>
              </a:defRPr>
            </a:lvl9pPr>
          </a:lstStyle>
          <a:p>
            <a:r>
              <a:rPr lang="fr-CH" altLang="de-DE" dirty="0"/>
              <a:t>Les maladies associées au surpoids et à l’obésité sont évitées</a:t>
            </a:r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 flipH="1">
            <a:off x="3275856" y="2132856"/>
            <a:ext cx="0" cy="2880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sp>
        <p:nvSpPr>
          <p:cNvPr id="25" name="Line 35"/>
          <p:cNvSpPr>
            <a:spLocks noChangeShapeType="1"/>
          </p:cNvSpPr>
          <p:nvPr/>
        </p:nvSpPr>
        <p:spPr bwMode="auto">
          <a:xfrm flipH="1">
            <a:off x="3275856" y="2996952"/>
            <a:ext cx="0" cy="2880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sp>
        <p:nvSpPr>
          <p:cNvPr id="28" name="Line 35"/>
          <p:cNvSpPr>
            <a:spLocks noChangeShapeType="1"/>
          </p:cNvSpPr>
          <p:nvPr/>
        </p:nvSpPr>
        <p:spPr bwMode="auto">
          <a:xfrm flipH="1">
            <a:off x="6516216" y="2132856"/>
            <a:ext cx="0" cy="144016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6588224" y="2852936"/>
            <a:ext cx="0" cy="216024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sp>
        <p:nvSpPr>
          <p:cNvPr id="30" name="Line 35"/>
          <p:cNvSpPr>
            <a:spLocks noChangeShapeType="1"/>
          </p:cNvSpPr>
          <p:nvPr/>
        </p:nvSpPr>
        <p:spPr bwMode="auto">
          <a:xfrm>
            <a:off x="7812360" y="3356992"/>
            <a:ext cx="144016" cy="288032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sp>
        <p:nvSpPr>
          <p:cNvPr id="31" name="Line 35"/>
          <p:cNvSpPr>
            <a:spLocks noChangeShapeType="1"/>
          </p:cNvSpPr>
          <p:nvPr/>
        </p:nvSpPr>
        <p:spPr bwMode="auto">
          <a:xfrm flipH="1">
            <a:off x="8532440" y="5229200"/>
            <a:ext cx="0" cy="360040"/>
          </a:xfrm>
          <a:prstGeom prst="line">
            <a:avLst/>
          </a:prstGeom>
          <a:ln>
            <a:headEnd/>
            <a:tailEnd type="triangl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fr-CH" sz="1300"/>
          </a:p>
        </p:txBody>
      </p:sp>
      <p:cxnSp>
        <p:nvCxnSpPr>
          <p:cNvPr id="32" name="Connecteur en angle 31"/>
          <p:cNvCxnSpPr>
            <a:stCxn id="19" idx="3"/>
            <a:endCxn id="16" idx="1"/>
          </p:cNvCxnSpPr>
          <p:nvPr/>
        </p:nvCxnSpPr>
        <p:spPr>
          <a:xfrm>
            <a:off x="2627783" y="4886326"/>
            <a:ext cx="1368153" cy="142337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Connecteur en angle 33"/>
          <p:cNvCxnSpPr>
            <a:stCxn id="9" idx="3"/>
            <a:endCxn id="12" idx="2"/>
          </p:cNvCxnSpPr>
          <p:nvPr/>
        </p:nvCxnSpPr>
        <p:spPr>
          <a:xfrm flipH="1" flipV="1">
            <a:off x="6480213" y="3690531"/>
            <a:ext cx="100250" cy="1987486"/>
          </a:xfrm>
          <a:prstGeom prst="bentConnector4">
            <a:avLst>
              <a:gd name="adj1" fmla="val -511958"/>
              <a:gd name="adj2" fmla="val 94577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Connecteur en angle 34"/>
          <p:cNvCxnSpPr>
            <a:stCxn id="16" idx="3"/>
            <a:endCxn id="12" idx="1"/>
          </p:cNvCxnSpPr>
          <p:nvPr/>
        </p:nvCxnSpPr>
        <p:spPr>
          <a:xfrm flipH="1" flipV="1">
            <a:off x="5148064" y="3379746"/>
            <a:ext cx="1415331" cy="1648917"/>
          </a:xfrm>
          <a:prstGeom prst="bentConnector5">
            <a:avLst>
              <a:gd name="adj1" fmla="val -23887"/>
              <a:gd name="adj2" fmla="val 61068"/>
              <a:gd name="adj3" fmla="val 116152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Connecteur en angle 35"/>
          <p:cNvCxnSpPr>
            <a:stCxn id="15" idx="1"/>
            <a:endCxn id="19" idx="0"/>
          </p:cNvCxnSpPr>
          <p:nvPr/>
        </p:nvCxnSpPr>
        <p:spPr>
          <a:xfrm rot="10800000" flipV="1">
            <a:off x="2051721" y="3611777"/>
            <a:ext cx="145283" cy="971030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necteur en angle 36"/>
          <p:cNvCxnSpPr>
            <a:stCxn id="3" idx="2"/>
            <a:endCxn id="7" idx="1"/>
          </p:cNvCxnSpPr>
          <p:nvPr/>
        </p:nvCxnSpPr>
        <p:spPr>
          <a:xfrm rot="16200000" flipH="1">
            <a:off x="2275887" y="2660541"/>
            <a:ext cx="1171847" cy="2268252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necteur en angle 37"/>
          <p:cNvCxnSpPr>
            <a:stCxn id="15" idx="3"/>
            <a:endCxn id="8" idx="1"/>
          </p:cNvCxnSpPr>
          <p:nvPr/>
        </p:nvCxnSpPr>
        <p:spPr>
          <a:xfrm flipV="1">
            <a:off x="4788024" y="1860311"/>
            <a:ext cx="360040" cy="1751466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necteur en angle 38"/>
          <p:cNvCxnSpPr>
            <a:stCxn id="18" idx="3"/>
            <a:endCxn id="9" idx="1"/>
          </p:cNvCxnSpPr>
          <p:nvPr/>
        </p:nvCxnSpPr>
        <p:spPr>
          <a:xfrm flipV="1">
            <a:off x="2627784" y="5678017"/>
            <a:ext cx="1368152" cy="322270"/>
          </a:xfrm>
          <a:prstGeom prst="bentConnector3">
            <a:avLst>
              <a:gd name="adj1" fmla="val 50000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>
            <a:stCxn id="20" idx="2"/>
            <a:endCxn id="21" idx="0"/>
          </p:cNvCxnSpPr>
          <p:nvPr/>
        </p:nvCxnSpPr>
        <p:spPr>
          <a:xfrm>
            <a:off x="8549214" y="4072840"/>
            <a:ext cx="0" cy="724312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Connecteur en angle 64"/>
          <p:cNvCxnSpPr>
            <a:stCxn id="7" idx="3"/>
            <a:endCxn id="12" idx="1"/>
          </p:cNvCxnSpPr>
          <p:nvPr/>
        </p:nvCxnSpPr>
        <p:spPr>
          <a:xfrm flipH="1" flipV="1">
            <a:off x="5148064" y="3379746"/>
            <a:ext cx="1432399" cy="1000845"/>
          </a:xfrm>
          <a:prstGeom prst="bentConnector5">
            <a:avLst>
              <a:gd name="adj1" fmla="val -15959"/>
              <a:gd name="adj2" fmla="val 49637"/>
              <a:gd name="adj3" fmla="val 115959"/>
            </a:avLst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Connecteur en angle 32"/>
          <p:cNvCxnSpPr>
            <a:stCxn id="3" idx="0"/>
            <a:endCxn id="13" idx="1"/>
          </p:cNvCxnSpPr>
          <p:nvPr/>
        </p:nvCxnSpPr>
        <p:spPr>
          <a:xfrm rot="5400000" flipH="1" flipV="1">
            <a:off x="1681422" y="1906574"/>
            <a:ext cx="560577" cy="468052"/>
          </a:xfrm>
          <a:prstGeom prst="bentConnector2">
            <a:avLst/>
          </a:prstGeom>
          <a:ln>
            <a:headEnd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99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 animBg="1"/>
      <p:bldP spid="25" grpId="0" animBg="1"/>
      <p:bldP spid="28" grpId="0" animBg="1"/>
      <p:bldP spid="29" grpId="0" animBg="1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3124</TotalTime>
  <Words>121</Words>
  <Application>Microsoft Macintosh PowerPoint</Application>
  <PresentationFormat>Présentation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Nicolas Sperisen</dc:creator>
  <cp:lastModifiedBy>Nicolas</cp:lastModifiedBy>
  <cp:revision>37</cp:revision>
  <dcterms:created xsi:type="dcterms:W3CDTF">2015-03-23T15:38:57Z</dcterms:created>
  <dcterms:modified xsi:type="dcterms:W3CDTF">2017-03-24T12:14:34Z</dcterms:modified>
</cp:coreProperties>
</file>