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5"/>
  </p:notesMasterIdLst>
  <p:handoutMasterIdLst>
    <p:handoutMasterId r:id="rId46"/>
  </p:handoutMasterIdLst>
  <p:sldIdLst>
    <p:sldId id="256" r:id="rId2"/>
    <p:sldId id="305" r:id="rId3"/>
    <p:sldId id="352" r:id="rId4"/>
    <p:sldId id="353" r:id="rId5"/>
    <p:sldId id="357" r:id="rId6"/>
    <p:sldId id="351" r:id="rId7"/>
    <p:sldId id="354" r:id="rId8"/>
    <p:sldId id="292" r:id="rId9"/>
    <p:sldId id="293" r:id="rId10"/>
    <p:sldId id="294" r:id="rId11"/>
    <p:sldId id="295" r:id="rId12"/>
    <p:sldId id="297" r:id="rId13"/>
    <p:sldId id="300" r:id="rId14"/>
    <p:sldId id="365" r:id="rId15"/>
    <p:sldId id="367" r:id="rId16"/>
    <p:sldId id="355" r:id="rId17"/>
    <p:sldId id="306" r:id="rId18"/>
    <p:sldId id="307" r:id="rId19"/>
    <p:sldId id="308" r:id="rId20"/>
    <p:sldId id="309" r:id="rId21"/>
    <p:sldId id="310" r:id="rId22"/>
    <p:sldId id="311" r:id="rId23"/>
    <p:sldId id="317" r:id="rId24"/>
    <p:sldId id="318" r:id="rId25"/>
    <p:sldId id="322" r:id="rId26"/>
    <p:sldId id="356" r:id="rId27"/>
    <p:sldId id="288" r:id="rId28"/>
    <p:sldId id="284" r:id="rId29"/>
    <p:sldId id="285" r:id="rId30"/>
    <p:sldId id="366" r:id="rId31"/>
    <p:sldId id="358" r:id="rId32"/>
    <p:sldId id="362" r:id="rId33"/>
    <p:sldId id="360" r:id="rId34"/>
    <p:sldId id="282" r:id="rId35"/>
    <p:sldId id="338" r:id="rId36"/>
    <p:sldId id="328" r:id="rId37"/>
    <p:sldId id="329" r:id="rId38"/>
    <p:sldId id="330" r:id="rId39"/>
    <p:sldId id="332" r:id="rId40"/>
    <p:sldId id="333" r:id="rId41"/>
    <p:sldId id="334" r:id="rId42"/>
    <p:sldId id="335" r:id="rId43"/>
    <p:sldId id="364" r:id="rId44"/>
  </p:sldIdLst>
  <p:sldSz cx="9144000" cy="6858000" type="screen4x3"/>
  <p:notesSz cx="6811963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654"/>
    <a:srgbClr val="612A8A"/>
    <a:srgbClr val="FFFF00"/>
    <a:srgbClr val="009900"/>
    <a:srgbClr val="FF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736" autoAdjust="0"/>
  </p:normalViewPr>
  <p:slideViewPr>
    <p:cSldViewPr>
      <p:cViewPr varScale="1">
        <p:scale>
          <a:sx n="67" d="100"/>
          <a:sy n="67" d="100"/>
        </p:scale>
        <p:origin x="125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851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112" y="0"/>
            <a:ext cx="2951851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404"/>
            <a:ext cx="2951851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© Promotion Santé Suisse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112" y="9448404"/>
            <a:ext cx="2951851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7277191-BD92-410A-93A9-97B9D6755F0F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243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851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112" y="0"/>
            <a:ext cx="2951851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046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262" y="4724202"/>
            <a:ext cx="4995440" cy="447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404"/>
            <a:ext cx="2951851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© Promotion Santé Suisse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112" y="9448404"/>
            <a:ext cx="2951851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7DD7CCF-05BD-4ED8-B3EA-8C29C9456132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95905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23" charset="-128"/>
        <a:cs typeface="ＭＳ Ｐゴシック" pitchFamily="-12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2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2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2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2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>
                <a:latin typeface="Arial" pitchFamily="-123" charset="0"/>
                <a:ea typeface="ＭＳ Ｐゴシック" pitchFamily="-123" charset="-128"/>
                <a:cs typeface="ＭＳ Ｐゴシック" pitchFamily="-123" charset="-128"/>
              </a:rPr>
              <a:t>© Promotion Santé Suisse</a:t>
            </a:r>
          </a:p>
        </p:txBody>
      </p:sp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1C504B-10E5-46E0-A620-9D863295691C}" type="slidenum">
              <a:rPr lang="fr-FR">
                <a:latin typeface="Arial" pitchFamily="-123" charset="0"/>
                <a:ea typeface="ＭＳ Ｐゴシック" pitchFamily="-123" charset="-128"/>
                <a:cs typeface="ＭＳ Ｐゴシック" pitchFamily="-123" charset="-128"/>
              </a:rPr>
              <a:pPr/>
              <a:t>1</a:t>
            </a:fld>
            <a:endParaRPr lang="fr-FR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-123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21172"/>
            <a:r>
              <a:rPr lang="fr-FR" dirty="0" smtClean="0">
                <a:latin typeface="Arial" pitchFamily="34" charset="0"/>
              </a:rPr>
              <a:t>© Health Promotion </a:t>
            </a:r>
            <a:r>
              <a:rPr lang="fr-FR" dirty="0" err="1" smtClean="0">
                <a:latin typeface="Arial" pitchFamily="34" charset="0"/>
              </a:rPr>
              <a:t>Switzerland</a:t>
            </a:r>
            <a:endParaRPr lang="fr-FR" dirty="0" smtClean="0">
              <a:latin typeface="Arial" pitchFamily="34" charset="0"/>
            </a:endParaRP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1172"/>
            <a:fld id="{1AC60DFB-E399-40D9-8E60-7933FFD37419}" type="slidenum">
              <a:rPr lang="fr-FR" smtClean="0">
                <a:latin typeface="Arial" pitchFamily="34" charset="0"/>
              </a:rPr>
              <a:pPr defTabSz="921172"/>
              <a:t>42</a:t>
            </a:fld>
            <a:endParaRPr lang="fr-FR" dirty="0" smtClean="0">
              <a:latin typeface="Arial" pitchFamily="34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smtClean="0">
                <a:latin typeface="Arial" pitchFamily="34" charset="0"/>
              </a:rPr>
              <a:t>Pfeil zuerst einfach von a nach B zeichnen!!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>
                <a:latin typeface="Arial" pitchFamily="-123" charset="0"/>
                <a:ea typeface="ＭＳ Ｐゴシック" pitchFamily="-123" charset="-128"/>
                <a:cs typeface="ＭＳ Ｐゴシック" pitchFamily="-123" charset="-128"/>
              </a:rPr>
              <a:t>© Promotion Santé Suisse</a:t>
            </a:r>
          </a:p>
        </p:txBody>
      </p:sp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4980AD-7FE4-45A2-8FC9-BF491D420799}" type="slidenum">
              <a:rPr lang="fr-FR">
                <a:latin typeface="Arial" pitchFamily="-123" charset="0"/>
                <a:ea typeface="ＭＳ Ｐゴシック" pitchFamily="-123" charset="-128"/>
                <a:cs typeface="ＭＳ Ｐゴシック" pitchFamily="-123" charset="-128"/>
              </a:rPr>
              <a:pPr/>
              <a:t>17</a:t>
            </a:fld>
            <a:endParaRPr lang="fr-FR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-12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>
                <a:latin typeface="Arial" pitchFamily="-123" charset="0"/>
                <a:ea typeface="ＭＳ Ｐゴシック" pitchFamily="-123" charset="-128"/>
                <a:cs typeface="ＭＳ Ｐゴシック" pitchFamily="-123" charset="-128"/>
              </a:rPr>
              <a:t>© Promotion Santé Suisse</a:t>
            </a:r>
          </a:p>
        </p:txBody>
      </p:sp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584D1-BA11-4D8B-9F62-124925EC42CB}" type="slidenum">
              <a:rPr lang="fr-FR">
                <a:latin typeface="Arial" pitchFamily="-123" charset="0"/>
                <a:ea typeface="ＭＳ Ｐゴシック" pitchFamily="-123" charset="-128"/>
                <a:cs typeface="ＭＳ Ｐゴシック" pitchFamily="-123" charset="-128"/>
              </a:rPr>
              <a:pPr/>
              <a:t>19</a:t>
            </a:fld>
            <a:endParaRPr lang="fr-FR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-12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>
                <a:latin typeface="Arial" pitchFamily="-123" charset="0"/>
                <a:ea typeface="ＭＳ Ｐゴシック" pitchFamily="-123" charset="-128"/>
                <a:cs typeface="ＭＳ Ｐゴシック" pitchFamily="-123" charset="-128"/>
              </a:rPr>
              <a:t>© Promotion Santé Suisse</a:t>
            </a:r>
          </a:p>
        </p:txBody>
      </p:sp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8A25A2-6279-4FE6-99DE-6E8EC0667E4A}" type="slidenum">
              <a:rPr lang="fr-FR">
                <a:latin typeface="Arial" pitchFamily="-123" charset="0"/>
                <a:ea typeface="ＭＳ Ｐゴシック" pitchFamily="-123" charset="-128"/>
                <a:cs typeface="ＭＳ Ｐゴシック" pitchFamily="-123" charset="-128"/>
              </a:rPr>
              <a:pPr/>
              <a:t>21</a:t>
            </a:fld>
            <a:endParaRPr lang="fr-FR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-123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>
                <a:latin typeface="Arial" pitchFamily="-123" charset="0"/>
                <a:ea typeface="ＭＳ Ｐゴシック" pitchFamily="-123" charset="-128"/>
                <a:cs typeface="ＭＳ Ｐゴシック" pitchFamily="-123" charset="-128"/>
              </a:rPr>
              <a:t>© Promotion Santé Suisse</a:t>
            </a:r>
          </a:p>
        </p:txBody>
      </p:sp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D82DD9-1995-45D6-A409-A62CB91E1EB2}" type="slidenum">
              <a:rPr lang="fr-FR">
                <a:latin typeface="Arial" pitchFamily="-123" charset="0"/>
                <a:ea typeface="ＭＳ Ｐゴシック" pitchFamily="-123" charset="-128"/>
                <a:cs typeface="ＭＳ Ｐゴシック" pitchFamily="-123" charset="-128"/>
              </a:rPr>
              <a:pPr/>
              <a:t>23</a:t>
            </a:fld>
            <a:endParaRPr lang="fr-FR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-123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Promotion Santé Suisse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DD7CCF-05BD-4ED8-B3EA-8C29C9456132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899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4178"/>
            <a:fld id="{778333AA-F19A-461A-9546-ED420A93718B}" type="slidenum">
              <a:rPr lang="en-US" smtClean="0">
                <a:latin typeface="Arial" pitchFamily="34" charset="0"/>
              </a:rPr>
              <a:pPr defTabSz="924178"/>
              <a:t>36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844" y="4726212"/>
            <a:ext cx="4996277" cy="4474062"/>
          </a:xfrm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34" charset="0"/>
            </a:endParaRPr>
          </a:p>
          <a:p>
            <a:pPr eaLnBrk="1" hangingPunct="1"/>
            <a:endParaRPr lang="de-DE" smtClean="0">
              <a:latin typeface="Arial" pitchFamily="34" charset="0"/>
            </a:endParaRPr>
          </a:p>
          <a:p>
            <a:pPr eaLnBrk="1" hangingPunct="1"/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21172"/>
            <a:r>
              <a:rPr lang="fr-FR" dirty="0" smtClean="0">
                <a:latin typeface="Arial" pitchFamily="34" charset="0"/>
              </a:rPr>
              <a:t>© Health Promotion </a:t>
            </a:r>
            <a:r>
              <a:rPr lang="fr-FR" dirty="0" err="1" smtClean="0">
                <a:latin typeface="Arial" pitchFamily="34" charset="0"/>
              </a:rPr>
              <a:t>Switzerland</a:t>
            </a:r>
            <a:endParaRPr lang="fr-FR" dirty="0" smtClean="0">
              <a:latin typeface="Arial" pitchFamily="34" charset="0"/>
            </a:endParaRP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1172"/>
            <a:fld id="{3545EB27-102B-448F-9982-AA9DAB5F7A4C}" type="slidenum">
              <a:rPr lang="fr-FR" smtClean="0">
                <a:latin typeface="Arial" pitchFamily="34" charset="0"/>
              </a:rPr>
              <a:pPr defTabSz="921172"/>
              <a:t>40</a:t>
            </a:fld>
            <a:endParaRPr lang="fr-FR" dirty="0" smtClean="0">
              <a:latin typeface="Arial" pitchFamily="34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21172"/>
            <a:r>
              <a:rPr lang="fr-FR" dirty="0" smtClean="0">
                <a:latin typeface="Arial" pitchFamily="34" charset="0"/>
              </a:rPr>
              <a:t>© Health Promotion </a:t>
            </a:r>
            <a:r>
              <a:rPr lang="fr-FR" dirty="0" err="1" smtClean="0">
                <a:latin typeface="Arial" pitchFamily="34" charset="0"/>
              </a:rPr>
              <a:t>Switzerland</a:t>
            </a:r>
            <a:endParaRPr lang="fr-FR" dirty="0" smtClean="0">
              <a:latin typeface="Arial" pitchFamily="34" charset="0"/>
            </a:endParaRP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1172"/>
            <a:fld id="{7492CC4C-EACB-40E9-8BE6-B9EC4D8E3640}" type="slidenum">
              <a:rPr lang="fr-FR" smtClean="0">
                <a:latin typeface="Arial" pitchFamily="34" charset="0"/>
              </a:rPr>
              <a:pPr defTabSz="921172"/>
              <a:t>41</a:t>
            </a:fld>
            <a:endParaRPr lang="fr-FR" dirty="0" smtClean="0">
              <a:latin typeface="Arial" pitchFamily="34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smtClean="0">
                <a:latin typeface="Arial" pitchFamily="34" charset="0"/>
              </a:rPr>
              <a:t>Pfeil zuerst einfach von a nach B zeichnen!!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0"/>
            <a:ext cx="4211637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6400800" cy="1447800"/>
          </a:xfrm>
        </p:spPr>
        <p:txBody>
          <a:bodyPr/>
          <a:lstStyle>
            <a:lvl1pPr>
              <a:defRPr sz="2800"/>
            </a:lvl1pPr>
          </a:lstStyle>
          <a:p>
            <a:r>
              <a:rPr lang="fr-FR"/>
              <a:t>Titre Arial Bold 28 orange PSS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657600"/>
            <a:ext cx="6400800" cy="2286000"/>
          </a:xfrm>
        </p:spPr>
        <p:txBody>
          <a:bodyPr lIns="92075" tIns="46038" rIns="92075" bIns="46038"/>
          <a:lstStyle>
            <a:lvl1pPr marL="0" indent="0">
              <a:spcBef>
                <a:spcPct val="0"/>
              </a:spcBef>
              <a:defRPr sz="2400"/>
            </a:lvl1pPr>
          </a:lstStyle>
          <a:p>
            <a:r>
              <a:rPr lang="fr-FR"/>
              <a:t>Sous-titre Arial 28 noir</a:t>
            </a:r>
            <a:endParaRPr lang="fr-CH"/>
          </a:p>
          <a:p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D192E-330B-4317-81F9-9F5202D148E6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FC90C-C928-4F26-BAFD-CE5CE8C47A14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95500" cy="6172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134100" cy="6172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163BF-EC2F-4232-BC91-81F17F5E6EF4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4BA5B-E9D2-4D4D-A5F5-3395D27419AD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93443-5F3E-4C6B-B54F-55199BC63AE7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2D54D-952A-4F61-B56F-0245A95401A4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332E1-B71D-48A7-A198-7194F9B44293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8D033-E51F-4A0F-863E-DD3676E88044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1A146-1DFB-498E-8A14-C066A1BF7749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4B4E9-1F91-433D-9B9C-C7B218D8834F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5C6B1-36F1-4FC8-8931-623CAAE5BD96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5270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4770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4770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431A9CA-B387-471A-BD84-3F247C8B6A47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  <p:sp>
        <p:nvSpPr>
          <p:cNvPr id="1030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8382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031" name="Picture 15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5963" y="139700"/>
            <a:ext cx="334645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ＭＳ Ｐゴシック" pitchFamily="-123" charset="-128"/>
          <a:cs typeface="ＭＳ Ｐゴシック" pitchFamily="-123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  <a:ea typeface="ＭＳ Ｐゴシック" pitchFamily="-123" charset="-128"/>
          <a:cs typeface="ＭＳ Ｐゴシック" pitchFamily="-123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  <a:ea typeface="ＭＳ Ｐゴシック" pitchFamily="-123" charset="-128"/>
          <a:cs typeface="ＭＳ Ｐゴシック" pitchFamily="-123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  <a:ea typeface="ＭＳ Ｐゴシック" pitchFamily="-123" charset="-128"/>
          <a:cs typeface="ＭＳ Ｐゴシック" pitchFamily="-123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  <a:ea typeface="ＭＳ Ｐゴシック" pitchFamily="-123" charset="-128"/>
          <a:cs typeface="ＭＳ Ｐゴシック" pitchFamily="-123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Arial" pitchFamily="-123" charset="0"/>
        <a:buChar char="▐"/>
        <a:defRPr sz="22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Arial" pitchFamily="-123" charset="0"/>
        <a:buChar char="▐"/>
        <a:defRPr sz="2000">
          <a:solidFill>
            <a:schemeClr val="tx1"/>
          </a:solidFill>
          <a:latin typeface="+mn-lt"/>
          <a:ea typeface="ＭＳ Ｐゴシック" pitchFamily="-123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40000"/>
        <a:buFont typeface="Arial" pitchFamily="-123" charset="0"/>
        <a:buChar char="▐"/>
        <a:defRPr>
          <a:solidFill>
            <a:schemeClr val="tx1"/>
          </a:solidFill>
          <a:latin typeface="+mn-lt"/>
          <a:ea typeface="ＭＳ Ｐゴシック" pitchFamily="-12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Times New Roman" pitchFamily="18" charset="0"/>
          <a:ea typeface="ＭＳ Ｐゴシック" pitchFamily="-12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Times New Roman" pitchFamily="18" charset="0"/>
          <a:ea typeface="ＭＳ Ｐゴシック" pitchFamily="-123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Prévention et promotion de la santé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pitchFamily="-123" charset="0"/>
              <a:buNone/>
            </a:pPr>
            <a:endParaRPr lang="fr-CH" sz="2800" dirty="0"/>
          </a:p>
          <a:p>
            <a:pPr eaLnBrk="1" hangingPunct="1">
              <a:buFont typeface="Arial" pitchFamily="-123" charset="0"/>
              <a:buNone/>
            </a:pPr>
            <a:endParaRPr lang="fr-CH" sz="2800" dirty="0"/>
          </a:p>
          <a:p>
            <a:pPr eaLnBrk="1" hangingPunct="1">
              <a:buFont typeface="Arial" pitchFamily="-123" charset="0"/>
              <a:buNone/>
            </a:pPr>
            <a:r>
              <a:rPr lang="fr-CH" sz="2000" dirty="0" smtClean="0"/>
              <a:t>Prof. Thomas Mattig JD, MPH</a:t>
            </a:r>
            <a:endParaRPr lang="fr-CH" sz="2000" dirty="0"/>
          </a:p>
          <a:p>
            <a:pPr eaLnBrk="1" hangingPunct="1">
              <a:buFont typeface="Arial" pitchFamily="-123" charset="0"/>
              <a:buNone/>
            </a:pPr>
            <a:r>
              <a:rPr lang="fr-CH" sz="2000" dirty="0" smtClean="0"/>
              <a:t>Directeur Promotion </a:t>
            </a:r>
            <a:r>
              <a:rPr lang="fr-CH" sz="2000" dirty="0"/>
              <a:t>Santé Suisse</a:t>
            </a:r>
          </a:p>
          <a:p>
            <a:pPr eaLnBrk="1" hangingPunct="1"/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Nos </a:t>
            </a:r>
            <a:r>
              <a:rPr lang="de-CH" dirty="0" err="1" smtClean="0"/>
              <a:t>trois</a:t>
            </a:r>
            <a:r>
              <a:rPr lang="de-CH" dirty="0" smtClean="0"/>
              <a:t> </a:t>
            </a:r>
            <a:r>
              <a:rPr lang="de-CH" dirty="0" err="1" smtClean="0"/>
              <a:t>thèmes</a:t>
            </a:r>
            <a:r>
              <a:rPr lang="de-CH" dirty="0" smtClean="0"/>
              <a:t> </a:t>
            </a:r>
            <a:r>
              <a:rPr lang="de-CH" dirty="0" err="1" smtClean="0"/>
              <a:t>clés</a:t>
            </a:r>
            <a:r>
              <a:rPr lang="de-CH" dirty="0" smtClean="0"/>
              <a:t> 2007-2018)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Poids corporel sain</a:t>
            </a:r>
          </a:p>
          <a:p>
            <a:pPr marL="457200" indent="-457200">
              <a:buFont typeface="+mj-lt"/>
              <a:buAutoNum type="arabicPeriod"/>
            </a:pPr>
            <a:endParaRPr lang="fr-F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Santé psychique / stress (focalisation sur la promotion de la santé en entreprise)</a:t>
            </a:r>
          </a:p>
          <a:p>
            <a:pPr marL="457200" indent="-457200">
              <a:buFont typeface="+mj-lt"/>
              <a:buAutoNum type="arabicPeriod"/>
            </a:pPr>
            <a:endParaRPr lang="fr-F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Renforcer la promotion de la santé et la prévention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E438-F1A0-4755-9AA9-3C02F5E8A2D9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Poids corporel sain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000" b="1" dirty="0" err="1" smtClean="0"/>
              <a:t>Groupe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cible</a:t>
            </a:r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sz="1800" dirty="0" err="1" smtClean="0"/>
              <a:t>env</a:t>
            </a:r>
            <a:r>
              <a:rPr lang="de-CH" sz="1800" dirty="0" smtClean="0"/>
              <a:t>. 1.8 Mio. </a:t>
            </a:r>
            <a:r>
              <a:rPr lang="de-CH" sz="1800" dirty="0" err="1" smtClean="0"/>
              <a:t>enfants</a:t>
            </a:r>
            <a:r>
              <a:rPr lang="de-CH" sz="1800" dirty="0" smtClean="0"/>
              <a:t> et </a:t>
            </a:r>
            <a:r>
              <a:rPr lang="de-CH" sz="1800" dirty="0" err="1" smtClean="0"/>
              <a:t>adolescents</a:t>
            </a:r>
            <a:endParaRPr lang="de-CH" sz="1800" dirty="0" smtClean="0"/>
          </a:p>
          <a:p>
            <a:endParaRPr lang="de-CH" sz="1000" b="1" dirty="0" smtClean="0"/>
          </a:p>
          <a:p>
            <a:r>
              <a:rPr lang="de-CH" sz="2000" b="1" dirty="0" err="1" smtClean="0"/>
              <a:t>objectif</a:t>
            </a:r>
            <a:r>
              <a:rPr lang="de-CH" sz="2000" b="1" dirty="0" smtClean="0"/>
              <a:t> 2018</a:t>
            </a:r>
            <a:br>
              <a:rPr lang="de-CH" sz="2000" b="1" dirty="0" smtClean="0"/>
            </a:br>
            <a:r>
              <a:rPr lang="en-US" sz="1800" dirty="0" smtClean="0"/>
              <a:t>Augmentation de la part </a:t>
            </a:r>
            <a:r>
              <a:rPr lang="fr-FR" sz="1800" dirty="0" smtClean="0"/>
              <a:t>de la population avec un poids </a:t>
            </a:r>
            <a:r>
              <a:rPr lang="en-US" sz="1800" dirty="0" err="1" smtClean="0"/>
              <a:t>corporel</a:t>
            </a:r>
            <a:r>
              <a:rPr lang="en-US" sz="1800" dirty="0" smtClean="0"/>
              <a:t> </a:t>
            </a:r>
            <a:r>
              <a:rPr lang="en-US" sz="1800" dirty="0" err="1" smtClean="0"/>
              <a:t>sain</a:t>
            </a:r>
            <a:r>
              <a:rPr lang="en-US" sz="1800" dirty="0" smtClean="0"/>
              <a:t>.</a:t>
            </a:r>
            <a:endParaRPr lang="de-CH" sz="1800" dirty="0" smtClean="0"/>
          </a:p>
          <a:p>
            <a:endParaRPr lang="de-CH" sz="1000" b="1" dirty="0" smtClean="0"/>
          </a:p>
          <a:p>
            <a:r>
              <a:rPr lang="de-CH" sz="2000" b="1" dirty="0" err="1" smtClean="0"/>
              <a:t>Projets</a:t>
            </a:r>
            <a:r>
              <a:rPr lang="de-CH" sz="2000" b="1" dirty="0" smtClean="0"/>
              <a:t/>
            </a:r>
            <a:br>
              <a:rPr lang="de-CH" sz="2000" b="1" dirty="0" smtClean="0"/>
            </a:br>
            <a:r>
              <a:rPr lang="de-CH" sz="1800" dirty="0" smtClean="0"/>
              <a:t>les </a:t>
            </a:r>
            <a:r>
              <a:rPr lang="de-CH" sz="1800" dirty="0" err="1" smtClean="0"/>
              <a:t>programmes</a:t>
            </a:r>
            <a:r>
              <a:rPr lang="de-CH" sz="1800" dirty="0" smtClean="0"/>
              <a:t> </a:t>
            </a:r>
            <a:r>
              <a:rPr lang="de-CH" sz="1800" dirty="0" err="1" smtClean="0"/>
              <a:t>d‘action</a:t>
            </a:r>
            <a:r>
              <a:rPr lang="de-CH" sz="1800" dirty="0" smtClean="0"/>
              <a:t> </a:t>
            </a:r>
            <a:r>
              <a:rPr lang="de-CH" sz="1800" dirty="0" err="1" smtClean="0"/>
              <a:t>cantonaux</a:t>
            </a:r>
            <a:endParaRPr lang="de-CH" sz="1800" dirty="0" smtClean="0"/>
          </a:p>
          <a:p>
            <a:endParaRPr lang="de-CH" sz="1000" b="1" dirty="0" smtClean="0"/>
          </a:p>
          <a:p>
            <a:r>
              <a:rPr lang="de-CH" sz="2000" b="1" dirty="0" err="1" smtClean="0"/>
              <a:t>Partenaires</a:t>
            </a:r>
            <a:r>
              <a:rPr lang="de-CH" sz="2000" b="1" dirty="0" smtClean="0"/>
              <a:t/>
            </a:r>
            <a:br>
              <a:rPr lang="de-CH" sz="2000" b="1" dirty="0" smtClean="0"/>
            </a:br>
            <a:r>
              <a:rPr lang="de-CH" sz="1800" dirty="0" smtClean="0"/>
              <a:t>les </a:t>
            </a:r>
            <a:r>
              <a:rPr lang="de-CH" sz="1800" dirty="0" err="1" smtClean="0"/>
              <a:t>cantons</a:t>
            </a:r>
            <a:endParaRPr lang="de-CH" sz="18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E438-F1A0-4755-9AA9-3C02F5E8A2D9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559152" cy="1143000"/>
          </a:xfrm>
        </p:spPr>
        <p:txBody>
          <a:bodyPr/>
          <a:lstStyle/>
          <a:p>
            <a:r>
              <a:rPr lang="fr-FR" dirty="0" smtClean="0"/>
              <a:t>Promotion de la santé en entreprise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000" b="1" dirty="0" err="1" smtClean="0"/>
              <a:t>Groupe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cible</a:t>
            </a:r>
            <a:r>
              <a:rPr lang="de-CH" sz="2000" b="1" dirty="0" smtClean="0"/>
              <a:t/>
            </a:r>
            <a:br>
              <a:rPr lang="de-CH" sz="2000" b="1" dirty="0" smtClean="0"/>
            </a:br>
            <a:r>
              <a:rPr lang="de-CH" sz="1800" dirty="0" err="1" smtClean="0"/>
              <a:t>env</a:t>
            </a:r>
            <a:r>
              <a:rPr lang="de-CH" sz="1800" dirty="0" smtClean="0"/>
              <a:t>. 4.5 Mio. </a:t>
            </a:r>
            <a:r>
              <a:rPr lang="de-CH" sz="1800" dirty="0" err="1" smtClean="0"/>
              <a:t>employés</a:t>
            </a:r>
            <a:endParaRPr lang="de-CH" sz="1800" dirty="0" smtClean="0"/>
          </a:p>
          <a:p>
            <a:pPr>
              <a:buNone/>
            </a:pPr>
            <a:endParaRPr lang="de-CH" sz="1000" dirty="0" smtClean="0"/>
          </a:p>
          <a:p>
            <a:r>
              <a:rPr lang="de-CH" sz="2000" b="1" dirty="0" err="1" smtClean="0"/>
              <a:t>objectif</a:t>
            </a:r>
            <a:r>
              <a:rPr lang="de-CH" sz="2000" b="1" dirty="0" smtClean="0"/>
              <a:t> 2018</a:t>
            </a:r>
            <a:br>
              <a:rPr lang="de-CH" sz="2000" b="1" dirty="0" smtClean="0"/>
            </a:br>
            <a:r>
              <a:rPr lang="en-US" sz="500" dirty="0" smtClean="0"/>
              <a:t/>
            </a:r>
            <a:br>
              <a:rPr lang="en-US" sz="500" dirty="0" smtClean="0"/>
            </a:br>
            <a:r>
              <a:rPr lang="fr-FR" sz="1800" dirty="0" smtClean="0"/>
              <a:t>Davantage de personnes ont une </a:t>
            </a:r>
            <a:r>
              <a:rPr lang="en-US" sz="1800" dirty="0" err="1" smtClean="0"/>
              <a:t>meilleure</a:t>
            </a:r>
            <a:r>
              <a:rPr lang="en-US" sz="1800" dirty="0" smtClean="0"/>
              <a:t> </a:t>
            </a:r>
            <a:r>
              <a:rPr lang="en-US" sz="1800" dirty="0" err="1" smtClean="0"/>
              <a:t>capacité</a:t>
            </a:r>
            <a:r>
              <a:rPr lang="en-US" sz="1800" dirty="0" smtClean="0"/>
              <a:t> </a:t>
            </a:r>
            <a:r>
              <a:rPr lang="en-US" sz="1800" dirty="0" err="1" smtClean="0"/>
              <a:t>d’organiser</a:t>
            </a:r>
            <a:r>
              <a:rPr lang="en-US" sz="1800" dirty="0" smtClean="0"/>
              <a:t> </a:t>
            </a:r>
            <a:r>
              <a:rPr lang="fr-FR" sz="1800" dirty="0" smtClean="0"/>
              <a:t>et de contrôler leur vie. Ainsi la </a:t>
            </a:r>
            <a:r>
              <a:rPr lang="en-US" sz="1800" dirty="0" smtClean="0"/>
              <a:t>santé </a:t>
            </a:r>
            <a:r>
              <a:rPr lang="en-US" sz="1800" dirty="0" err="1" smtClean="0"/>
              <a:t>psychique</a:t>
            </a:r>
            <a:r>
              <a:rPr lang="en-US" sz="1800" dirty="0" smtClean="0"/>
              <a:t> </a:t>
            </a:r>
            <a:r>
              <a:rPr lang="en-US" sz="1800" dirty="0" err="1" smtClean="0"/>
              <a:t>s’améliore</a:t>
            </a:r>
            <a:r>
              <a:rPr lang="en-US" sz="1800" dirty="0" smtClean="0"/>
              <a:t> et </a:t>
            </a:r>
            <a:r>
              <a:rPr lang="fr-FR" sz="1800" dirty="0" smtClean="0"/>
              <a:t>les maladies induites par le stress </a:t>
            </a:r>
            <a:r>
              <a:rPr lang="en-US" sz="1800" dirty="0" err="1" smtClean="0"/>
              <a:t>diminuent</a:t>
            </a:r>
            <a:r>
              <a:rPr lang="en-US" sz="1800" dirty="0" smtClean="0"/>
              <a:t>.</a:t>
            </a:r>
            <a:endParaRPr lang="fr-CH" sz="1800" dirty="0" smtClean="0"/>
          </a:p>
          <a:p>
            <a:pPr>
              <a:buNone/>
            </a:pPr>
            <a:endParaRPr lang="de-CH" sz="500" b="1" dirty="0" smtClean="0"/>
          </a:p>
          <a:p>
            <a:r>
              <a:rPr lang="de-CH" sz="2000" b="1" dirty="0" err="1" smtClean="0"/>
              <a:t>Projets</a:t>
            </a:r>
            <a:r>
              <a:rPr lang="de-CH" sz="2000" b="1" dirty="0" smtClean="0"/>
              <a:t/>
            </a:r>
            <a:br>
              <a:rPr lang="de-CH" sz="2000" b="1" dirty="0" smtClean="0"/>
            </a:br>
            <a:r>
              <a:rPr lang="de-CH" sz="1800" dirty="0" smtClean="0"/>
              <a:t>Label </a:t>
            </a:r>
            <a:r>
              <a:rPr lang="de-CH" sz="1800" dirty="0" err="1" smtClean="0"/>
              <a:t>Friendly</a:t>
            </a:r>
            <a:r>
              <a:rPr lang="de-CH" sz="1800" dirty="0" smtClean="0"/>
              <a:t> Work Space®, S-Tool etc.</a:t>
            </a:r>
          </a:p>
          <a:p>
            <a:endParaRPr lang="de-CH" sz="500" b="1" dirty="0" smtClean="0"/>
          </a:p>
          <a:p>
            <a:r>
              <a:rPr lang="de-CH" sz="2000" b="1" dirty="0" err="1" smtClean="0"/>
              <a:t>Partenaires</a:t>
            </a:r>
            <a:r>
              <a:rPr lang="de-CH" sz="2000" b="1" dirty="0" smtClean="0"/>
              <a:t/>
            </a:r>
            <a:br>
              <a:rPr lang="de-CH" sz="2000" b="1" dirty="0" smtClean="0"/>
            </a:br>
            <a:r>
              <a:rPr lang="de-CH" sz="1800" dirty="0" smtClean="0"/>
              <a:t>Grandes et </a:t>
            </a:r>
            <a:r>
              <a:rPr lang="de-CH" sz="1800" dirty="0" err="1" smtClean="0"/>
              <a:t>petites</a:t>
            </a:r>
            <a:r>
              <a:rPr lang="de-CH" sz="1800" dirty="0" smtClean="0"/>
              <a:t> </a:t>
            </a:r>
            <a:r>
              <a:rPr lang="de-CH" sz="1800" dirty="0" err="1" smtClean="0"/>
              <a:t>entreprises</a:t>
            </a:r>
            <a:r>
              <a:rPr lang="de-CH" sz="1800" dirty="0" smtClean="0"/>
              <a:t>, </a:t>
            </a:r>
            <a:r>
              <a:rPr lang="de-CH" sz="1800" dirty="0" err="1" smtClean="0"/>
              <a:t>assureurs</a:t>
            </a:r>
            <a:r>
              <a:rPr lang="de-CH" sz="1800" dirty="0" smtClean="0"/>
              <a:t>, SUVA, </a:t>
            </a:r>
            <a:r>
              <a:rPr lang="de-CH" sz="1800" dirty="0" err="1" smtClean="0"/>
              <a:t>Seco</a:t>
            </a:r>
            <a:endParaRPr lang="de-CH" sz="1800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E438-F1A0-4755-9AA9-3C02F5E8A2D9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351240" cy="1143000"/>
          </a:xfrm>
        </p:spPr>
        <p:txBody>
          <a:bodyPr/>
          <a:lstStyle/>
          <a:p>
            <a:r>
              <a:rPr lang="fr-FR" sz="2200" dirty="0" smtClean="0"/>
              <a:t>Renforcer la promotion de la santé et la prévention</a:t>
            </a:r>
            <a:endParaRPr lang="en-US" sz="2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000" b="1" dirty="0" err="1" smtClean="0"/>
              <a:t>Groupe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cible</a:t>
            </a:r>
            <a:r>
              <a:rPr lang="de-CH" sz="2000" b="1" dirty="0" smtClean="0"/>
              <a:t>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err="1" smtClean="0"/>
              <a:t>E</a:t>
            </a:r>
            <a:r>
              <a:rPr lang="de-CH" sz="1800" dirty="0" err="1" smtClean="0"/>
              <a:t>xperts</a:t>
            </a:r>
            <a:r>
              <a:rPr lang="de-CH" sz="1800" dirty="0" smtClean="0"/>
              <a:t> et </a:t>
            </a:r>
            <a:r>
              <a:rPr lang="de-CH" sz="1800" dirty="0" err="1" smtClean="0"/>
              <a:t>organisations</a:t>
            </a:r>
            <a:r>
              <a:rPr lang="de-CH" sz="1800" dirty="0" smtClean="0"/>
              <a:t> </a:t>
            </a:r>
            <a:r>
              <a:rPr lang="de-CH" sz="1800" dirty="0" err="1" smtClean="0"/>
              <a:t>spécialisées</a:t>
            </a:r>
            <a:endParaRPr lang="de-CH" sz="1800" dirty="0" smtClean="0"/>
          </a:p>
          <a:p>
            <a:endParaRPr lang="de-CH" sz="500" dirty="0" smtClean="0"/>
          </a:p>
          <a:p>
            <a:r>
              <a:rPr lang="de-CH" sz="2000" b="1" dirty="0" err="1" smtClean="0"/>
              <a:t>Objectif</a:t>
            </a:r>
            <a:r>
              <a:rPr lang="de-CH" sz="2000" b="1" dirty="0" smtClean="0"/>
              <a:t> 2018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fr-FR" sz="1800" dirty="0" smtClean="0"/>
              <a:t>La promotion de la santé et la </a:t>
            </a:r>
            <a:r>
              <a:rPr lang="en-US" sz="1800" dirty="0" err="1" smtClean="0"/>
              <a:t>prévention</a:t>
            </a:r>
            <a:r>
              <a:rPr lang="en-US" sz="1800" dirty="0" smtClean="0"/>
              <a:t> </a:t>
            </a:r>
            <a:r>
              <a:rPr lang="en-US" sz="1800" dirty="0" err="1" smtClean="0"/>
              <a:t>sont</a:t>
            </a:r>
            <a:r>
              <a:rPr lang="en-US" sz="1800" dirty="0" smtClean="0"/>
              <a:t> </a:t>
            </a:r>
            <a:r>
              <a:rPr lang="en-US" sz="1800" dirty="0" err="1" smtClean="0"/>
              <a:t>établies</a:t>
            </a:r>
            <a:r>
              <a:rPr lang="en-US" sz="1800" dirty="0" smtClean="0"/>
              <a:t>, </a:t>
            </a:r>
            <a:r>
              <a:rPr lang="en-US" sz="1800" dirty="0" err="1" smtClean="0"/>
              <a:t>ancrées</a:t>
            </a:r>
            <a:r>
              <a:rPr lang="en-US" sz="1800" dirty="0" smtClean="0"/>
              <a:t> </a:t>
            </a:r>
            <a:r>
              <a:rPr lang="en-US" sz="1800" dirty="0" err="1" smtClean="0"/>
              <a:t>institutionnellement</a:t>
            </a:r>
            <a:r>
              <a:rPr lang="en-US" sz="1800" dirty="0" smtClean="0"/>
              <a:t> et </a:t>
            </a:r>
            <a:r>
              <a:rPr lang="en-US" sz="1800" dirty="0" err="1" smtClean="0"/>
              <a:t>mises</a:t>
            </a:r>
            <a:r>
              <a:rPr lang="en-US" sz="1800" dirty="0" smtClean="0"/>
              <a:t> en </a:t>
            </a:r>
            <a:r>
              <a:rPr lang="en-US" sz="1800" dirty="0" err="1" smtClean="0"/>
              <a:t>réseau</a:t>
            </a:r>
            <a:r>
              <a:rPr lang="en-US" sz="1800" dirty="0" smtClean="0"/>
              <a:t>.</a:t>
            </a:r>
            <a:endParaRPr lang="de-CH" sz="1800" dirty="0" smtClean="0"/>
          </a:p>
          <a:p>
            <a:endParaRPr lang="de-CH" sz="500" dirty="0" smtClean="0"/>
          </a:p>
          <a:p>
            <a:r>
              <a:rPr lang="de-CH" sz="2000" b="1" dirty="0" err="1" smtClean="0"/>
              <a:t>Projets</a:t>
            </a:r>
            <a:r>
              <a:rPr lang="de-CH" sz="2000" dirty="0" smtClean="0"/>
              <a:t/>
            </a:r>
            <a:br>
              <a:rPr lang="de-CH" sz="2000" dirty="0" smtClean="0"/>
            </a:br>
            <a:r>
              <a:rPr lang="de-CH" sz="1800" dirty="0" err="1" smtClean="0"/>
              <a:t>Conférences</a:t>
            </a:r>
            <a:r>
              <a:rPr lang="de-CH" sz="1800" dirty="0" smtClean="0"/>
              <a:t> nationales, </a:t>
            </a:r>
            <a:r>
              <a:rPr lang="en-US" sz="1800" dirty="0" err="1" smtClean="0"/>
              <a:t>réseaux</a:t>
            </a:r>
            <a:r>
              <a:rPr lang="en-US" sz="1800" dirty="0" smtClean="0"/>
              <a:t> et alliances, evaluation et monitoring</a:t>
            </a:r>
            <a:endParaRPr lang="de-CH" sz="1800" dirty="0" smtClean="0"/>
          </a:p>
          <a:p>
            <a:endParaRPr lang="de-CH" sz="500" b="1" dirty="0" smtClean="0"/>
          </a:p>
          <a:p>
            <a:r>
              <a:rPr lang="de-CH" sz="2000" b="1" dirty="0" err="1" smtClean="0"/>
              <a:t>Partenaires</a:t>
            </a:r>
            <a:r>
              <a:rPr lang="de-CH" sz="2000" dirty="0" smtClean="0"/>
              <a:t/>
            </a:r>
            <a:br>
              <a:rPr lang="de-CH" sz="2000" dirty="0" smtClean="0"/>
            </a:br>
            <a:r>
              <a:rPr lang="de-CH" sz="1800" dirty="0" smtClean="0"/>
              <a:t>Science, </a:t>
            </a:r>
            <a:r>
              <a:rPr lang="de-CH" sz="1800" dirty="0" err="1" smtClean="0"/>
              <a:t>associations</a:t>
            </a:r>
            <a:r>
              <a:rPr lang="de-CH" sz="1800" dirty="0" smtClean="0"/>
              <a:t> </a:t>
            </a:r>
            <a:r>
              <a:rPr lang="de-CH" sz="1800" dirty="0" err="1" smtClean="0"/>
              <a:t>spécialisées</a:t>
            </a:r>
            <a:r>
              <a:rPr lang="de-CH" sz="1800" dirty="0" smtClean="0"/>
              <a:t>, </a:t>
            </a:r>
            <a:r>
              <a:rPr lang="de-CH" sz="1800" dirty="0" err="1" smtClean="0"/>
              <a:t>autres</a:t>
            </a:r>
            <a:r>
              <a:rPr lang="de-CH" sz="1800" dirty="0" smtClean="0"/>
              <a:t> </a:t>
            </a:r>
            <a:r>
              <a:rPr lang="de-CH" sz="1800" dirty="0" err="1" smtClean="0"/>
              <a:t>organisations</a:t>
            </a:r>
            <a:r>
              <a:rPr lang="de-CH" sz="1800" dirty="0" smtClean="0"/>
              <a:t> </a:t>
            </a:r>
            <a:r>
              <a:rPr lang="de-CH" sz="1800" dirty="0" err="1" smtClean="0"/>
              <a:t>dans</a:t>
            </a:r>
            <a:r>
              <a:rPr lang="de-CH" sz="1800" dirty="0" smtClean="0"/>
              <a:t> le </a:t>
            </a:r>
            <a:r>
              <a:rPr lang="de-CH" sz="1800" dirty="0" err="1" smtClean="0"/>
              <a:t>domaine</a:t>
            </a:r>
            <a:r>
              <a:rPr lang="de-CH" sz="1800" dirty="0" smtClean="0"/>
              <a:t> de la </a:t>
            </a:r>
            <a:r>
              <a:rPr lang="de-CH" sz="1800" dirty="0" err="1" smtClean="0"/>
              <a:t>santé</a:t>
            </a:r>
            <a:endParaRPr lang="de-CH" sz="1800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E438-F1A0-4755-9AA9-3C02F5E8A2D9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Nouvelle</a:t>
            </a:r>
            <a:r>
              <a:rPr lang="de-CH" dirty="0" smtClean="0"/>
              <a:t> </a:t>
            </a:r>
            <a:r>
              <a:rPr lang="de-CH" dirty="0" err="1" smtClean="0"/>
              <a:t>stratégie</a:t>
            </a:r>
            <a:r>
              <a:rPr lang="de-CH" dirty="0" smtClean="0"/>
              <a:t> 2019-2024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4BA5B-E9D2-4D4D-A5F5-3395D27419AD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4401"/>
            <a:ext cx="9057776" cy="509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49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Nouvelle</a:t>
            </a:r>
            <a:r>
              <a:rPr lang="de-CH" dirty="0" smtClean="0"/>
              <a:t> </a:t>
            </a:r>
            <a:r>
              <a:rPr lang="de-CH" dirty="0" err="1" smtClean="0"/>
              <a:t>stratégie</a:t>
            </a:r>
            <a:r>
              <a:rPr lang="de-CH" dirty="0" smtClean="0"/>
              <a:t> 2019-2024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4BA5B-E9D2-4D4D-A5F5-3395D27419AD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" y="1673894"/>
            <a:ext cx="9169400" cy="51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74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Le </a:t>
            </a:r>
            <a:r>
              <a:rPr lang="de-CH" dirty="0" err="1" smtClean="0"/>
              <a:t>marketing</a:t>
            </a:r>
            <a:r>
              <a:rPr lang="de-CH" dirty="0" smtClean="0"/>
              <a:t> </a:t>
            </a:r>
            <a:r>
              <a:rPr lang="de-CH" dirty="0" err="1" smtClean="0"/>
              <a:t>social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4BA5B-E9D2-4D4D-A5F5-3395D27419AD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pic>
        <p:nvPicPr>
          <p:cNvPr id="145412" name="Picture 4" descr="http://www.bestofhotels.ch/wp_uploads/2011/03/skifahr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0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5D93D3-E94E-42FA-94D9-54DDFF5CEB05}" type="slidenum">
              <a:rPr lang="fr-FR">
                <a:latin typeface="Arial" pitchFamily="-123" charset="0"/>
                <a:ea typeface="ＭＳ Ｐゴシック" pitchFamily="-123" charset="-128"/>
                <a:cs typeface="ＭＳ Ｐゴシック" pitchFamily="-123" charset="-128"/>
              </a:rPr>
              <a:pPr/>
              <a:t>17</a:t>
            </a:fld>
            <a:endParaRPr lang="fr-FR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400" smtClean="0"/>
              <a:t>Concepts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4357688"/>
            <a:ext cx="8382000" cy="2043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000" dirty="0" smtClean="0"/>
              <a:t>Théorie des normes sociales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600" dirty="0" smtClean="0"/>
              <a:t>Normes sociales: croyances concernant les comportements, qui sont normaux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600" dirty="0" smtClean="0"/>
              <a:t>Les gens perçoivent en général mal les normes sociales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600" dirty="0" smtClean="0"/>
              <a:t>Si l’on corrige cette mauvaise perception on peut influencer le comportement.</a:t>
            </a:r>
          </a:p>
          <a:p>
            <a:pPr lvl="1" eaLnBrk="1" hangingPunct="1">
              <a:lnSpc>
                <a:spcPct val="90000"/>
              </a:lnSpc>
            </a:pPr>
            <a:endParaRPr lang="fr-FR" sz="1600" dirty="0" smtClean="0"/>
          </a:p>
          <a:p>
            <a:pPr lvl="1" eaLnBrk="1" hangingPunct="1">
              <a:lnSpc>
                <a:spcPct val="90000"/>
              </a:lnSpc>
            </a:pPr>
            <a:endParaRPr lang="fr-FR" sz="1600" dirty="0" smtClean="0"/>
          </a:p>
        </p:txBody>
      </p:sp>
      <p:pic>
        <p:nvPicPr>
          <p:cNvPr id="17412" name="Picture 4" descr="29cover386hj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1357313"/>
            <a:ext cx="2286000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Exemple</a:t>
            </a:r>
            <a:r>
              <a:rPr lang="de-CH" dirty="0" smtClean="0"/>
              <a:t>: stop </a:t>
            </a:r>
            <a:r>
              <a:rPr lang="de-CH" dirty="0" err="1" smtClean="0"/>
              <a:t>smoking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4BA5B-E9D2-4D4D-A5F5-3395D27419AD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pic>
        <p:nvPicPr>
          <p:cNvPr id="31746" name="Picture 2" descr="http://www.ramadan-wallpapers.com/images/wmwallpapers/Quit-Smoking-B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" y="0"/>
            <a:ext cx="9144031" cy="685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96DA80-8DC1-49D1-82B3-E198516F7107}" type="slidenum">
              <a:rPr lang="fr-FR">
                <a:latin typeface="Arial" pitchFamily="-123" charset="0"/>
                <a:ea typeface="ＭＳ Ｐゴシック" pitchFamily="-123" charset="-128"/>
                <a:cs typeface="ＭＳ Ｐゴシック" pitchFamily="-123" charset="-128"/>
              </a:rPr>
              <a:pPr/>
              <a:t>19</a:t>
            </a:fld>
            <a:endParaRPr lang="fr-FR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400" smtClean="0"/>
              <a:t>Concepts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57188" y="4000500"/>
            <a:ext cx="8382000" cy="1757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000" dirty="0" smtClean="0"/>
              <a:t>Modèle </a:t>
            </a:r>
            <a:r>
              <a:rPr lang="fr-FR" sz="2000" dirty="0" err="1" smtClean="0"/>
              <a:t>transthéorique</a:t>
            </a:r>
            <a:r>
              <a:rPr lang="fr-FR" sz="2000" dirty="0" smtClean="0"/>
              <a:t>: </a:t>
            </a:r>
            <a:r>
              <a:rPr lang="fr-FR" sz="1600" dirty="0" smtClean="0"/>
              <a:t>Les étapes du changement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600" dirty="0" err="1" smtClean="0"/>
              <a:t>Précontemplation</a:t>
            </a:r>
            <a:r>
              <a:rPr lang="fr-FR" sz="1600" dirty="0" smtClean="0"/>
              <a:t>: augmentation de la prise de conscience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600" dirty="0" smtClean="0"/>
              <a:t>Contemplation: motiver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600" dirty="0" smtClean="0"/>
              <a:t>Préparation: soutenir (buts, etc.)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600" dirty="0" smtClean="0"/>
              <a:t>Action: encourager (feedback, etc.)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600" dirty="0" smtClean="0"/>
              <a:t>Maintenance: soutenir (</a:t>
            </a:r>
            <a:r>
              <a:rPr lang="fr-FR" sz="1600" dirty="0" err="1" smtClean="0"/>
              <a:t>coping</a:t>
            </a:r>
            <a:r>
              <a:rPr lang="fr-FR" sz="1600" dirty="0" smtClean="0"/>
              <a:t>, etc.)</a:t>
            </a:r>
          </a:p>
          <a:p>
            <a:pPr lvl="1" eaLnBrk="1" hangingPunct="1">
              <a:lnSpc>
                <a:spcPct val="90000"/>
              </a:lnSpc>
            </a:pPr>
            <a:endParaRPr lang="fr-FR" sz="1800" dirty="0" smtClean="0"/>
          </a:p>
        </p:txBody>
      </p:sp>
      <p:pic>
        <p:nvPicPr>
          <p:cNvPr id="19460" name="Picture 4" descr="http://2.bp.blogspot.com/_uRsgc8--EOQ/Rw80rqV6dvI/AAAAAAAAAAo/vZDY-zVz6uY/s400/social+carto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928688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gesundheitsdienste.bs.ch/gp_transformer-1_07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3"/>
            <a:ext cx="9144000" cy="648072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4BA5B-E9D2-4D4D-A5F5-3395D27419AD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Exemple</a:t>
            </a:r>
            <a:r>
              <a:rPr lang="de-CH" dirty="0" smtClean="0"/>
              <a:t>: </a:t>
            </a:r>
            <a:r>
              <a:rPr lang="de-CH" dirty="0" err="1" smtClean="0"/>
              <a:t>Poids</a:t>
            </a:r>
            <a:r>
              <a:rPr lang="de-CH" dirty="0" smtClean="0"/>
              <a:t> </a:t>
            </a:r>
            <a:r>
              <a:rPr lang="de-CH" dirty="0" err="1" smtClean="0"/>
              <a:t>corporel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4BA5B-E9D2-4D4D-A5F5-3395D27419AD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pic>
        <p:nvPicPr>
          <p:cNvPr id="28676" name="Picture 4" descr="http://media.news.de/resources/thumbs/54/30/8b97c253310f890bbdc9c7c1bb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D7EA15-649A-4B0E-A358-953CA4115CBB}" type="slidenum">
              <a:rPr lang="fr-FR">
                <a:latin typeface="Arial" pitchFamily="-123" charset="0"/>
                <a:ea typeface="ＭＳ Ｐゴシック" pitchFamily="-123" charset="-128"/>
                <a:cs typeface="ＭＳ Ｐゴシック" pitchFamily="-123" charset="-128"/>
              </a:rPr>
              <a:pPr/>
              <a:t>21</a:t>
            </a:fld>
            <a:endParaRPr lang="fr-FR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400" smtClean="0"/>
              <a:t>Concepts</a:t>
            </a: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4214813"/>
            <a:ext cx="8382000" cy="2185987"/>
          </a:xfrm>
        </p:spPr>
        <p:txBody>
          <a:bodyPr/>
          <a:lstStyle/>
          <a:p>
            <a:pPr eaLnBrk="1" hangingPunct="1"/>
            <a:r>
              <a:rPr lang="fr-FR" dirty="0" smtClean="0"/>
              <a:t>Théorie de la diffusion des innovations</a:t>
            </a:r>
          </a:p>
          <a:p>
            <a:pPr lvl="1" eaLnBrk="1" hangingPunct="1"/>
            <a:r>
              <a:rPr lang="fr-FR" sz="1800" dirty="0" smtClean="0"/>
              <a:t>Processus via lequel une innovation est communiquée par certains canaux et pendant un certain temps aux membres d’un système social</a:t>
            </a:r>
            <a:endParaRPr lang="fr-FR" sz="1600" dirty="0" smtClean="0"/>
          </a:p>
        </p:txBody>
      </p:sp>
      <p:pic>
        <p:nvPicPr>
          <p:cNvPr id="21508" name="Picture 2" descr="http://www.rationalsurvivability.com/blog/wp-content/media/2009/06/techadoptioncur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1357313"/>
            <a:ext cx="4929188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Exemple</a:t>
            </a:r>
            <a:r>
              <a:rPr lang="de-CH" dirty="0" smtClean="0"/>
              <a:t>: </a:t>
            </a:r>
            <a:r>
              <a:rPr lang="de-CH" dirty="0" err="1" smtClean="0"/>
              <a:t>Casques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4BA5B-E9D2-4D4D-A5F5-3395D27419AD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pic>
        <p:nvPicPr>
          <p:cNvPr id="25606" name="Picture 6" descr="http://m.kuhnrikon.co.uk/ch/de/firma/corporate-social-responsibility-umwelt/vital_at_kuhn_rikon/mainColumnParagraphs2/03/minigalParagraphs/0/image/vital@kr_FriendlyWorkSpace_Label-Vergab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771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87F020-C4A8-4786-A6A0-DF0F0083FBDF}" type="slidenum">
              <a:rPr lang="fr-FR">
                <a:latin typeface="Arial" pitchFamily="-123" charset="0"/>
                <a:ea typeface="ＭＳ Ｐゴシック" pitchFamily="-123" charset="-128"/>
                <a:cs typeface="ＭＳ Ｐゴシック" pitchFamily="-123" charset="-128"/>
              </a:rPr>
              <a:pPr/>
              <a:t>23</a:t>
            </a:fld>
            <a:endParaRPr lang="fr-FR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400" dirty="0" err="1" smtClean="0"/>
              <a:t>Branding</a:t>
            </a:r>
            <a:endParaRPr lang="fr-FR" sz="2400" dirty="0" smtClean="0"/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4429125"/>
            <a:ext cx="8382000" cy="1971675"/>
          </a:xfrm>
        </p:spPr>
        <p:txBody>
          <a:bodyPr/>
          <a:lstStyle/>
          <a:p>
            <a:pPr eaLnBrk="1" hangingPunct="1"/>
            <a:r>
              <a:rPr lang="fr-FR" smtClean="0"/>
              <a:t>Pyramide de la valeur Brand</a:t>
            </a:r>
          </a:p>
          <a:p>
            <a:pPr eaLnBrk="1" hangingPunct="1"/>
            <a:r>
              <a:rPr lang="fr-FR" smtClean="0"/>
              <a:t>L’identité Brand est la manière dont vous voulez que votre audience pense, sente et agisse en ce qui concerne votre brand</a:t>
            </a:r>
          </a:p>
        </p:txBody>
      </p:sp>
      <p:pic>
        <p:nvPicPr>
          <p:cNvPr id="31748" name="Picture 2" descr="http://www.emeraldinsight.com/fig/0770190405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500174"/>
            <a:ext cx="438785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Exemple</a:t>
            </a:r>
            <a:r>
              <a:rPr lang="de-CH" dirty="0" smtClean="0"/>
              <a:t>: Nackenstütze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4BA5B-E9D2-4D4D-A5F5-3395D27419AD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pic>
        <p:nvPicPr>
          <p:cNvPr id="7174" name="Picture 6" descr="http://www.slow-n-easy.ch/uploads/content/3/b21d71434c031dd711d1baaf52f63afeddb17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35" y="0"/>
            <a:ext cx="9150335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Exemple</a:t>
            </a:r>
            <a:r>
              <a:rPr lang="de-CH" dirty="0" smtClean="0"/>
              <a:t>: </a:t>
            </a:r>
            <a:r>
              <a:rPr lang="de-CH" dirty="0" err="1" smtClean="0"/>
              <a:t>Friendly</a:t>
            </a:r>
            <a:r>
              <a:rPr lang="de-CH" dirty="0" smtClean="0"/>
              <a:t> Workspace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4BA5B-E9D2-4D4D-A5F5-3395D27419AD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pic>
        <p:nvPicPr>
          <p:cNvPr id="16388" name="Picture 4" descr="http://www.jvm.ch/files/jvm_work/GFS_12m2_Banane_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21"/>
            <a:ext cx="9001156" cy="6855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4BA5B-E9D2-4D4D-A5F5-3395D27419AD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pic>
        <p:nvPicPr>
          <p:cNvPr id="144386" name="Picture 2" descr="http://www.tagblatt.ch/storage/scl/newsml-sda/schweiz/395552_m3w560h330q75v56891_20100104101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0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A903-BF1A-4A08-BA5C-1C8639FAB667}" type="slidenum">
              <a:rPr lang="fr-FR"/>
              <a:pPr/>
              <a:t>27</a:t>
            </a:fld>
            <a:endParaRPr lang="fr-FR"/>
          </a:p>
        </p:txBody>
      </p:sp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5580000" cy="1143000"/>
          </a:xfrm>
        </p:spPr>
        <p:txBody>
          <a:bodyPr/>
          <a:lstStyle/>
          <a:p>
            <a:r>
              <a:rPr lang="fr-FR" sz="2400" dirty="0" smtClean="0"/>
              <a:t>Qu’entend-on par</a:t>
            </a:r>
            <a:br>
              <a:rPr lang="fr-FR" sz="2400" dirty="0" smtClean="0"/>
            </a:br>
            <a:r>
              <a:rPr lang="fr-FR" sz="2400" dirty="0" smtClean="0"/>
              <a:t>«déterminants» sociaux de la santé?</a:t>
            </a:r>
            <a:endParaRPr lang="fr-FR" sz="2400" dirty="0"/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smtClean="0"/>
              <a:t>„Le </a:t>
            </a:r>
            <a:r>
              <a:rPr lang="de-CH" dirty="0" err="1" smtClean="0"/>
              <a:t>mauvais</a:t>
            </a:r>
            <a:r>
              <a:rPr lang="de-CH" dirty="0" smtClean="0"/>
              <a:t> </a:t>
            </a:r>
            <a:r>
              <a:rPr lang="de-CH" dirty="0" err="1" smtClean="0"/>
              <a:t>état</a:t>
            </a:r>
            <a:r>
              <a:rPr lang="de-CH" dirty="0" smtClean="0"/>
              <a:t> de </a:t>
            </a:r>
            <a:r>
              <a:rPr lang="de-CH" dirty="0" err="1" smtClean="0"/>
              <a:t>santé</a:t>
            </a:r>
            <a:r>
              <a:rPr lang="de-CH" dirty="0" smtClean="0"/>
              <a:t> des </a:t>
            </a:r>
            <a:r>
              <a:rPr lang="de-CH" dirty="0" err="1" smtClean="0"/>
              <a:t>pauvres</a:t>
            </a:r>
            <a:r>
              <a:rPr lang="de-CH" dirty="0" smtClean="0"/>
              <a:t>, le </a:t>
            </a:r>
            <a:r>
              <a:rPr lang="de-CH" dirty="0" err="1" smtClean="0"/>
              <a:t>gradient</a:t>
            </a:r>
            <a:r>
              <a:rPr lang="de-CH" dirty="0" smtClean="0"/>
              <a:t> </a:t>
            </a:r>
            <a:r>
              <a:rPr lang="de-CH" dirty="0" err="1" smtClean="0"/>
              <a:t>social</a:t>
            </a:r>
            <a:r>
              <a:rPr lang="de-CH" dirty="0" smtClean="0"/>
              <a:t> de la </a:t>
            </a:r>
            <a:r>
              <a:rPr lang="de-CH" dirty="0" err="1" smtClean="0"/>
              <a:t>santé</a:t>
            </a:r>
            <a:r>
              <a:rPr lang="de-CH" dirty="0" smtClean="0"/>
              <a:t> </a:t>
            </a:r>
            <a:r>
              <a:rPr lang="de-CH" dirty="0" err="1" smtClean="0"/>
              <a:t>dans</a:t>
            </a:r>
            <a:r>
              <a:rPr lang="de-CH" dirty="0" smtClean="0"/>
              <a:t> les </a:t>
            </a:r>
            <a:r>
              <a:rPr lang="de-CH" dirty="0" err="1" smtClean="0"/>
              <a:t>pays</a:t>
            </a:r>
            <a:r>
              <a:rPr lang="de-CH" dirty="0" smtClean="0"/>
              <a:t> et les </a:t>
            </a:r>
            <a:r>
              <a:rPr lang="de-CH" dirty="0" err="1" smtClean="0"/>
              <a:t>profondes</a:t>
            </a:r>
            <a:r>
              <a:rPr lang="de-CH" dirty="0" smtClean="0"/>
              <a:t> </a:t>
            </a:r>
            <a:r>
              <a:rPr lang="de-CH" dirty="0" err="1" smtClean="0"/>
              <a:t>inégalités</a:t>
            </a:r>
            <a:r>
              <a:rPr lang="de-CH" dirty="0" smtClean="0"/>
              <a:t> </a:t>
            </a:r>
            <a:r>
              <a:rPr lang="de-CH" dirty="0" err="1" smtClean="0"/>
              <a:t>sanitaires</a:t>
            </a:r>
            <a:r>
              <a:rPr lang="de-CH" dirty="0" smtClean="0"/>
              <a:t> entre </a:t>
            </a:r>
            <a:r>
              <a:rPr lang="de-CH" dirty="0" err="1" smtClean="0"/>
              <a:t>pays</a:t>
            </a:r>
            <a:r>
              <a:rPr lang="de-CH" dirty="0" smtClean="0"/>
              <a:t> </a:t>
            </a:r>
            <a:r>
              <a:rPr lang="de-CH" dirty="0" err="1" smtClean="0"/>
              <a:t>sont</a:t>
            </a:r>
            <a:r>
              <a:rPr lang="de-CH" dirty="0" smtClean="0"/>
              <a:t> </a:t>
            </a:r>
            <a:r>
              <a:rPr lang="de-CH" dirty="0" err="1" smtClean="0"/>
              <a:t>dus</a:t>
            </a:r>
            <a:r>
              <a:rPr lang="de-CH" dirty="0" smtClean="0"/>
              <a:t> à </a:t>
            </a:r>
            <a:r>
              <a:rPr lang="de-CH" u="sng" dirty="0" err="1" smtClean="0"/>
              <a:t>une</a:t>
            </a:r>
            <a:r>
              <a:rPr lang="de-CH" u="sng" dirty="0" smtClean="0"/>
              <a:t> </a:t>
            </a:r>
            <a:r>
              <a:rPr lang="de-CH" u="sng" dirty="0" err="1" smtClean="0"/>
              <a:t>répartition</a:t>
            </a:r>
            <a:r>
              <a:rPr lang="de-CH" u="sng" dirty="0" smtClean="0"/>
              <a:t> </a:t>
            </a:r>
            <a:r>
              <a:rPr lang="de-CH" u="sng" dirty="0" err="1" smtClean="0"/>
              <a:t>inégale</a:t>
            </a:r>
            <a:r>
              <a:rPr lang="de-CH" u="sng" dirty="0" smtClean="0"/>
              <a:t> </a:t>
            </a:r>
            <a:r>
              <a:rPr lang="de-CH" dirty="0" smtClean="0"/>
              <a:t>du </a:t>
            </a:r>
            <a:r>
              <a:rPr lang="de-CH" dirty="0" err="1" smtClean="0"/>
              <a:t>pouvoir</a:t>
            </a:r>
            <a:r>
              <a:rPr lang="de-CH" dirty="0" smtClean="0"/>
              <a:t>, des </a:t>
            </a:r>
            <a:r>
              <a:rPr lang="de-CH" dirty="0" err="1" smtClean="0"/>
              <a:t>revenus</a:t>
            </a:r>
            <a:r>
              <a:rPr lang="de-CH" dirty="0" smtClean="0"/>
              <a:t>, des </a:t>
            </a:r>
            <a:r>
              <a:rPr lang="de-CH" dirty="0" err="1" smtClean="0"/>
              <a:t>biens</a:t>
            </a:r>
            <a:r>
              <a:rPr lang="de-CH" dirty="0" smtClean="0"/>
              <a:t> et des </a:t>
            </a:r>
            <a:r>
              <a:rPr lang="de-CH" dirty="0" err="1" smtClean="0"/>
              <a:t>services</a:t>
            </a:r>
            <a:r>
              <a:rPr lang="de-CH" dirty="0" smtClean="0"/>
              <a:t> </a:t>
            </a:r>
            <a:r>
              <a:rPr lang="de-CH" dirty="0" err="1" smtClean="0"/>
              <a:t>aux</a:t>
            </a:r>
            <a:r>
              <a:rPr lang="de-CH" dirty="0" smtClean="0"/>
              <a:t> </a:t>
            </a:r>
            <a:r>
              <a:rPr lang="de-CH" dirty="0" err="1" smtClean="0"/>
              <a:t>niveaux</a:t>
            </a:r>
            <a:r>
              <a:rPr lang="de-CH" dirty="0" smtClean="0"/>
              <a:t> </a:t>
            </a:r>
            <a:r>
              <a:rPr lang="de-CH" dirty="0" err="1" smtClean="0"/>
              <a:t>mondial</a:t>
            </a:r>
            <a:r>
              <a:rPr lang="de-CH" dirty="0" smtClean="0"/>
              <a:t> et national, </a:t>
            </a:r>
            <a:r>
              <a:rPr lang="de-CH" dirty="0" err="1" smtClean="0"/>
              <a:t>aux</a:t>
            </a:r>
            <a:r>
              <a:rPr lang="de-CH" dirty="0" smtClean="0"/>
              <a:t> </a:t>
            </a:r>
            <a:r>
              <a:rPr lang="de-CH" dirty="0" err="1" smtClean="0"/>
              <a:t>injustices</a:t>
            </a:r>
            <a:r>
              <a:rPr lang="de-CH" dirty="0" smtClean="0"/>
              <a:t> </a:t>
            </a:r>
            <a:r>
              <a:rPr lang="de-CH" dirty="0" err="1" smtClean="0"/>
              <a:t>qui</a:t>
            </a:r>
            <a:r>
              <a:rPr lang="de-CH" dirty="0" smtClean="0"/>
              <a:t> en </a:t>
            </a:r>
            <a:r>
              <a:rPr lang="de-CH" dirty="0" err="1" smtClean="0"/>
              <a:t>découlent</a:t>
            </a:r>
            <a:r>
              <a:rPr lang="de-CH" dirty="0" smtClean="0"/>
              <a:t> </a:t>
            </a:r>
            <a:r>
              <a:rPr lang="de-CH" dirty="0" err="1" smtClean="0"/>
              <a:t>dans</a:t>
            </a:r>
            <a:r>
              <a:rPr lang="de-CH" dirty="0" smtClean="0"/>
              <a:t> les </a:t>
            </a:r>
            <a:r>
              <a:rPr lang="de-CH" dirty="0" err="1" smtClean="0"/>
              <a:t>conditions</a:t>
            </a:r>
            <a:r>
              <a:rPr lang="de-CH" dirty="0" smtClean="0"/>
              <a:t> de </a:t>
            </a:r>
            <a:r>
              <a:rPr lang="de-CH" dirty="0" err="1" smtClean="0"/>
              <a:t>vie</a:t>
            </a:r>
            <a:r>
              <a:rPr lang="de-CH" dirty="0" smtClean="0"/>
              <a:t> </a:t>
            </a:r>
            <a:r>
              <a:rPr lang="de-CH" dirty="0" err="1" smtClean="0"/>
              <a:t>concrètes</a:t>
            </a:r>
            <a:r>
              <a:rPr lang="de-CH" dirty="0" smtClean="0"/>
              <a:t> des </a:t>
            </a:r>
            <a:r>
              <a:rPr lang="de-CH" dirty="0" err="1" smtClean="0"/>
              <a:t>individus</a:t>
            </a:r>
            <a:r>
              <a:rPr lang="de-CH" dirty="0" smtClean="0"/>
              <a:t> (</a:t>
            </a:r>
            <a:r>
              <a:rPr lang="de-CH" dirty="0" err="1" smtClean="0"/>
              <a:t>accès</a:t>
            </a:r>
            <a:r>
              <a:rPr lang="de-CH" dirty="0" smtClean="0"/>
              <a:t> </a:t>
            </a:r>
            <a:r>
              <a:rPr lang="de-CH" dirty="0" err="1" smtClean="0"/>
              <a:t>aux</a:t>
            </a:r>
            <a:r>
              <a:rPr lang="de-CH" dirty="0" smtClean="0"/>
              <a:t> </a:t>
            </a:r>
            <a:r>
              <a:rPr lang="de-CH" dirty="0" err="1" smtClean="0"/>
              <a:t>soins</a:t>
            </a:r>
            <a:r>
              <a:rPr lang="de-CH" dirty="0" smtClean="0"/>
              <a:t>, </a:t>
            </a:r>
            <a:r>
              <a:rPr lang="de-CH" dirty="0" err="1" smtClean="0"/>
              <a:t>scolarisation</a:t>
            </a:r>
            <a:r>
              <a:rPr lang="de-CH" dirty="0" smtClean="0"/>
              <a:t> et </a:t>
            </a:r>
            <a:r>
              <a:rPr lang="de-CH" dirty="0" err="1" smtClean="0"/>
              <a:t>éducation</a:t>
            </a:r>
            <a:r>
              <a:rPr lang="de-CH" dirty="0" smtClean="0"/>
              <a:t>, </a:t>
            </a:r>
            <a:r>
              <a:rPr lang="de-CH" dirty="0" err="1" smtClean="0"/>
              <a:t>conditions</a:t>
            </a:r>
            <a:r>
              <a:rPr lang="de-CH" dirty="0" smtClean="0"/>
              <a:t> de </a:t>
            </a:r>
            <a:r>
              <a:rPr lang="de-CH" dirty="0" err="1" smtClean="0"/>
              <a:t>travail</a:t>
            </a:r>
            <a:r>
              <a:rPr lang="de-CH" dirty="0" smtClean="0"/>
              <a:t>, </a:t>
            </a:r>
            <a:r>
              <a:rPr lang="de-CH" dirty="0" err="1" smtClean="0"/>
              <a:t>loisirs</a:t>
            </a:r>
            <a:r>
              <a:rPr lang="de-CH" dirty="0" smtClean="0"/>
              <a:t>, </a:t>
            </a:r>
            <a:r>
              <a:rPr lang="de-CH" dirty="0" err="1" smtClean="0"/>
              <a:t>habitat</a:t>
            </a:r>
            <a:r>
              <a:rPr lang="de-CH" dirty="0" smtClean="0"/>
              <a:t>, </a:t>
            </a:r>
            <a:r>
              <a:rPr lang="de-CH" dirty="0" err="1" smtClean="0"/>
              <a:t>communauté</a:t>
            </a:r>
            <a:r>
              <a:rPr lang="de-CH" dirty="0" smtClean="0"/>
              <a:t>, </a:t>
            </a:r>
            <a:r>
              <a:rPr lang="de-CH" dirty="0" err="1" smtClean="0"/>
              <a:t>ville</a:t>
            </a:r>
            <a:r>
              <a:rPr lang="de-CH" dirty="0" smtClean="0"/>
              <a:t>) et </a:t>
            </a:r>
            <a:r>
              <a:rPr lang="de-CH" dirty="0" err="1" smtClean="0"/>
              <a:t>leurs</a:t>
            </a:r>
            <a:r>
              <a:rPr lang="de-CH" dirty="0" smtClean="0"/>
              <a:t> </a:t>
            </a:r>
            <a:r>
              <a:rPr lang="de-CH" dirty="0" err="1" smtClean="0"/>
              <a:t>chances</a:t>
            </a:r>
            <a:r>
              <a:rPr lang="de-CH" dirty="0" smtClean="0"/>
              <a:t> de </a:t>
            </a:r>
            <a:r>
              <a:rPr lang="de-CH" dirty="0" err="1" smtClean="0"/>
              <a:t>s’épanouir</a:t>
            </a:r>
            <a:r>
              <a:rPr lang="de-CH" dirty="0" smtClean="0"/>
              <a:t>. La </a:t>
            </a:r>
            <a:r>
              <a:rPr lang="de-CH" dirty="0" err="1" smtClean="0"/>
              <a:t>répartition</a:t>
            </a:r>
            <a:r>
              <a:rPr lang="de-CH" dirty="0" smtClean="0"/>
              <a:t> </a:t>
            </a:r>
            <a:r>
              <a:rPr lang="de-CH" dirty="0" err="1" smtClean="0"/>
              <a:t>inégale</a:t>
            </a:r>
            <a:r>
              <a:rPr lang="de-CH" dirty="0" smtClean="0"/>
              <a:t> des </a:t>
            </a:r>
            <a:r>
              <a:rPr lang="de-CH" dirty="0" err="1" smtClean="0"/>
              <a:t>facteurs</a:t>
            </a:r>
            <a:r>
              <a:rPr lang="de-CH" dirty="0" smtClean="0"/>
              <a:t> </a:t>
            </a:r>
            <a:r>
              <a:rPr lang="de-CH" dirty="0" err="1" smtClean="0"/>
              <a:t>qui</a:t>
            </a:r>
            <a:r>
              <a:rPr lang="de-CH" dirty="0" smtClean="0"/>
              <a:t> </a:t>
            </a:r>
            <a:r>
              <a:rPr lang="de-CH" dirty="0" err="1" smtClean="0"/>
              <a:t>nuisent</a:t>
            </a:r>
            <a:r>
              <a:rPr lang="de-CH" dirty="0" smtClean="0"/>
              <a:t> à la </a:t>
            </a:r>
            <a:r>
              <a:rPr lang="de-CH" dirty="0" err="1" smtClean="0"/>
              <a:t>santé</a:t>
            </a:r>
            <a:r>
              <a:rPr lang="de-CH" dirty="0" smtClean="0"/>
              <a:t> </a:t>
            </a:r>
            <a:r>
              <a:rPr lang="de-CH" u="sng" dirty="0" err="1"/>
              <a:t>n’est</a:t>
            </a:r>
            <a:r>
              <a:rPr lang="de-CH" u="sng" dirty="0"/>
              <a:t> en </a:t>
            </a:r>
            <a:r>
              <a:rPr lang="de-CH" u="sng" dirty="0" err="1"/>
              <a:t>aucun</a:t>
            </a:r>
            <a:r>
              <a:rPr lang="de-CH" u="sng" dirty="0"/>
              <a:t> </a:t>
            </a:r>
            <a:r>
              <a:rPr lang="de-CH" u="sng" dirty="0" err="1"/>
              <a:t>cas</a:t>
            </a:r>
            <a:r>
              <a:rPr lang="de-CH" u="sng" dirty="0"/>
              <a:t> </a:t>
            </a:r>
            <a:r>
              <a:rPr lang="de-CH" u="sng" dirty="0" err="1"/>
              <a:t>un</a:t>
            </a:r>
            <a:r>
              <a:rPr lang="de-CH" u="sng" dirty="0"/>
              <a:t> </a:t>
            </a:r>
            <a:r>
              <a:rPr lang="de-CH" u="sng" dirty="0" err="1"/>
              <a:t>phénomène</a:t>
            </a:r>
            <a:r>
              <a:rPr lang="de-CH" u="sng" dirty="0"/>
              <a:t> </a:t>
            </a:r>
            <a:r>
              <a:rPr lang="de-CH" u="sng" dirty="0" err="1"/>
              <a:t>naturel</a:t>
            </a:r>
            <a:r>
              <a:rPr lang="de-CH" u="sng" dirty="0"/>
              <a:t> </a:t>
            </a:r>
            <a:r>
              <a:rPr lang="de-CH" dirty="0" smtClean="0"/>
              <a:t>... Ensemble, les </a:t>
            </a:r>
            <a:r>
              <a:rPr lang="de-CH" dirty="0" err="1" smtClean="0"/>
              <a:t>déterminants</a:t>
            </a:r>
            <a:r>
              <a:rPr lang="de-CH" dirty="0" smtClean="0"/>
              <a:t> </a:t>
            </a:r>
            <a:r>
              <a:rPr lang="de-CH" dirty="0" err="1" smtClean="0"/>
              <a:t>structurels</a:t>
            </a:r>
            <a:r>
              <a:rPr lang="de-CH" dirty="0" smtClean="0"/>
              <a:t> et les </a:t>
            </a:r>
            <a:r>
              <a:rPr lang="de-CH" u="sng" dirty="0" err="1" smtClean="0"/>
              <a:t>conditions</a:t>
            </a:r>
            <a:r>
              <a:rPr lang="de-CH" u="sng" dirty="0" smtClean="0"/>
              <a:t> de </a:t>
            </a:r>
            <a:r>
              <a:rPr lang="de-CH" u="sng" dirty="0" err="1" smtClean="0"/>
              <a:t>vie</a:t>
            </a:r>
            <a:r>
              <a:rPr lang="de-CH" u="sng" dirty="0" smtClean="0"/>
              <a:t> au </a:t>
            </a:r>
            <a:r>
              <a:rPr lang="de-CH" u="sng" dirty="0" err="1" smtClean="0"/>
              <a:t>quotidien</a:t>
            </a:r>
            <a:r>
              <a:rPr lang="de-CH" dirty="0" smtClean="0"/>
              <a:t> </a:t>
            </a:r>
            <a:r>
              <a:rPr lang="de-CH" dirty="0" err="1" smtClean="0"/>
              <a:t>constituent</a:t>
            </a:r>
            <a:r>
              <a:rPr lang="de-CH" dirty="0" smtClean="0"/>
              <a:t> les </a:t>
            </a:r>
            <a:r>
              <a:rPr lang="de-CH" dirty="0" err="1" smtClean="0"/>
              <a:t>déterminants</a:t>
            </a:r>
            <a:r>
              <a:rPr lang="de-CH" dirty="0" smtClean="0"/>
              <a:t> </a:t>
            </a:r>
            <a:r>
              <a:rPr lang="de-CH" dirty="0" err="1" smtClean="0"/>
              <a:t>sociaux</a:t>
            </a:r>
            <a:r>
              <a:rPr lang="de-CH" dirty="0" smtClean="0"/>
              <a:t> de la </a:t>
            </a:r>
            <a:r>
              <a:rPr lang="de-CH" dirty="0" err="1" smtClean="0"/>
              <a:t>santé</a:t>
            </a:r>
            <a:r>
              <a:rPr lang="de-CH" dirty="0" smtClean="0"/>
              <a:t>.“</a:t>
            </a:r>
          </a:p>
          <a:p>
            <a:pPr marL="0" indent="0">
              <a:buNone/>
            </a:pPr>
            <a:endParaRPr lang="de-CH" sz="1100" dirty="0" smtClean="0"/>
          </a:p>
          <a:p>
            <a:pPr marL="0" indent="0" algn="r">
              <a:buNone/>
            </a:pPr>
            <a:r>
              <a:rPr lang="fr-FR" sz="2000" i="1" dirty="0" smtClean="0"/>
              <a:t>(OMS Commission des Déterminants Sociaux, 2008)</a:t>
            </a:r>
            <a:endParaRPr lang="fr-FR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737643"/>
              </p:ext>
            </p:extLst>
          </p:nvPr>
        </p:nvGraphicFramePr>
        <p:xfrm>
          <a:off x="467544" y="1268760"/>
          <a:ext cx="6264696" cy="4902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9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5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65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Glasgow,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Ecosse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(quartiers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défavorisés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Inde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Philippines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Corée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2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Lithuanie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Pologne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5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Mexique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Cuba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5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5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Glasgow,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Ecosse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(quartiers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favorisés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A903-BF1A-4A08-BA5C-1C8639FAB667}" type="slidenum">
              <a:rPr lang="fr-FR"/>
              <a:pPr/>
              <a:t>28</a:t>
            </a:fld>
            <a:endParaRPr lang="fr-FR"/>
          </a:p>
        </p:txBody>
      </p:sp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Espérance de vie à la naissance (hommes)</a:t>
            </a:r>
            <a:endParaRPr lang="fr-FR" sz="2400" dirty="0"/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382000" cy="4724400"/>
          </a:xfrm>
        </p:spPr>
        <p:txBody>
          <a:bodyPr/>
          <a:lstStyle/>
          <a:p>
            <a:pPr marL="457200" indent="-457200">
              <a:buNone/>
            </a:pPr>
            <a:endParaRPr lang="fr-FR" dirty="0" smtClean="0"/>
          </a:p>
          <a:p>
            <a:pPr marL="457200" indent="-457200"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A903-BF1A-4A08-BA5C-1C8639FAB667}" type="slidenum">
              <a:rPr lang="fr-FR"/>
              <a:pPr/>
              <a:t>29</a:t>
            </a:fld>
            <a:endParaRPr lang="fr-FR"/>
          </a:p>
        </p:txBody>
      </p:sp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5760000" cy="1143000"/>
          </a:xfrm>
        </p:spPr>
        <p:txBody>
          <a:bodyPr/>
          <a:lstStyle/>
          <a:p>
            <a:r>
              <a:rPr lang="fr-FR" sz="2300" dirty="0" smtClean="0"/>
              <a:t>Commission des Déterminants Sociaux</a:t>
            </a:r>
            <a:endParaRPr lang="fr-FR" sz="2300" dirty="0"/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fr-FR" b="1" dirty="0" err="1" smtClean="0"/>
              <a:t>Recommendations</a:t>
            </a:r>
            <a:r>
              <a:rPr lang="fr-FR" b="1" dirty="0" smtClean="0"/>
              <a:t> générales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</a:p>
          <a:p>
            <a:r>
              <a:rPr lang="fr-FR" dirty="0" smtClean="0"/>
              <a:t>Améliorer les conditions de vie</a:t>
            </a:r>
            <a:br>
              <a:rPr lang="fr-FR" dirty="0" smtClean="0"/>
            </a:br>
            <a:r>
              <a:rPr lang="fr-FR" dirty="0" smtClean="0"/>
              <a:t>quotidiennes</a:t>
            </a:r>
          </a:p>
          <a:p>
            <a:endParaRPr lang="fr-FR" dirty="0" smtClean="0"/>
          </a:p>
          <a:p>
            <a:r>
              <a:rPr lang="fr-FR" dirty="0" smtClean="0"/>
              <a:t>Lutter contre la distribution </a:t>
            </a:r>
            <a:r>
              <a:rPr lang="fr-FR" dirty="0" err="1" smtClean="0"/>
              <a:t>inéqui</a:t>
            </a:r>
            <a:r>
              <a:rPr lang="fr-FR" dirty="0" smtClean="0"/>
              <a:t>-</a:t>
            </a:r>
            <a:br>
              <a:rPr lang="fr-FR" dirty="0" smtClean="0"/>
            </a:br>
            <a:r>
              <a:rPr lang="fr-FR" dirty="0" smtClean="0"/>
              <a:t>table du pouvoir, de l’argent et </a:t>
            </a:r>
            <a:br>
              <a:rPr lang="fr-FR" dirty="0" smtClean="0"/>
            </a:br>
            <a:r>
              <a:rPr lang="fr-FR" dirty="0" smtClean="0"/>
              <a:t>des ressources</a:t>
            </a:r>
          </a:p>
          <a:p>
            <a:endParaRPr lang="fr-FR" dirty="0" smtClean="0"/>
          </a:p>
          <a:p>
            <a:r>
              <a:rPr lang="fr-FR" dirty="0" smtClean="0"/>
              <a:t>Mesurer et comprendre le</a:t>
            </a:r>
            <a:br>
              <a:rPr lang="fr-FR" dirty="0" smtClean="0"/>
            </a:br>
            <a:r>
              <a:rPr lang="fr-FR" dirty="0" smtClean="0"/>
              <a:t>problème et évaluer l’impact </a:t>
            </a:r>
            <a:br>
              <a:rPr lang="fr-FR" dirty="0" smtClean="0"/>
            </a:br>
            <a:r>
              <a:rPr lang="fr-FR" dirty="0" smtClean="0"/>
              <a:t>de l’action.</a:t>
            </a:r>
            <a:endParaRPr lang="fr-FR" dirty="0"/>
          </a:p>
        </p:txBody>
      </p:sp>
      <p:pic>
        <p:nvPicPr>
          <p:cNvPr id="45058" name="Picture 2" descr="http://www.bowlsvic.org.au/typo3temp/pics/a87ad0d1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72816"/>
            <a:ext cx="2793961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Le </a:t>
            </a:r>
            <a:r>
              <a:rPr lang="de-CH" dirty="0" err="1" smtClean="0"/>
              <a:t>marketing</a:t>
            </a:r>
            <a:r>
              <a:rPr lang="de-CH" dirty="0" smtClean="0"/>
              <a:t> </a:t>
            </a:r>
            <a:r>
              <a:rPr lang="de-CH" dirty="0" err="1" smtClean="0"/>
              <a:t>social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4BA5B-E9D2-4D4D-A5F5-3395D27419AD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pic>
        <p:nvPicPr>
          <p:cNvPr id="145412" name="Picture 4" descr="http://www.bestofhotels.ch/wp_uploads/2011/03/skifahr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0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19e </a:t>
            </a:r>
            <a:r>
              <a:rPr lang="de-CH" dirty="0" err="1" smtClean="0"/>
              <a:t>Conférence</a:t>
            </a:r>
            <a:r>
              <a:rPr lang="de-CH" dirty="0" smtClean="0"/>
              <a:t> nationale </a:t>
            </a:r>
            <a:r>
              <a:rPr lang="de-CH" dirty="0" err="1" smtClean="0"/>
              <a:t>sur</a:t>
            </a:r>
            <a:r>
              <a:rPr lang="de-CH" dirty="0" smtClean="0"/>
              <a:t> la </a:t>
            </a:r>
            <a:r>
              <a:rPr lang="de-CH" dirty="0" err="1" smtClean="0"/>
              <a:t>promotion</a:t>
            </a:r>
            <a:r>
              <a:rPr lang="de-CH" dirty="0" smtClean="0"/>
              <a:t> de la </a:t>
            </a:r>
            <a:r>
              <a:rPr lang="de-CH" dirty="0" err="1" smtClean="0"/>
              <a:t>santé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La </a:t>
            </a:r>
            <a:r>
              <a:rPr lang="de-CH" dirty="0" err="1" smtClean="0"/>
              <a:t>santé</a:t>
            </a:r>
            <a:r>
              <a:rPr lang="de-CH" dirty="0" smtClean="0"/>
              <a:t> </a:t>
            </a:r>
            <a:r>
              <a:rPr lang="de-CH" dirty="0" err="1" smtClean="0"/>
              <a:t>pour</a:t>
            </a:r>
            <a:r>
              <a:rPr lang="de-CH" dirty="0" smtClean="0"/>
              <a:t> </a:t>
            </a:r>
            <a:r>
              <a:rPr lang="de-CH" dirty="0" err="1" smtClean="0"/>
              <a:t>tous</a:t>
            </a:r>
            <a:r>
              <a:rPr lang="de-CH" dirty="0" smtClean="0"/>
              <a:t> – </a:t>
            </a:r>
            <a:r>
              <a:rPr lang="de-CH" dirty="0" err="1" smtClean="0"/>
              <a:t>nouvelles</a:t>
            </a:r>
            <a:r>
              <a:rPr lang="de-CH" dirty="0" smtClean="0"/>
              <a:t> </a:t>
            </a:r>
            <a:r>
              <a:rPr lang="de-CH" dirty="0" err="1" smtClean="0"/>
              <a:t>perspectives</a:t>
            </a:r>
            <a:r>
              <a:rPr lang="de-CH" dirty="0" smtClean="0"/>
              <a:t> </a:t>
            </a:r>
            <a:r>
              <a:rPr lang="de-CH" dirty="0" err="1" smtClean="0"/>
              <a:t>sur</a:t>
            </a:r>
            <a:r>
              <a:rPr lang="de-CH" dirty="0" smtClean="0"/>
              <a:t> </a:t>
            </a:r>
            <a:r>
              <a:rPr lang="de-CH" dirty="0" err="1" smtClean="0"/>
              <a:t>l’égalité</a:t>
            </a:r>
            <a:r>
              <a:rPr lang="de-CH" dirty="0" smtClean="0"/>
              <a:t> des </a:t>
            </a:r>
            <a:r>
              <a:rPr lang="de-CH" dirty="0" err="1" smtClean="0"/>
              <a:t>chances</a:t>
            </a:r>
            <a:endParaRPr lang="de-CH" dirty="0" smtClean="0"/>
          </a:p>
          <a:p>
            <a:r>
              <a:rPr lang="de-CH" dirty="0" err="1" smtClean="0"/>
              <a:t>Conférence</a:t>
            </a:r>
            <a:r>
              <a:rPr lang="de-CH" dirty="0" smtClean="0"/>
              <a:t> des </a:t>
            </a:r>
            <a:r>
              <a:rPr lang="de-CH" dirty="0" err="1" smtClean="0"/>
              <a:t>parties</a:t>
            </a:r>
            <a:r>
              <a:rPr lang="de-CH" dirty="0" smtClean="0"/>
              <a:t> </a:t>
            </a:r>
            <a:r>
              <a:rPr lang="de-CH" dirty="0" err="1" smtClean="0"/>
              <a:t>prenantes</a:t>
            </a:r>
            <a:r>
              <a:rPr lang="de-CH" dirty="0" smtClean="0"/>
              <a:t> MNT (</a:t>
            </a:r>
            <a:r>
              <a:rPr lang="de-CH" dirty="0" err="1" smtClean="0"/>
              <a:t>organisé</a:t>
            </a:r>
            <a:r>
              <a:rPr lang="de-CH" dirty="0" smtClean="0"/>
              <a:t> </a:t>
            </a:r>
            <a:r>
              <a:rPr lang="de-CH" dirty="0" err="1" smtClean="0"/>
              <a:t>conjointement</a:t>
            </a:r>
            <a:r>
              <a:rPr lang="de-CH" dirty="0" smtClean="0"/>
              <a:t> </a:t>
            </a:r>
            <a:r>
              <a:rPr lang="de-CH" dirty="0" err="1" smtClean="0"/>
              <a:t>avec</a:t>
            </a:r>
            <a:r>
              <a:rPr lang="de-CH" dirty="0" smtClean="0"/>
              <a:t> </a:t>
            </a:r>
            <a:r>
              <a:rPr lang="de-CH" dirty="0" err="1" smtClean="0"/>
              <a:t>l’OFSP</a:t>
            </a:r>
            <a:r>
              <a:rPr lang="de-CH" dirty="0" smtClean="0"/>
              <a:t>)</a:t>
            </a:r>
          </a:p>
          <a:p>
            <a:r>
              <a:rPr lang="de-CH" dirty="0" smtClean="0"/>
              <a:t>18 </a:t>
            </a:r>
            <a:r>
              <a:rPr lang="de-CH" dirty="0" err="1" smtClean="0"/>
              <a:t>janvier</a:t>
            </a:r>
            <a:r>
              <a:rPr lang="de-CH" dirty="0" smtClean="0"/>
              <a:t> 2018, Eventfabrik </a:t>
            </a:r>
            <a:r>
              <a:rPr lang="de-CH" dirty="0" err="1" smtClean="0"/>
              <a:t>Berne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4BA5B-E9D2-4D4D-A5F5-3395D27419AD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521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4BA5B-E9D2-4D4D-A5F5-3395D27419AD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pic>
        <p:nvPicPr>
          <p:cNvPr id="148482" name="Picture 2" descr="http://www.livenet.ch/sites/default/files/media/178752-Bevormund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86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4BA5B-E9D2-4D4D-A5F5-3395D27419AD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  <p:pic>
        <p:nvPicPr>
          <p:cNvPr id="152578" name="Picture 2" descr="http://a3.blick.ch/img/gen/y/U/HByUCvJq_Pxgen_rc_500x372,500x372+0+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960440" cy="2946567"/>
          </a:xfrm>
          <a:prstGeom prst="rect">
            <a:avLst/>
          </a:prstGeom>
          <a:noFill/>
        </p:spPr>
      </p:pic>
      <p:pic>
        <p:nvPicPr>
          <p:cNvPr id="152580" name="Picture 4" descr="http://4.bp.blogspot.com/_GNVp6Ut37UA/TEgl926m1jI/AAAAAAAADOk/aghrmlAOeqE/s1600/Taliban-R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4428491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4BA5B-E9D2-4D4D-A5F5-3395D27419AD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pic>
        <p:nvPicPr>
          <p:cNvPr id="150530" name="Picture 2" descr="http://pics.ricardostatic.ch/2_640812418_450/reklame-und-werbung/nostalgie-kuehlschrankmagnet-bier-ist-gut-sagt-der-arz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75062"/>
            <a:ext cx="4374485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60648"/>
            <a:ext cx="6192688" cy="792088"/>
          </a:xfrm>
        </p:spPr>
        <p:txBody>
          <a:bodyPr/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Analyse de la pratique sur la base du modèle de Beattie (1991, 1993)</a:t>
            </a:r>
            <a:endParaRPr lang="fr-FR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700213"/>
            <a:ext cx="8352928" cy="4724400"/>
          </a:xfrm>
          <a:ln>
            <a:noFill/>
          </a:ln>
        </p:spPr>
        <p:txBody>
          <a:bodyPr/>
          <a:lstStyle/>
          <a:p>
            <a:pPr marL="804863" indent="-804863">
              <a:buNone/>
              <a:tabLst>
                <a:tab pos="4398963" algn="l"/>
              </a:tabLst>
            </a:pPr>
            <a:r>
              <a:rPr lang="fr-FR" sz="11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	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Gerade Verbindung mit Pfeil 6"/>
          <p:cNvCxnSpPr/>
          <p:nvPr/>
        </p:nvCxnSpPr>
        <p:spPr bwMode="auto">
          <a:xfrm>
            <a:off x="4644008" y="2132856"/>
            <a:ext cx="0" cy="3816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" name="Gerade Verbindung mit Pfeil 8"/>
          <p:cNvCxnSpPr/>
          <p:nvPr/>
        </p:nvCxnSpPr>
        <p:spPr bwMode="auto">
          <a:xfrm>
            <a:off x="1187624" y="3861048"/>
            <a:ext cx="727280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3" name="Rechteck 12"/>
          <p:cNvSpPr/>
          <p:nvPr/>
        </p:nvSpPr>
        <p:spPr bwMode="auto">
          <a:xfrm>
            <a:off x="1403648" y="4077072"/>
            <a:ext cx="2016224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Conseil </a:t>
            </a:r>
            <a:r>
              <a:rPr kumimoji="0" lang="de-CH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personnel</a:t>
            </a:r>
            <a:endParaRPr kumimoji="0" lang="de-CH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5508104" y="4077072"/>
            <a:ext cx="2088232" cy="2880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Travail</a:t>
            </a:r>
            <a:r>
              <a:rPr kumimoji="0" lang="de-CH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CH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communautaire</a:t>
            </a:r>
            <a:endParaRPr kumimoji="0" lang="de-CH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5508104" y="1844824"/>
            <a:ext cx="2088232" cy="2160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fr-FR" sz="1200" b="1" dirty="0" smtClean="0">
                <a:latin typeface="Arial" pitchFamily="34" charset="0"/>
                <a:cs typeface="Arial" pitchFamily="34" charset="0"/>
              </a:rPr>
              <a:t>Activités législatives</a:t>
            </a:r>
            <a:endParaRPr lang="de-CH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1403648" y="1844824"/>
            <a:ext cx="2016224" cy="2880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200" b="1" dirty="0" smtClean="0">
                <a:latin typeface="Arial" pitchFamily="34" charset="0"/>
                <a:cs typeface="Arial" pitchFamily="34" charset="0"/>
              </a:rPr>
              <a:t>Information et explication</a:t>
            </a:r>
            <a:endParaRPr lang="de-CH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403648" y="3861048"/>
            <a:ext cx="1008112" cy="2160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050" dirty="0" err="1" smtClean="0"/>
              <a:t>Individu</a:t>
            </a:r>
            <a:endParaRPr lang="de-CH" sz="1050" dirty="0" smtClean="0"/>
          </a:p>
        </p:txBody>
      </p:sp>
      <p:sp>
        <p:nvSpPr>
          <p:cNvPr id="18" name="Rechteck 17"/>
          <p:cNvSpPr/>
          <p:nvPr/>
        </p:nvSpPr>
        <p:spPr bwMode="auto">
          <a:xfrm>
            <a:off x="7164288" y="3861048"/>
            <a:ext cx="1008112" cy="2160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050" dirty="0" err="1" smtClean="0"/>
              <a:t>Collectivité</a:t>
            </a:r>
            <a:endParaRPr kumimoji="0" lang="de-CH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1475656" y="2132856"/>
            <a:ext cx="2988000" cy="15121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de-CH" sz="1000" dirty="0" err="1" smtClean="0"/>
              <a:t>Convaincre</a:t>
            </a:r>
            <a:r>
              <a:rPr lang="de-CH" sz="1000" dirty="0" smtClean="0"/>
              <a:t> </a:t>
            </a:r>
            <a:r>
              <a:rPr lang="de-CH" sz="1000" dirty="0" err="1" smtClean="0"/>
              <a:t>ou</a:t>
            </a:r>
            <a:r>
              <a:rPr lang="de-CH" sz="1000" dirty="0" smtClean="0"/>
              <a:t> </a:t>
            </a:r>
            <a:r>
              <a:rPr lang="de-CH" sz="1000" dirty="0" err="1" smtClean="0"/>
              <a:t>encourager</a:t>
            </a:r>
            <a:r>
              <a:rPr lang="de-CH" sz="1000" dirty="0" smtClean="0"/>
              <a:t> les </a:t>
            </a:r>
            <a:r>
              <a:rPr lang="de-CH" sz="1000" dirty="0" err="1" smtClean="0"/>
              <a:t>individus</a:t>
            </a:r>
            <a:r>
              <a:rPr lang="de-CH" sz="1000" dirty="0" smtClean="0"/>
              <a:t> à </a:t>
            </a:r>
            <a:r>
              <a:rPr lang="de-CH" sz="1000" dirty="0" err="1" smtClean="0"/>
              <a:t>vivre</a:t>
            </a:r>
            <a:endParaRPr lang="de-CH" sz="1000" dirty="0" smtClean="0"/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de-CH" sz="1000" dirty="0" smtClean="0"/>
              <a:t> plus </a:t>
            </a:r>
            <a:r>
              <a:rPr lang="de-CH" sz="1000" dirty="0" err="1" smtClean="0"/>
              <a:t>sainement</a:t>
            </a:r>
            <a:endParaRPr lang="de-CH" sz="1000" dirty="0" smtClean="0"/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de-CH" sz="1000" dirty="0" smtClean="0"/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de-CH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Les </a:t>
            </a:r>
            <a:r>
              <a:rPr kumimoji="0" lang="de-CH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professionnels</a:t>
            </a:r>
            <a:r>
              <a:rPr kumimoji="0" lang="de-CH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de la </a:t>
            </a:r>
            <a:r>
              <a:rPr kumimoji="0" lang="de-CH" sz="1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santé</a:t>
            </a:r>
            <a:r>
              <a:rPr kumimoji="0" lang="de-CH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CH" sz="1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sont</a:t>
            </a:r>
            <a:r>
              <a:rPr kumimoji="0" lang="de-CH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les </a:t>
            </a:r>
            <a:r>
              <a:rPr kumimoji="0" lang="de-CH" sz="1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experts</a:t>
            </a:r>
            <a:r>
              <a:rPr kumimoji="0" lang="de-CH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CH" sz="1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ou</a:t>
            </a:r>
            <a:endParaRPr kumimoji="0" lang="de-CH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de-CH" sz="1000" baseline="0" dirty="0" smtClean="0"/>
              <a:t> </a:t>
            </a:r>
            <a:r>
              <a:rPr lang="de-CH" sz="1000" baseline="0" dirty="0" err="1" smtClean="0"/>
              <a:t>ceux</a:t>
            </a:r>
            <a:r>
              <a:rPr lang="de-CH" sz="1000" baseline="0" dirty="0" smtClean="0"/>
              <a:t> </a:t>
            </a:r>
            <a:r>
              <a:rPr lang="de-CH" sz="1000" baseline="0" dirty="0" err="1" smtClean="0"/>
              <a:t>qui</a:t>
            </a:r>
            <a:r>
              <a:rPr lang="de-CH" sz="1000" baseline="0" dirty="0" smtClean="0"/>
              <a:t> </a:t>
            </a:r>
            <a:r>
              <a:rPr lang="de-CH" sz="1000" baseline="0" dirty="0" err="1" smtClean="0"/>
              <a:t>donnent</a:t>
            </a:r>
            <a:r>
              <a:rPr lang="de-CH" sz="1000" baseline="0" dirty="0" smtClean="0"/>
              <a:t> les </a:t>
            </a:r>
            <a:r>
              <a:rPr lang="de-CH" sz="1000" baseline="0" dirty="0" err="1" smtClean="0"/>
              <a:t>recettes</a:t>
            </a:r>
            <a:endParaRPr lang="de-CH" sz="1000" baseline="0" dirty="0" smtClean="0"/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endParaRPr lang="de-CH" sz="1000" baseline="0" dirty="0" smtClean="0"/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de-CH" sz="1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Manière</a:t>
            </a:r>
            <a:r>
              <a:rPr kumimoji="0" lang="de-CH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de </a:t>
            </a:r>
            <a:r>
              <a:rPr kumimoji="0" lang="de-CH" sz="1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penser</a:t>
            </a:r>
            <a:r>
              <a:rPr kumimoji="0" lang="de-CH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CH" sz="1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conservatrice</a:t>
            </a:r>
            <a:r>
              <a:rPr kumimoji="0" lang="de-CH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en </a:t>
            </a:r>
            <a:r>
              <a:rPr kumimoji="0" lang="de-CH" sz="1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matière</a:t>
            </a:r>
            <a:r>
              <a:rPr kumimoji="0" lang="de-CH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de </a:t>
            </a:r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de-CH" sz="1000" dirty="0">
                <a:latin typeface="Arial" charset="0"/>
              </a:rPr>
              <a:t> </a:t>
            </a:r>
            <a:r>
              <a:rPr lang="de-CH" sz="1000" dirty="0" smtClean="0">
                <a:latin typeface="Arial" charset="0"/>
              </a:rPr>
              <a:t> </a:t>
            </a:r>
            <a:r>
              <a:rPr lang="de-CH" sz="1000" dirty="0" err="1" smtClean="0">
                <a:latin typeface="Arial" charset="0"/>
              </a:rPr>
              <a:t>politique</a:t>
            </a:r>
            <a:endParaRPr kumimoji="0" lang="de-CH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de-CH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de-CH" sz="1000" dirty="0" smtClean="0"/>
              <a:t>Les </a:t>
            </a:r>
            <a:r>
              <a:rPr lang="de-CH" sz="1000" dirty="0" err="1" smtClean="0"/>
              <a:t>activités</a:t>
            </a:r>
            <a:r>
              <a:rPr lang="de-CH" sz="1000" dirty="0" smtClean="0"/>
              <a:t> </a:t>
            </a:r>
            <a:r>
              <a:rPr lang="de-CH" sz="1000" dirty="0" err="1" smtClean="0"/>
              <a:t>englobent</a:t>
            </a:r>
            <a:r>
              <a:rPr lang="de-CH" sz="1000" dirty="0" smtClean="0"/>
              <a:t> le </a:t>
            </a:r>
            <a:r>
              <a:rPr lang="de-CH" sz="1000" dirty="0" err="1" smtClean="0"/>
              <a:t>conseil</a:t>
            </a:r>
            <a:r>
              <a:rPr lang="de-CH" sz="1000" dirty="0" smtClean="0"/>
              <a:t> et</a:t>
            </a:r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CH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CH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CH" sz="1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l‘information</a:t>
            </a:r>
            <a:endParaRPr kumimoji="0" lang="de-CH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4788024" y="2132856"/>
            <a:ext cx="3240000" cy="15121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de-CH" sz="1000" dirty="0" err="1" smtClean="0"/>
              <a:t>Pour</a:t>
            </a:r>
            <a:r>
              <a:rPr lang="de-CH" sz="1000" dirty="0" smtClean="0"/>
              <a:t> la </a:t>
            </a:r>
            <a:r>
              <a:rPr lang="de-CH" sz="1000" dirty="0" err="1" smtClean="0"/>
              <a:t>protection</a:t>
            </a:r>
            <a:r>
              <a:rPr lang="de-CH" sz="1000" dirty="0" smtClean="0"/>
              <a:t> de la </a:t>
            </a:r>
            <a:r>
              <a:rPr lang="de-CH" sz="1000" dirty="0" err="1" smtClean="0"/>
              <a:t>population</a:t>
            </a:r>
            <a:r>
              <a:rPr lang="de-CH" sz="1000" dirty="0" smtClean="0"/>
              <a:t>, des alternatives </a:t>
            </a:r>
          </a:p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CH" sz="1000" dirty="0"/>
              <a:t> </a:t>
            </a:r>
            <a:r>
              <a:rPr lang="de-CH" sz="1000" dirty="0" smtClean="0"/>
              <a:t> </a:t>
            </a:r>
            <a:r>
              <a:rPr lang="de-CH" sz="1000" baseline="0" dirty="0" smtClean="0"/>
              <a:t>plus </a:t>
            </a:r>
            <a:r>
              <a:rPr lang="de-CH" sz="1000" baseline="0" dirty="0" err="1" smtClean="0"/>
              <a:t>saines</a:t>
            </a:r>
            <a:r>
              <a:rPr lang="de-CH" sz="1000" dirty="0" smtClean="0"/>
              <a:t> </a:t>
            </a:r>
            <a:r>
              <a:rPr lang="de-CH" sz="1000" dirty="0" err="1" smtClean="0"/>
              <a:t>sont</a:t>
            </a:r>
            <a:r>
              <a:rPr lang="de-CH" sz="1000" dirty="0" smtClean="0"/>
              <a:t> </a:t>
            </a:r>
            <a:r>
              <a:rPr lang="de-CH" sz="1000" dirty="0" err="1" smtClean="0"/>
              <a:t>privilégiées</a:t>
            </a:r>
            <a:endParaRPr lang="de-CH" sz="1000" dirty="0" smtClean="0"/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de-CH" sz="1000" dirty="0" smtClean="0"/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de-CH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Les </a:t>
            </a:r>
            <a:r>
              <a:rPr kumimoji="0" lang="de-CH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professions</a:t>
            </a:r>
            <a:r>
              <a:rPr kumimoji="0" lang="de-CH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de la </a:t>
            </a:r>
            <a:r>
              <a:rPr kumimoji="0" lang="de-CH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santé</a:t>
            </a:r>
            <a:r>
              <a:rPr kumimoji="0" lang="de-CH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CH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jouent</a:t>
            </a:r>
            <a:r>
              <a:rPr kumimoji="0" lang="de-CH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le </a:t>
            </a:r>
            <a:r>
              <a:rPr kumimoji="0" lang="de-CH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rôle</a:t>
            </a:r>
            <a:r>
              <a:rPr kumimoji="0" lang="de-CH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du</a:t>
            </a:r>
            <a:endParaRPr kumimoji="0" lang="de-CH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CH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„</a:t>
            </a:r>
            <a:r>
              <a:rPr kumimoji="0" lang="de-CH" sz="1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tuteur</a:t>
            </a:r>
            <a:r>
              <a:rPr kumimoji="0" lang="de-CH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“</a:t>
            </a:r>
            <a:r>
              <a:rPr lang="de-CH" sz="1000" dirty="0" smtClean="0"/>
              <a:t>, </a:t>
            </a:r>
            <a:r>
              <a:rPr lang="de-CH" sz="1000" dirty="0" err="1" smtClean="0"/>
              <a:t>qui</a:t>
            </a:r>
            <a:r>
              <a:rPr lang="de-CH" sz="1000" dirty="0" smtClean="0"/>
              <a:t> </a:t>
            </a:r>
            <a:r>
              <a:rPr lang="de-CH" sz="1000" dirty="0" err="1" smtClean="0"/>
              <a:t>sait</a:t>
            </a:r>
            <a:r>
              <a:rPr lang="de-CH" sz="1000" dirty="0" smtClean="0"/>
              <a:t> </a:t>
            </a:r>
            <a:r>
              <a:rPr lang="de-CH" sz="1000" dirty="0" err="1" smtClean="0"/>
              <a:t>comment</a:t>
            </a:r>
            <a:r>
              <a:rPr lang="de-CH" sz="1000" dirty="0" smtClean="0"/>
              <a:t> la </a:t>
            </a:r>
            <a:r>
              <a:rPr lang="de-CH" sz="1000" dirty="0" err="1" smtClean="0"/>
              <a:t>santé</a:t>
            </a:r>
            <a:r>
              <a:rPr lang="de-CH" sz="1000" dirty="0" smtClean="0"/>
              <a:t> de la </a:t>
            </a:r>
            <a:r>
              <a:rPr lang="de-CH" sz="1000" dirty="0" err="1" smtClean="0"/>
              <a:t>population</a:t>
            </a:r>
            <a:endParaRPr lang="de-CH" sz="1000" dirty="0" smtClean="0"/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CH" sz="1000" dirty="0" smtClean="0"/>
              <a:t> </a:t>
            </a:r>
            <a:r>
              <a:rPr lang="de-CH" sz="1000" dirty="0" err="1" smtClean="0"/>
              <a:t>peut</a:t>
            </a:r>
            <a:r>
              <a:rPr lang="de-CH" sz="1000" dirty="0" smtClean="0"/>
              <a:t> </a:t>
            </a:r>
            <a:r>
              <a:rPr lang="de-CH" sz="1000" dirty="0" err="1" smtClean="0"/>
              <a:t>être</a:t>
            </a:r>
            <a:r>
              <a:rPr lang="de-CH" sz="1000" dirty="0" smtClean="0"/>
              <a:t> </a:t>
            </a:r>
            <a:r>
              <a:rPr lang="de-CH" sz="1000" dirty="0" err="1" smtClean="0"/>
              <a:t>améliorée</a:t>
            </a:r>
            <a:endParaRPr kumimoji="0" lang="de-CH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CH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de-CH" sz="1000" dirty="0" err="1" smtClean="0"/>
              <a:t>Manière</a:t>
            </a:r>
            <a:r>
              <a:rPr lang="de-CH" sz="1000" dirty="0" smtClean="0"/>
              <a:t> de </a:t>
            </a:r>
            <a:r>
              <a:rPr lang="de-CH" sz="1000" dirty="0" err="1" smtClean="0"/>
              <a:t>penser</a:t>
            </a:r>
            <a:r>
              <a:rPr lang="de-CH" sz="1000" dirty="0" smtClean="0"/>
              <a:t> </a:t>
            </a:r>
            <a:r>
              <a:rPr lang="de-CH" sz="1000" dirty="0" err="1" smtClean="0"/>
              <a:t>réformiste</a:t>
            </a:r>
            <a:r>
              <a:rPr lang="de-CH" sz="1000" dirty="0" smtClean="0"/>
              <a:t> en </a:t>
            </a:r>
            <a:r>
              <a:rPr lang="de-CH" sz="1000" dirty="0" err="1" smtClean="0"/>
              <a:t>matière</a:t>
            </a:r>
            <a:r>
              <a:rPr lang="de-CH" sz="1000" dirty="0" smtClean="0"/>
              <a:t> de </a:t>
            </a:r>
            <a:r>
              <a:rPr lang="de-CH" sz="1000" dirty="0" err="1" smtClean="0"/>
              <a:t>politique</a:t>
            </a:r>
            <a:endParaRPr lang="de-CH" sz="1000" dirty="0" smtClean="0"/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de-CH" sz="1000" dirty="0" smtClean="0"/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de-CH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Les </a:t>
            </a:r>
            <a:r>
              <a:rPr kumimoji="0" lang="de-CH" sz="1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activités</a:t>
            </a:r>
            <a:r>
              <a:rPr kumimoji="0" lang="de-CH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CH" sz="1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englobent</a:t>
            </a:r>
            <a:r>
              <a:rPr kumimoji="0" lang="de-CH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CH" sz="1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l‘engagement</a:t>
            </a:r>
            <a:r>
              <a:rPr kumimoji="0" lang="de-CH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CH" sz="1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politique</a:t>
            </a:r>
            <a:endParaRPr kumimoji="0" lang="de-CH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CH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et le </a:t>
            </a:r>
            <a:r>
              <a:rPr kumimoji="0" lang="de-CH" sz="1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travail</a:t>
            </a:r>
            <a:r>
              <a:rPr kumimoji="0" lang="de-CH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de </a:t>
            </a:r>
            <a:r>
              <a:rPr kumimoji="0" lang="de-CH" sz="1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lobbying</a:t>
            </a:r>
            <a:endParaRPr kumimoji="0" lang="de-CH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1511992" y="4293096"/>
            <a:ext cx="2988000" cy="165618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de-CH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Empowerment</a:t>
            </a:r>
            <a:r>
              <a:rPr kumimoji="0" lang="de-CH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de </a:t>
            </a:r>
            <a:r>
              <a:rPr kumimoji="0" lang="de-CH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l‘individu</a:t>
            </a:r>
            <a:r>
              <a:rPr kumimoji="0" lang="de-CH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de-CH" sz="1000" dirty="0" smtClean="0">
                <a:latin typeface="Arial" charset="0"/>
              </a:rPr>
              <a:t>par </a:t>
            </a:r>
            <a:r>
              <a:rPr lang="de-CH" sz="1000" dirty="0" err="1" smtClean="0">
                <a:latin typeface="Arial" charset="0"/>
              </a:rPr>
              <a:t>l‘acquisition</a:t>
            </a:r>
            <a:r>
              <a:rPr lang="de-CH" sz="1000" dirty="0" smtClean="0">
                <a:latin typeface="Arial" charset="0"/>
              </a:rPr>
              <a:t> </a:t>
            </a:r>
          </a:p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CH" sz="1000" dirty="0">
                <a:latin typeface="Arial" charset="0"/>
              </a:rPr>
              <a:t> </a:t>
            </a:r>
            <a:r>
              <a:rPr lang="de-CH" sz="1000" dirty="0" smtClean="0">
                <a:latin typeface="Arial" charset="0"/>
              </a:rPr>
              <a:t>des </a:t>
            </a:r>
            <a:r>
              <a:rPr lang="de-CH" sz="1000" dirty="0" err="1" smtClean="0">
                <a:latin typeface="Arial" charset="0"/>
              </a:rPr>
              <a:t>capacités</a:t>
            </a:r>
            <a:r>
              <a:rPr lang="de-CH" sz="1000" dirty="0" smtClean="0">
                <a:latin typeface="Arial" charset="0"/>
              </a:rPr>
              <a:t> et de la </a:t>
            </a:r>
            <a:r>
              <a:rPr lang="de-CH" sz="1000" dirty="0" err="1" smtClean="0">
                <a:latin typeface="Arial" charset="0"/>
              </a:rPr>
              <a:t>confiance</a:t>
            </a:r>
            <a:r>
              <a:rPr lang="de-CH" sz="1000" dirty="0" smtClean="0">
                <a:latin typeface="Arial" charset="0"/>
              </a:rPr>
              <a:t> </a:t>
            </a:r>
            <a:r>
              <a:rPr lang="de-CH" sz="1000" dirty="0" smtClean="0"/>
              <a:t>en </a:t>
            </a:r>
            <a:r>
              <a:rPr lang="de-CH" sz="1000" dirty="0" err="1" smtClean="0"/>
              <a:t>soi</a:t>
            </a:r>
            <a:r>
              <a:rPr lang="de-CH" sz="1000" dirty="0" smtClean="0"/>
              <a:t> </a:t>
            </a:r>
            <a:r>
              <a:rPr lang="de-CH" sz="1000" dirty="0" err="1" smtClean="0"/>
              <a:t>permettant</a:t>
            </a:r>
            <a:r>
              <a:rPr lang="de-CH" sz="1000" dirty="0" smtClean="0"/>
              <a:t> </a:t>
            </a:r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CH" sz="1000" dirty="0" smtClean="0"/>
              <a:t> de </a:t>
            </a:r>
            <a:r>
              <a:rPr lang="de-CH" sz="1000" dirty="0" err="1" smtClean="0"/>
              <a:t>mieux</a:t>
            </a:r>
            <a:r>
              <a:rPr lang="de-CH" sz="1000" dirty="0" smtClean="0"/>
              <a:t> </a:t>
            </a:r>
            <a:r>
              <a:rPr lang="de-CH" sz="1000" dirty="0" err="1" smtClean="0"/>
              <a:t>s‘autodéterminer</a:t>
            </a:r>
            <a:r>
              <a:rPr lang="de-CH" sz="1000" dirty="0" smtClean="0"/>
              <a:t> en </a:t>
            </a:r>
            <a:r>
              <a:rPr lang="de-CH" sz="1000" dirty="0" err="1" smtClean="0"/>
              <a:t>matière</a:t>
            </a:r>
            <a:r>
              <a:rPr lang="de-CH" sz="1000" dirty="0" smtClean="0"/>
              <a:t> de </a:t>
            </a:r>
            <a:r>
              <a:rPr lang="de-CH" sz="1000" dirty="0" err="1" smtClean="0"/>
              <a:t>santé</a:t>
            </a:r>
            <a:endParaRPr kumimoji="0" lang="de-CH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CH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de-CH" sz="1000" baseline="0" dirty="0" smtClean="0"/>
              <a:t>Les </a:t>
            </a:r>
            <a:r>
              <a:rPr lang="de-CH" sz="1000" baseline="0" dirty="0" err="1" smtClean="0"/>
              <a:t>professions</a:t>
            </a:r>
            <a:r>
              <a:rPr lang="de-CH" sz="1000" baseline="0" dirty="0" smtClean="0"/>
              <a:t> de la </a:t>
            </a:r>
            <a:r>
              <a:rPr lang="de-CH" sz="1000" baseline="0" dirty="0" err="1" smtClean="0"/>
              <a:t>santé</a:t>
            </a:r>
            <a:r>
              <a:rPr lang="de-CH" sz="1000" dirty="0"/>
              <a:t> </a:t>
            </a:r>
            <a:r>
              <a:rPr lang="de-CH" sz="1000" dirty="0" err="1" smtClean="0"/>
              <a:t>jouent</a:t>
            </a:r>
            <a:r>
              <a:rPr lang="de-CH" sz="1000" dirty="0" smtClean="0"/>
              <a:t> </a:t>
            </a:r>
            <a:r>
              <a:rPr lang="de-CH" sz="1000" dirty="0" err="1" smtClean="0"/>
              <a:t>un</a:t>
            </a:r>
            <a:r>
              <a:rPr lang="de-CH" sz="1000" dirty="0" smtClean="0"/>
              <a:t> </a:t>
            </a:r>
            <a:r>
              <a:rPr lang="de-CH" sz="1000" dirty="0" err="1" smtClean="0"/>
              <a:t>rôle</a:t>
            </a:r>
            <a:r>
              <a:rPr lang="de-CH" sz="1000" dirty="0" smtClean="0"/>
              <a:t> de </a:t>
            </a:r>
            <a:r>
              <a:rPr lang="de-CH" sz="1000" dirty="0" err="1" smtClean="0"/>
              <a:t>con</a:t>
            </a:r>
            <a:r>
              <a:rPr lang="de-CH" sz="1000" dirty="0" smtClean="0"/>
              <a:t>-</a:t>
            </a:r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CH" sz="1000" dirty="0" smtClean="0"/>
              <a:t> </a:t>
            </a:r>
            <a:r>
              <a:rPr lang="de-CH" sz="1000" dirty="0" err="1" smtClean="0"/>
              <a:t>seiller</a:t>
            </a:r>
            <a:r>
              <a:rPr lang="de-CH" sz="1000" dirty="0" smtClean="0"/>
              <a:t> </a:t>
            </a:r>
            <a:r>
              <a:rPr lang="de-CH" sz="1000" dirty="0" err="1" smtClean="0"/>
              <a:t>qui</a:t>
            </a:r>
            <a:r>
              <a:rPr lang="de-CH" sz="1000" dirty="0" smtClean="0"/>
              <a:t> </a:t>
            </a:r>
            <a:r>
              <a:rPr lang="de-CH" sz="1000" dirty="0" err="1" smtClean="0"/>
              <a:t>soutient</a:t>
            </a:r>
            <a:r>
              <a:rPr lang="de-CH" sz="1000" dirty="0" smtClean="0"/>
              <a:t> les </a:t>
            </a:r>
            <a:r>
              <a:rPr lang="de-CH" sz="1000" dirty="0" err="1" smtClean="0"/>
              <a:t>individus</a:t>
            </a:r>
            <a:r>
              <a:rPr lang="de-CH" sz="1000" dirty="0" smtClean="0"/>
              <a:t> </a:t>
            </a:r>
            <a:r>
              <a:rPr lang="de-CH" sz="1000" dirty="0" err="1" smtClean="0"/>
              <a:t>sur</a:t>
            </a:r>
            <a:r>
              <a:rPr lang="de-CH" sz="1000" dirty="0" smtClean="0"/>
              <a:t> la </a:t>
            </a:r>
            <a:r>
              <a:rPr lang="de-CH" sz="1000" dirty="0" err="1" smtClean="0"/>
              <a:t>base</a:t>
            </a:r>
            <a:r>
              <a:rPr lang="de-CH" sz="1000" dirty="0" smtClean="0"/>
              <a:t> des  </a:t>
            </a:r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CH" sz="1000" dirty="0" smtClean="0"/>
              <a:t> </a:t>
            </a:r>
            <a:r>
              <a:rPr lang="de-CH" sz="1000" dirty="0" err="1" smtClean="0"/>
              <a:t>besoins</a:t>
            </a:r>
            <a:r>
              <a:rPr lang="de-CH" sz="1000" dirty="0" smtClean="0"/>
              <a:t> en </a:t>
            </a:r>
            <a:r>
              <a:rPr lang="de-CH" sz="1000" dirty="0" err="1" smtClean="0"/>
              <a:t>matière</a:t>
            </a:r>
            <a:r>
              <a:rPr lang="de-CH" sz="1000" dirty="0" smtClean="0"/>
              <a:t> de </a:t>
            </a:r>
            <a:r>
              <a:rPr lang="de-CH" sz="1000" dirty="0" err="1" smtClean="0"/>
              <a:t>santé</a:t>
            </a:r>
            <a:r>
              <a:rPr lang="de-CH" sz="1000" dirty="0" smtClean="0"/>
              <a:t> </a:t>
            </a:r>
            <a:r>
              <a:rPr lang="de-CH" sz="1000" dirty="0" err="1" smtClean="0"/>
              <a:t>qu‘ils</a:t>
            </a:r>
            <a:r>
              <a:rPr lang="de-CH" sz="1000" dirty="0" smtClean="0"/>
              <a:t> </a:t>
            </a:r>
            <a:r>
              <a:rPr lang="de-CH" sz="1000" dirty="0" err="1" smtClean="0"/>
              <a:t>ont</a:t>
            </a:r>
            <a:r>
              <a:rPr lang="de-CH" sz="1000" dirty="0" smtClean="0"/>
              <a:t> </a:t>
            </a:r>
            <a:r>
              <a:rPr lang="de-CH" sz="1000" dirty="0" err="1" smtClean="0"/>
              <a:t>définis</a:t>
            </a:r>
            <a:endParaRPr lang="de-CH" sz="1000" dirty="0" smtClean="0"/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de-CH" sz="1000" dirty="0" smtClean="0"/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de-CH" sz="1000" dirty="0" err="1" smtClean="0"/>
              <a:t>Manière</a:t>
            </a:r>
            <a:r>
              <a:rPr lang="de-CH" sz="1000" dirty="0" smtClean="0"/>
              <a:t> de </a:t>
            </a:r>
            <a:r>
              <a:rPr lang="de-CH" sz="1000" dirty="0" err="1" smtClean="0"/>
              <a:t>penser</a:t>
            </a:r>
            <a:r>
              <a:rPr lang="de-CH" sz="1000" dirty="0" smtClean="0"/>
              <a:t> </a:t>
            </a:r>
            <a:r>
              <a:rPr lang="de-CH" sz="1000" dirty="0" err="1" smtClean="0"/>
              <a:t>libérale</a:t>
            </a:r>
            <a:r>
              <a:rPr lang="de-CH" sz="1000" dirty="0" smtClean="0"/>
              <a:t> </a:t>
            </a:r>
            <a:r>
              <a:rPr lang="de-CH" sz="1000" dirty="0" err="1" smtClean="0"/>
              <a:t>ou</a:t>
            </a:r>
            <a:r>
              <a:rPr lang="de-CH" sz="1000" dirty="0" smtClean="0"/>
              <a:t> </a:t>
            </a:r>
            <a:r>
              <a:rPr lang="de-CH" sz="1000" dirty="0" err="1" smtClean="0"/>
              <a:t>humaniste</a:t>
            </a:r>
            <a:r>
              <a:rPr lang="de-CH" sz="1000" dirty="0" smtClean="0"/>
              <a:t> en </a:t>
            </a:r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CH" sz="1000" dirty="0"/>
              <a:t> </a:t>
            </a:r>
            <a:r>
              <a:rPr lang="de-CH" sz="1000" dirty="0" err="1" smtClean="0"/>
              <a:t>matière</a:t>
            </a:r>
            <a:r>
              <a:rPr lang="de-CH" sz="1000" dirty="0" smtClean="0"/>
              <a:t> </a:t>
            </a:r>
            <a:r>
              <a:rPr lang="de-CH" sz="1000" dirty="0" err="1" smtClean="0"/>
              <a:t>politique</a:t>
            </a:r>
            <a:endParaRPr lang="de-CH" sz="1000" dirty="0" smtClean="0"/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de-CH" sz="1000" dirty="0" smtClean="0"/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de-CH" sz="1000" dirty="0" smtClean="0"/>
              <a:t>Les </a:t>
            </a:r>
            <a:r>
              <a:rPr lang="de-CH" sz="1000" dirty="0" err="1" smtClean="0"/>
              <a:t>activités</a:t>
            </a:r>
            <a:r>
              <a:rPr lang="de-CH" sz="1000" dirty="0" smtClean="0"/>
              <a:t> </a:t>
            </a:r>
            <a:r>
              <a:rPr lang="de-CH" sz="1000" dirty="0" err="1" smtClean="0"/>
              <a:t>englobent</a:t>
            </a:r>
            <a:r>
              <a:rPr lang="de-CH" sz="1000" dirty="0" smtClean="0"/>
              <a:t> le </a:t>
            </a:r>
            <a:r>
              <a:rPr lang="de-CH" sz="1000" dirty="0" err="1" smtClean="0"/>
              <a:t>conseil</a:t>
            </a:r>
            <a:r>
              <a:rPr lang="de-CH" sz="1000" dirty="0" smtClean="0"/>
              <a:t>, la </a:t>
            </a:r>
            <a:r>
              <a:rPr lang="de-CH" sz="1000" dirty="0" err="1" smtClean="0"/>
              <a:t>formation</a:t>
            </a:r>
            <a:endParaRPr lang="de-CH" sz="1000" dirty="0" smtClean="0"/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CH" sz="1000" dirty="0"/>
              <a:t> </a:t>
            </a:r>
            <a:r>
              <a:rPr lang="de-CH" sz="1000" dirty="0" smtClean="0"/>
              <a:t>et </a:t>
            </a:r>
            <a:r>
              <a:rPr lang="de-CH" sz="1000" dirty="0" err="1" smtClean="0"/>
              <a:t>l‘éducation</a:t>
            </a:r>
            <a:endParaRPr lang="de-CH" sz="1000" dirty="0" smtClean="0"/>
          </a:p>
        </p:txBody>
      </p:sp>
      <p:sp>
        <p:nvSpPr>
          <p:cNvPr id="22" name="Rechteck 21"/>
          <p:cNvSpPr/>
          <p:nvPr/>
        </p:nvSpPr>
        <p:spPr bwMode="auto">
          <a:xfrm>
            <a:off x="4788024" y="4365104"/>
            <a:ext cx="3312368" cy="15841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de-CH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Libération</a:t>
            </a:r>
            <a:r>
              <a:rPr kumimoji="0" lang="de-CH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CH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ou</a:t>
            </a:r>
            <a:r>
              <a:rPr kumimoji="0" lang="de-CH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CH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émancipation</a:t>
            </a:r>
            <a:r>
              <a:rPr kumimoji="0" lang="de-CH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des </a:t>
            </a:r>
            <a:r>
              <a:rPr kumimoji="0" lang="de-CH" sz="1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groupes</a:t>
            </a:r>
            <a:r>
              <a:rPr kumimoji="0" lang="de-CH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et des</a:t>
            </a:r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CH" sz="1000" baseline="0" dirty="0" smtClean="0"/>
              <a:t> </a:t>
            </a:r>
            <a:r>
              <a:rPr lang="de-CH" sz="1000" baseline="0" dirty="0" err="1" smtClean="0"/>
              <a:t>communautés</a:t>
            </a:r>
            <a:r>
              <a:rPr lang="de-CH" sz="1000" dirty="0" smtClean="0"/>
              <a:t> </a:t>
            </a:r>
            <a:r>
              <a:rPr lang="de-CH" sz="1000" dirty="0" err="1" smtClean="0"/>
              <a:t>afin</a:t>
            </a:r>
            <a:r>
              <a:rPr lang="de-CH" sz="1000" dirty="0" smtClean="0"/>
              <a:t> de </a:t>
            </a:r>
            <a:r>
              <a:rPr lang="de-CH" sz="1000" dirty="0" err="1" smtClean="0"/>
              <a:t>prendre</a:t>
            </a:r>
            <a:r>
              <a:rPr lang="de-CH" sz="1000" dirty="0" smtClean="0"/>
              <a:t> </a:t>
            </a:r>
            <a:r>
              <a:rPr lang="de-CH" sz="1000" dirty="0" err="1" smtClean="0"/>
              <a:t>conscience</a:t>
            </a:r>
            <a:r>
              <a:rPr lang="de-CH" sz="1000" dirty="0" smtClean="0"/>
              <a:t> de </a:t>
            </a:r>
            <a:r>
              <a:rPr lang="de-CH" sz="1000" dirty="0" err="1" smtClean="0"/>
              <a:t>leurs</a:t>
            </a:r>
            <a:r>
              <a:rPr lang="de-CH" sz="1000" dirty="0" smtClean="0"/>
              <a:t> </a:t>
            </a:r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CH" sz="1000" dirty="0"/>
              <a:t> </a:t>
            </a:r>
            <a:r>
              <a:rPr lang="de-CH" sz="1000" dirty="0" err="1" smtClean="0"/>
              <a:t>intérêts</a:t>
            </a:r>
            <a:r>
              <a:rPr lang="de-CH" sz="1000" dirty="0" smtClean="0"/>
              <a:t> </a:t>
            </a:r>
            <a:r>
              <a:rPr lang="de-CH" sz="1000" dirty="0" err="1" smtClean="0"/>
              <a:t>communs</a:t>
            </a:r>
            <a:r>
              <a:rPr lang="de-CH" sz="1000" dirty="0" smtClean="0"/>
              <a:t> et des </a:t>
            </a:r>
            <a:r>
              <a:rPr lang="de-CH" sz="1000" dirty="0" err="1" smtClean="0"/>
              <a:t>facteurs</a:t>
            </a:r>
            <a:r>
              <a:rPr lang="de-CH" sz="1000" dirty="0" smtClean="0"/>
              <a:t> </a:t>
            </a:r>
            <a:r>
              <a:rPr lang="de-CH" sz="1000" dirty="0" err="1" smtClean="0"/>
              <a:t>qui</a:t>
            </a:r>
            <a:r>
              <a:rPr lang="de-CH" sz="1000" dirty="0" smtClean="0"/>
              <a:t> </a:t>
            </a:r>
            <a:r>
              <a:rPr lang="de-CH" sz="1000" dirty="0" err="1" smtClean="0"/>
              <a:t>influent</a:t>
            </a:r>
            <a:r>
              <a:rPr lang="de-CH" sz="1000" dirty="0" smtClean="0"/>
              <a:t> </a:t>
            </a:r>
            <a:r>
              <a:rPr lang="de-CH" sz="1000" dirty="0" err="1" smtClean="0"/>
              <a:t>sur</a:t>
            </a:r>
            <a:endParaRPr lang="de-CH" sz="1000" dirty="0" smtClean="0"/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CH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CH" sz="1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leur</a:t>
            </a:r>
            <a:r>
              <a:rPr kumimoji="0" lang="de-CH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CH" sz="1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santé</a:t>
            </a:r>
            <a:endParaRPr kumimoji="0" lang="de-CH" sz="10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CH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de-CH" sz="1000" baseline="0" dirty="0" smtClean="0"/>
              <a:t>Les </a:t>
            </a:r>
            <a:r>
              <a:rPr lang="de-CH" sz="1000" baseline="0" dirty="0" err="1" smtClean="0"/>
              <a:t>professions</a:t>
            </a:r>
            <a:r>
              <a:rPr lang="de-CH" sz="1000" baseline="0" dirty="0" smtClean="0"/>
              <a:t> de la </a:t>
            </a:r>
            <a:r>
              <a:rPr lang="de-CH" sz="1000" baseline="0" dirty="0" err="1" smtClean="0"/>
              <a:t>santé</a:t>
            </a:r>
            <a:r>
              <a:rPr lang="de-CH" sz="1000" dirty="0" smtClean="0"/>
              <a:t> </a:t>
            </a:r>
            <a:r>
              <a:rPr lang="de-CH" sz="1000" dirty="0" err="1" smtClean="0"/>
              <a:t>jouent</a:t>
            </a:r>
            <a:r>
              <a:rPr lang="de-CH" sz="1000" dirty="0" smtClean="0"/>
              <a:t> </a:t>
            </a:r>
            <a:r>
              <a:rPr lang="de-CH" sz="1000" dirty="0" err="1" smtClean="0"/>
              <a:t>un</a:t>
            </a:r>
            <a:r>
              <a:rPr lang="de-CH" sz="1000" dirty="0" smtClean="0"/>
              <a:t> </a:t>
            </a:r>
            <a:r>
              <a:rPr lang="de-CH" sz="1000" dirty="0" err="1" smtClean="0"/>
              <a:t>rôle</a:t>
            </a:r>
            <a:r>
              <a:rPr lang="de-CH" sz="1000" dirty="0" smtClean="0"/>
              <a:t> </a:t>
            </a:r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CH" sz="1000" dirty="0"/>
              <a:t> </a:t>
            </a:r>
            <a:r>
              <a:rPr lang="de-CH" sz="1000" dirty="0" smtClean="0"/>
              <a:t>d‘„</a:t>
            </a:r>
            <a:r>
              <a:rPr lang="de-CH" sz="1000" dirty="0" err="1" smtClean="0"/>
              <a:t>avocat</a:t>
            </a:r>
            <a:r>
              <a:rPr lang="de-CH" sz="1000" dirty="0" smtClean="0"/>
              <a:t> de la </a:t>
            </a:r>
            <a:r>
              <a:rPr lang="de-CH" sz="1000" dirty="0" err="1" smtClean="0"/>
              <a:t>santé</a:t>
            </a:r>
            <a:r>
              <a:rPr lang="de-CH" sz="1000" dirty="0" smtClean="0"/>
              <a:t>“</a:t>
            </a:r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de-CH" sz="1000" dirty="0" smtClean="0"/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de-CH" sz="1000" dirty="0" err="1" smtClean="0"/>
              <a:t>Manière</a:t>
            </a:r>
            <a:r>
              <a:rPr lang="de-CH" sz="1000" dirty="0" smtClean="0"/>
              <a:t> de </a:t>
            </a:r>
            <a:r>
              <a:rPr lang="de-CH" sz="1000" dirty="0" err="1" smtClean="0"/>
              <a:t>penser</a:t>
            </a:r>
            <a:r>
              <a:rPr lang="de-CH" sz="1000" dirty="0" smtClean="0"/>
              <a:t> </a:t>
            </a:r>
            <a:r>
              <a:rPr lang="de-CH" sz="1000" dirty="0" err="1" smtClean="0"/>
              <a:t>qui</a:t>
            </a:r>
            <a:r>
              <a:rPr lang="de-CH" sz="1000" dirty="0" smtClean="0"/>
              <a:t> </a:t>
            </a:r>
            <a:r>
              <a:rPr lang="de-CH" sz="1000" dirty="0" err="1" smtClean="0"/>
              <a:t>change</a:t>
            </a:r>
            <a:r>
              <a:rPr lang="de-CH" sz="1000" dirty="0" smtClean="0"/>
              <a:t> </a:t>
            </a:r>
            <a:r>
              <a:rPr lang="de-CH" sz="1000" dirty="0" err="1" smtClean="0"/>
              <a:t>fondamentalement</a:t>
            </a:r>
            <a:endParaRPr lang="de-CH" sz="1000" dirty="0" smtClean="0"/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CH" sz="1000" dirty="0"/>
              <a:t> </a:t>
            </a:r>
            <a:r>
              <a:rPr lang="de-CH" sz="1000" dirty="0" smtClean="0"/>
              <a:t>en </a:t>
            </a:r>
            <a:r>
              <a:rPr lang="de-CH" sz="1000" dirty="0" err="1" smtClean="0"/>
              <a:t>matière</a:t>
            </a:r>
            <a:r>
              <a:rPr lang="de-CH" sz="1000" dirty="0" smtClean="0"/>
              <a:t> </a:t>
            </a:r>
            <a:r>
              <a:rPr lang="de-CH" sz="1000" dirty="0" err="1" smtClean="0"/>
              <a:t>politique</a:t>
            </a:r>
            <a:endParaRPr lang="de-CH" sz="1000" dirty="0" smtClean="0"/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de-CH" sz="1000" dirty="0" smtClean="0"/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de-CH" sz="1000" dirty="0" smtClean="0"/>
              <a:t>Les </a:t>
            </a:r>
            <a:r>
              <a:rPr lang="de-CH" sz="1000" dirty="0" err="1" smtClean="0"/>
              <a:t>activités</a:t>
            </a:r>
            <a:r>
              <a:rPr lang="de-CH" sz="1000" dirty="0" smtClean="0"/>
              <a:t> </a:t>
            </a:r>
            <a:r>
              <a:rPr lang="de-CH" sz="1000" dirty="0" err="1" smtClean="0"/>
              <a:t>englobent</a:t>
            </a:r>
            <a:r>
              <a:rPr lang="de-CH" sz="1000" dirty="0" smtClean="0"/>
              <a:t> le </a:t>
            </a:r>
            <a:r>
              <a:rPr lang="de-CH" sz="1000" dirty="0" err="1" smtClean="0"/>
              <a:t>travail</a:t>
            </a:r>
            <a:r>
              <a:rPr lang="de-CH" sz="1000" dirty="0" smtClean="0"/>
              <a:t> </a:t>
            </a:r>
            <a:r>
              <a:rPr lang="de-CH" sz="1000" dirty="0" err="1" smtClean="0"/>
              <a:t>communautaire</a:t>
            </a:r>
            <a:r>
              <a:rPr lang="de-CH" sz="1000" dirty="0" smtClean="0"/>
              <a:t> et</a:t>
            </a:r>
          </a:p>
          <a:p>
            <a:pPr marL="0" marR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CH" sz="1000" dirty="0" smtClean="0"/>
              <a:t> des </a:t>
            </a:r>
            <a:r>
              <a:rPr lang="de-CH" sz="1000" dirty="0" err="1" smtClean="0"/>
              <a:t>actions</a:t>
            </a:r>
            <a:r>
              <a:rPr lang="de-CH" sz="1000" dirty="0" smtClean="0"/>
              <a:t> </a:t>
            </a:r>
            <a:r>
              <a:rPr lang="de-CH" sz="1000" dirty="0" err="1" smtClean="0"/>
              <a:t>collectives</a:t>
            </a:r>
            <a:r>
              <a:rPr lang="de-CH" sz="1000" dirty="0" smtClean="0"/>
              <a:t> en </a:t>
            </a:r>
            <a:r>
              <a:rPr lang="de-CH" sz="1000" dirty="0" err="1" smtClean="0"/>
              <a:t>lien</a:t>
            </a:r>
            <a:r>
              <a:rPr lang="de-CH" sz="1000" dirty="0" smtClean="0"/>
              <a:t> avec la </a:t>
            </a:r>
            <a:r>
              <a:rPr lang="de-CH" sz="1000" dirty="0" err="1" smtClean="0"/>
              <a:t>santé</a:t>
            </a:r>
            <a:endParaRPr lang="de-CH" sz="1000" dirty="0" smtClean="0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11"/>
          </p:nvPr>
        </p:nvSpPr>
        <p:spPr>
          <a:xfrm>
            <a:off x="2209800" y="6477000"/>
            <a:ext cx="4724400" cy="304800"/>
          </a:xfrm>
        </p:spPr>
        <p:txBody>
          <a:bodyPr/>
          <a:lstStyle/>
          <a:p>
            <a:pPr algn="l"/>
            <a:r>
              <a:rPr lang="fr-FR" dirty="0" err="1" smtClean="0"/>
              <a:t>Modell</a:t>
            </a:r>
            <a:r>
              <a:rPr lang="fr-FR" dirty="0" smtClean="0"/>
              <a:t> Beattie  (1991, 1993 )</a:t>
            </a:r>
            <a:endParaRPr lang="fr-FR" dirty="0"/>
          </a:p>
        </p:txBody>
      </p:sp>
      <p:sp>
        <p:nvSpPr>
          <p:cNvPr id="24" name="Ellipse 23"/>
          <p:cNvSpPr/>
          <p:nvPr/>
        </p:nvSpPr>
        <p:spPr bwMode="auto">
          <a:xfrm>
            <a:off x="3419872" y="1268760"/>
            <a:ext cx="2376264" cy="792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800" cap="all" dirty="0" smtClean="0">
                <a:latin typeface="Arial" charset="0"/>
              </a:rPr>
              <a:t>TYPE </a:t>
            </a:r>
            <a:r>
              <a:rPr lang="de-CH" sz="800" cap="all" dirty="0" err="1" smtClean="0">
                <a:latin typeface="Arial" charset="0"/>
              </a:rPr>
              <a:t>D‘</a:t>
            </a:r>
            <a:r>
              <a:rPr kumimoji="0" lang="de-CH" sz="800" b="0" i="0" u="none" strike="noStrike" cap="all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Intervention</a:t>
            </a:r>
            <a:endParaRPr kumimoji="0" lang="de-CH" sz="800" b="0" i="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800" b="1" dirty="0" err="1" smtClean="0"/>
              <a:t>autoritaire</a:t>
            </a:r>
            <a:endParaRPr lang="de-CH" sz="800" b="1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800" b="0" i="0" u="none" strike="noStrike" cap="all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Point de </a:t>
            </a:r>
            <a:r>
              <a:rPr kumimoji="0" lang="de-CH" sz="800" b="0" i="0" u="none" strike="noStrike" cap="all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départ</a:t>
            </a:r>
            <a:r>
              <a:rPr kumimoji="0" lang="de-CH" sz="800" b="0" i="0" u="none" strike="noStrike" cap="all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de la </a:t>
            </a:r>
            <a:r>
              <a:rPr kumimoji="0" lang="de-CH" sz="800" b="0" i="0" u="none" strike="noStrike" cap="all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réflexion</a:t>
            </a:r>
            <a:endParaRPr kumimoji="0" lang="de-CH" sz="800" b="0" i="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800" b="1" baseline="0" dirty="0" err="1" smtClean="0"/>
              <a:t>Savoir</a:t>
            </a:r>
            <a:r>
              <a:rPr lang="de-CH" sz="800" b="1" baseline="0" dirty="0" smtClean="0"/>
              <a:t> </a:t>
            </a:r>
            <a:r>
              <a:rPr lang="de-CH" sz="800" b="1" baseline="0" dirty="0" err="1" smtClean="0"/>
              <a:t>objectif</a:t>
            </a:r>
            <a:endParaRPr kumimoji="0" lang="de-CH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Ellipse 27"/>
          <p:cNvSpPr/>
          <p:nvPr/>
        </p:nvSpPr>
        <p:spPr bwMode="auto">
          <a:xfrm>
            <a:off x="3635896" y="5949280"/>
            <a:ext cx="2376264" cy="86409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800" cap="all" dirty="0" smtClean="0">
                <a:latin typeface="Arial" charset="0"/>
              </a:rPr>
              <a:t>TYPE </a:t>
            </a:r>
            <a:r>
              <a:rPr lang="de-CH" sz="800" cap="all" dirty="0" err="1" smtClean="0">
                <a:latin typeface="Arial" charset="0"/>
              </a:rPr>
              <a:t>D‘</a:t>
            </a:r>
            <a:r>
              <a:rPr kumimoji="0" lang="de-CH" sz="800" b="0" i="0" u="none" strike="noStrike" cap="all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Intervention</a:t>
            </a:r>
            <a:endParaRPr kumimoji="0" lang="de-CH" sz="800" b="0" i="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800" b="1" dirty="0" err="1"/>
              <a:t>b</a:t>
            </a:r>
            <a:r>
              <a:rPr lang="de-CH" sz="800" b="1" dirty="0" err="1" smtClean="0"/>
              <a:t>asée</a:t>
            </a:r>
            <a:r>
              <a:rPr lang="de-CH" sz="800" b="1" dirty="0" smtClean="0"/>
              <a:t> </a:t>
            </a:r>
            <a:r>
              <a:rPr lang="de-CH" sz="800" b="1" dirty="0" err="1" smtClean="0"/>
              <a:t>sur</a:t>
            </a:r>
            <a:r>
              <a:rPr lang="de-CH" sz="800" b="1" dirty="0" smtClean="0"/>
              <a:t> le </a:t>
            </a:r>
            <a:r>
              <a:rPr lang="de-CH" sz="800" b="1" dirty="0" err="1" smtClean="0"/>
              <a:t>consensus</a:t>
            </a:r>
            <a:endParaRPr lang="de-CH" sz="800" b="1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800" b="0" i="0" u="none" strike="noStrike" cap="all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POINT DE </a:t>
            </a:r>
            <a:r>
              <a:rPr kumimoji="0" lang="de-CH" sz="800" b="0" i="0" u="none" strike="noStrike" cap="all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DéPART</a:t>
            </a:r>
            <a:r>
              <a:rPr kumimoji="0" lang="de-CH" sz="800" b="0" i="0" u="none" strike="noStrike" cap="all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DE LA </a:t>
            </a:r>
            <a:r>
              <a:rPr kumimoji="0" lang="de-CH" sz="800" b="0" i="0" u="none" strike="noStrike" cap="all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RéFLEXION</a:t>
            </a:r>
            <a:r>
              <a:rPr kumimoji="0" lang="de-CH" sz="800" b="0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800" b="1" dirty="0" err="1" smtClean="0"/>
              <a:t>Savoir</a:t>
            </a:r>
            <a:r>
              <a:rPr lang="de-CH" sz="800" b="1" dirty="0" smtClean="0"/>
              <a:t> </a:t>
            </a:r>
            <a:r>
              <a:rPr lang="de-CH" sz="800" b="1" dirty="0" err="1" smtClean="0"/>
              <a:t>participatif</a:t>
            </a:r>
            <a:r>
              <a:rPr lang="de-CH" sz="800" b="1" dirty="0" smtClean="0"/>
              <a:t>, </a:t>
            </a:r>
            <a:r>
              <a:rPr lang="de-CH" sz="800" b="1" dirty="0" err="1" smtClean="0"/>
              <a:t>subjectif</a:t>
            </a:r>
            <a:endParaRPr kumimoji="0" lang="de-CH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hteck 30"/>
          <p:cNvSpPr/>
          <p:nvPr/>
        </p:nvSpPr>
        <p:spPr bwMode="auto">
          <a:xfrm>
            <a:off x="6660232" y="3645024"/>
            <a:ext cx="1512168" cy="2160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900" b="0" i="0" u="none" strike="noStrike" cap="all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TYPE </a:t>
            </a:r>
            <a:r>
              <a:rPr kumimoji="0" lang="de-CH" sz="900" b="0" i="0" u="none" strike="noStrike" cap="all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D‘</a:t>
            </a:r>
            <a:r>
              <a:rPr kumimoji="0" lang="de-CH" sz="900" b="0" i="0" u="none" strike="noStrike" cap="all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Intervention</a:t>
            </a:r>
            <a:endParaRPr kumimoji="0" lang="de-CH" sz="900" b="0" i="0" u="none" strike="noStrike" cap="all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1A146-1DFB-498E-8A14-C066A1BF7749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  <p:pic>
        <p:nvPicPr>
          <p:cNvPr id="125954" name="Picture 2" descr="http://www.augensound.de/l9524-fotografie_menschen-wirk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5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9144000" cy="1143000"/>
          </a:xfrm>
        </p:spPr>
        <p:txBody>
          <a:bodyPr/>
          <a:lstStyle/>
          <a:p>
            <a:pPr eaLnBrk="1" hangingPunct="1"/>
            <a:r>
              <a:rPr lang="de-CH" smtClean="0"/>
              <a:t>Un dilemme en promotion de la santé et en prévention</a:t>
            </a:r>
            <a:endParaRPr lang="en-US" smtClean="0"/>
          </a:p>
        </p:txBody>
      </p:sp>
      <p:sp>
        <p:nvSpPr>
          <p:cNvPr id="4099" name="AutoShape 4"/>
          <p:cNvSpPr>
            <a:spLocks noChangeArrowheads="1"/>
          </p:cNvSpPr>
          <p:nvPr/>
        </p:nvSpPr>
        <p:spPr bwMode="auto">
          <a:xfrm>
            <a:off x="1588" y="3433763"/>
            <a:ext cx="3849687" cy="1435100"/>
          </a:xfrm>
          <a:prstGeom prst="homePlate">
            <a:avLst>
              <a:gd name="adj" fmla="val 461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2400" b="1">
                <a:solidFill>
                  <a:schemeClr val="bg1"/>
                </a:solidFill>
              </a:rPr>
              <a:t> </a:t>
            </a:r>
            <a:r>
              <a:rPr lang="de-CH" sz="2400">
                <a:solidFill>
                  <a:schemeClr val="bg1"/>
                </a:solidFill>
              </a:rPr>
              <a:t>Interventions complexes </a:t>
            </a:r>
            <a:br>
              <a:rPr lang="de-CH" sz="2400">
                <a:solidFill>
                  <a:schemeClr val="bg1"/>
                </a:solidFill>
              </a:rPr>
            </a:br>
            <a:r>
              <a:rPr lang="de-CH" sz="2400">
                <a:solidFill>
                  <a:schemeClr val="bg1"/>
                </a:solidFill>
              </a:rPr>
              <a:t>dans les </a:t>
            </a:r>
            <a:br>
              <a:rPr lang="de-CH" sz="2400">
                <a:solidFill>
                  <a:schemeClr val="bg1"/>
                </a:solidFill>
              </a:rPr>
            </a:br>
            <a:r>
              <a:rPr lang="de-CH" sz="2400">
                <a:solidFill>
                  <a:schemeClr val="bg1"/>
                </a:solidFill>
              </a:rPr>
              <a:t>systèmes sociaux</a:t>
            </a:r>
          </a:p>
        </p:txBody>
      </p:sp>
      <p:sp>
        <p:nvSpPr>
          <p:cNvPr id="4100" name="AutoShape 5"/>
          <p:cNvSpPr>
            <a:spLocks noChangeArrowheads="1"/>
          </p:cNvSpPr>
          <p:nvPr/>
        </p:nvSpPr>
        <p:spPr bwMode="auto">
          <a:xfrm flipH="1">
            <a:off x="5148263" y="3362325"/>
            <a:ext cx="3995737" cy="1506538"/>
          </a:xfrm>
          <a:prstGeom prst="homePlate">
            <a:avLst>
              <a:gd name="adj" fmla="val 393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2400">
                <a:solidFill>
                  <a:schemeClr val="bg1"/>
                </a:solidFill>
              </a:rPr>
              <a:t>On attend que </a:t>
            </a:r>
            <a:br>
              <a:rPr lang="de-CH" sz="2400">
                <a:solidFill>
                  <a:schemeClr val="bg1"/>
                </a:solidFill>
              </a:rPr>
            </a:br>
            <a:r>
              <a:rPr lang="de-CH" sz="2400">
                <a:solidFill>
                  <a:schemeClr val="bg1"/>
                </a:solidFill>
              </a:rPr>
              <a:t>les interventions </a:t>
            </a:r>
            <a:br>
              <a:rPr lang="de-CH" sz="2400">
                <a:solidFill>
                  <a:schemeClr val="bg1"/>
                </a:solidFill>
              </a:rPr>
            </a:br>
            <a:r>
              <a:rPr lang="de-CH" sz="2400">
                <a:solidFill>
                  <a:schemeClr val="bg1"/>
                </a:solidFill>
              </a:rPr>
              <a:t>soient „evidence-based“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4211638" y="3429000"/>
            <a:ext cx="865187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8800">
                <a:solidFill>
                  <a:schemeClr val="accent1"/>
                </a:solidFill>
                <a:latin typeface="Algerian" pitchFamily="82" charset="0"/>
              </a:rPr>
              <a:t>?</a:t>
            </a:r>
            <a:endParaRPr lang="en-US" sz="8800">
              <a:solidFill>
                <a:schemeClr val="accent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smtClean="0"/>
          </a:p>
        </p:txBody>
      </p:sp>
      <p:sp>
        <p:nvSpPr>
          <p:cNvPr id="512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bgerundetes Rechteck 4"/>
          <p:cNvSpPr/>
          <p:nvPr/>
        </p:nvSpPr>
        <p:spPr>
          <a:xfrm>
            <a:off x="0" y="333375"/>
            <a:ext cx="2916238" cy="647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 sz="2000" dirty="0" err="1">
                <a:solidFill>
                  <a:schemeClr val="accent1"/>
                </a:solidFill>
              </a:rPr>
              <a:t>Une</a:t>
            </a:r>
            <a:r>
              <a:rPr lang="de-CH" sz="2000" dirty="0">
                <a:solidFill>
                  <a:schemeClr val="accent1"/>
                </a:solidFill>
              </a:rPr>
              <a:t> </a:t>
            </a:r>
            <a:r>
              <a:rPr lang="de-CH" sz="2000" dirty="0" err="1">
                <a:solidFill>
                  <a:schemeClr val="accent1"/>
                </a:solidFill>
              </a:rPr>
              <a:t>situation</a:t>
            </a:r>
            <a:r>
              <a:rPr lang="de-CH" sz="2000" dirty="0">
                <a:solidFill>
                  <a:schemeClr val="accent1"/>
                </a:solidFill>
              </a:rPr>
              <a:t> </a:t>
            </a:r>
            <a:r>
              <a:rPr lang="de-CH" sz="2000" dirty="0" err="1">
                <a:solidFill>
                  <a:schemeClr val="accent1"/>
                </a:solidFill>
              </a:rPr>
              <a:t>difficile</a:t>
            </a:r>
            <a:r>
              <a:rPr lang="de-CH" sz="2000" dirty="0">
                <a:solidFill>
                  <a:schemeClr val="accent1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smtClean="0"/>
          </a:p>
        </p:txBody>
      </p:sp>
      <p:sp>
        <p:nvSpPr>
          <p:cNvPr id="614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125" y="4292600"/>
            <a:ext cx="619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3068638"/>
            <a:ext cx="5921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9BD775-5400-4E88-ABF4-91200D786951}" type="slidenum">
              <a:rPr lang="fr-FR" smtClean="0">
                <a:latin typeface="Arial" pitchFamily="34" charset="0"/>
              </a:rPr>
              <a:pPr/>
              <a:t>39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062663" cy="1143000"/>
          </a:xfrm>
        </p:spPr>
        <p:txBody>
          <a:bodyPr/>
          <a:lstStyle/>
          <a:p>
            <a:pPr eaLnBrk="1" hangingPunct="1"/>
            <a:r>
              <a:rPr lang="de-CH" smtClean="0"/>
              <a:t>L‘outil de catégorisation de résultats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7696200" y="3048000"/>
            <a:ext cx="1219200" cy="3048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CH"/>
              <a:t>D</a:t>
            </a:r>
          </a:p>
          <a:p>
            <a:r>
              <a:rPr lang="de-CH" sz="1200"/>
              <a:t>Santé</a:t>
            </a:r>
            <a:endParaRPr lang="de-CH" sz="1000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295400" y="1676400"/>
            <a:ext cx="1524000" cy="3968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>
                <a:solidFill>
                  <a:srgbClr val="000000"/>
                </a:solidFill>
                <a:cs typeface="Times New Roman" pitchFamily="18" charset="0"/>
              </a:rPr>
              <a:t>Activités de promotion de la santé </a:t>
            </a:r>
            <a:endParaRPr lang="de-CH" sz="10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3429000" y="1676400"/>
            <a:ext cx="1828800" cy="3968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>
                <a:solidFill>
                  <a:srgbClr val="000000"/>
                </a:solidFill>
                <a:cs typeface="Times New Roman" pitchFamily="18" charset="0"/>
              </a:rPr>
              <a:t>Facteurs qui influencent les déterminants de la santé </a:t>
            </a:r>
            <a:endParaRPr lang="de-CH" sz="10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3429000" y="2438400"/>
            <a:ext cx="2057400" cy="9001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CH"/>
              <a:t>B1</a:t>
            </a:r>
          </a:p>
          <a:p>
            <a:r>
              <a:rPr lang="fr-FR" sz="1200">
                <a:solidFill>
                  <a:srgbClr val="000000"/>
                </a:solidFill>
                <a:cs typeface="Times New Roman" pitchFamily="18" charset="0"/>
              </a:rPr>
              <a:t>Offres en matière de promotion de la santé</a:t>
            </a:r>
            <a:endParaRPr lang="de-CH" sz="12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3429000" y="3505200"/>
            <a:ext cx="2057400" cy="9001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CH"/>
              <a:t>B2 </a:t>
            </a:r>
          </a:p>
          <a:p>
            <a:pPr eaLnBrk="0" hangingPunct="0"/>
            <a:r>
              <a:rPr lang="fr-FR" sz="1200">
                <a:solidFill>
                  <a:srgbClr val="000000"/>
                </a:solidFill>
                <a:cs typeface="Arial" pitchFamily="34" charset="0"/>
              </a:rPr>
              <a:t>Stratégies de promotion de la santé dans la politique et </a:t>
            </a:r>
            <a:r>
              <a:rPr lang="fr-FR" sz="1200">
                <a:solidFill>
                  <a:srgbClr val="000000"/>
                </a:solidFill>
                <a:cs typeface="Times New Roman" pitchFamily="18" charset="0"/>
              </a:rPr>
              <a:t>les institutions</a:t>
            </a:r>
            <a:endParaRPr lang="de-CH" sz="12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3429000" y="4572000"/>
            <a:ext cx="2057400" cy="9001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CH"/>
              <a:t>B3</a:t>
            </a:r>
          </a:p>
          <a:p>
            <a:r>
              <a:rPr lang="fr-FR" sz="1200">
                <a:solidFill>
                  <a:srgbClr val="000000"/>
                </a:solidFill>
                <a:cs typeface="Times New Roman" pitchFamily="18" charset="0"/>
              </a:rPr>
              <a:t>Potentiel social et engagement favorables à la santé</a:t>
            </a:r>
            <a:endParaRPr lang="de-CH" sz="12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3429000" y="5638800"/>
            <a:ext cx="2057400" cy="9001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CH"/>
              <a:t>B4</a:t>
            </a:r>
          </a:p>
          <a:p>
            <a:r>
              <a:rPr lang="fr-FR" sz="1200">
                <a:solidFill>
                  <a:srgbClr val="000000"/>
                </a:solidFill>
                <a:cs typeface="Times New Roman" pitchFamily="18" charset="0"/>
              </a:rPr>
              <a:t>Compétences individuelles favorables à la santé</a:t>
            </a:r>
            <a:endParaRPr lang="de-CH" sz="1200"/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5562600" y="2819400"/>
            <a:ext cx="2057400" cy="9906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CH"/>
              <a:t>C1</a:t>
            </a:r>
          </a:p>
          <a:p>
            <a:r>
              <a:rPr lang="fr-FR" sz="1200">
                <a:solidFill>
                  <a:srgbClr val="000000"/>
                </a:solidFill>
                <a:cs typeface="Times New Roman" pitchFamily="18" charset="0"/>
              </a:rPr>
              <a:t>Environnement physique favorable à la santé</a:t>
            </a:r>
            <a:endParaRPr lang="de-CH" sz="1200"/>
          </a:p>
        </p:txBody>
      </p:sp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5562600" y="3962400"/>
            <a:ext cx="2057400" cy="10795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CH"/>
              <a:t>C2</a:t>
            </a:r>
          </a:p>
          <a:p>
            <a:r>
              <a:rPr lang="fr-FR" sz="1200">
                <a:solidFill>
                  <a:srgbClr val="000000"/>
                </a:solidFill>
                <a:cs typeface="Times New Roman" pitchFamily="18" charset="0"/>
              </a:rPr>
              <a:t>Environnement social favorable à la santé</a:t>
            </a:r>
            <a:endParaRPr lang="de-CH" sz="1200"/>
          </a:p>
        </p:txBody>
      </p:sp>
      <p:sp>
        <p:nvSpPr>
          <p:cNvPr id="8205" name="Text Box 12"/>
          <p:cNvSpPr txBox="1">
            <a:spLocks noChangeArrowheads="1"/>
          </p:cNvSpPr>
          <p:nvPr/>
        </p:nvSpPr>
        <p:spPr bwMode="auto">
          <a:xfrm>
            <a:off x="5562600" y="5181600"/>
            <a:ext cx="2057400" cy="10795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CH"/>
              <a:t>C3</a:t>
            </a:r>
          </a:p>
          <a:p>
            <a:r>
              <a:rPr lang="fr-FR" sz="1200">
                <a:solidFill>
                  <a:srgbClr val="000000"/>
                </a:solidFill>
                <a:cs typeface="Times New Roman" pitchFamily="18" charset="0"/>
              </a:rPr>
              <a:t>Ressources personnelles et </a:t>
            </a:r>
            <a:r>
              <a:rPr lang="fr-FR" sz="1200">
                <a:cs typeface="Times New Roman" pitchFamily="18" charset="0"/>
              </a:rPr>
              <a:t>types</a:t>
            </a:r>
            <a:r>
              <a:rPr lang="fr-FR" sz="1200">
                <a:solidFill>
                  <a:srgbClr val="000000"/>
                </a:solidFill>
                <a:cs typeface="Times New Roman" pitchFamily="18" charset="0"/>
              </a:rPr>
              <a:t> de comportement favorables à la santé</a:t>
            </a:r>
            <a:endParaRPr lang="de-CH" sz="1200"/>
          </a:p>
        </p:txBody>
      </p:sp>
      <p:sp>
        <p:nvSpPr>
          <p:cNvPr id="8206" name="Text Box 13"/>
          <p:cNvSpPr txBox="1">
            <a:spLocks noChangeArrowheads="1"/>
          </p:cNvSpPr>
          <p:nvPr/>
        </p:nvSpPr>
        <p:spPr bwMode="auto">
          <a:xfrm>
            <a:off x="7696200" y="1676400"/>
            <a:ext cx="1447800" cy="3968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>
                <a:cs typeface="Arial" pitchFamily="34" charset="0"/>
              </a:rPr>
              <a:t>Bénéfice pour la santé de la population</a:t>
            </a:r>
            <a:endParaRPr lang="de-CH" sz="1000">
              <a:cs typeface="Arial" pitchFamily="34" charset="0"/>
            </a:endParaRPr>
          </a:p>
        </p:txBody>
      </p:sp>
      <p:sp>
        <p:nvSpPr>
          <p:cNvPr id="8207" name="AutoShape 14"/>
          <p:cNvSpPr>
            <a:spLocks noChangeArrowheads="1"/>
          </p:cNvSpPr>
          <p:nvPr/>
        </p:nvSpPr>
        <p:spPr bwMode="auto">
          <a:xfrm rot="-5400000">
            <a:off x="190500" y="3390900"/>
            <a:ext cx="4191000" cy="2133600"/>
          </a:xfrm>
          <a:prstGeom prst="flowChartOffpageConnector">
            <a:avLst/>
          </a:prstGeom>
          <a:solidFill>
            <a:srgbClr val="FFFFFF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/>
          </a:p>
        </p:txBody>
      </p:sp>
      <p:sp>
        <p:nvSpPr>
          <p:cNvPr id="8208" name="Text Box 15"/>
          <p:cNvSpPr txBox="1">
            <a:spLocks noChangeArrowheads="1"/>
          </p:cNvSpPr>
          <p:nvPr/>
        </p:nvSpPr>
        <p:spPr bwMode="auto">
          <a:xfrm>
            <a:off x="1295400" y="2438400"/>
            <a:ext cx="1752600" cy="9001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r>
              <a:rPr lang="de-CH"/>
              <a:t>A1</a:t>
            </a:r>
          </a:p>
          <a:p>
            <a:r>
              <a:rPr lang="fr-FR" sz="1200">
                <a:solidFill>
                  <a:srgbClr val="000000"/>
                </a:solidFill>
                <a:cs typeface="Arial" pitchFamily="34" charset="0"/>
              </a:rPr>
              <a:t>Développement d’offres de promotion</a:t>
            </a:r>
            <a:r>
              <a:rPr lang="de-CH" sz="1200">
                <a:cs typeface="Times New Roman" pitchFamily="18" charset="0"/>
              </a:rPr>
              <a:t> </a:t>
            </a:r>
            <a:r>
              <a:rPr lang="fr-FR" sz="1200">
                <a:solidFill>
                  <a:srgbClr val="000000"/>
                </a:solidFill>
                <a:cs typeface="Times New Roman" pitchFamily="18" charset="0"/>
              </a:rPr>
              <a:t>de la santé</a:t>
            </a:r>
            <a:endParaRPr lang="de-CH" sz="1200"/>
          </a:p>
        </p:txBody>
      </p:sp>
      <p:sp>
        <p:nvSpPr>
          <p:cNvPr id="8209" name="Text Box 16"/>
          <p:cNvSpPr txBox="1">
            <a:spLocks noChangeArrowheads="1"/>
          </p:cNvSpPr>
          <p:nvPr/>
        </p:nvSpPr>
        <p:spPr bwMode="auto">
          <a:xfrm>
            <a:off x="1295400" y="3657600"/>
            <a:ext cx="2181225" cy="9001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r>
              <a:rPr lang="de-CH"/>
              <a:t>A2</a:t>
            </a:r>
          </a:p>
          <a:p>
            <a:r>
              <a:rPr lang="fr-FR" sz="1200">
                <a:cs typeface="Times New Roman" pitchFamily="18" charset="0"/>
              </a:rPr>
              <a:t>Représentation d'intérêts,</a:t>
            </a:r>
            <a:br>
              <a:rPr lang="fr-FR" sz="1200">
                <a:cs typeface="Times New Roman" pitchFamily="18" charset="0"/>
              </a:rPr>
            </a:br>
            <a:r>
              <a:rPr lang="fr-FR" sz="1200">
                <a:cs typeface="Times New Roman" pitchFamily="18" charset="0"/>
              </a:rPr>
              <a:t>collaboration entre organisations</a:t>
            </a:r>
            <a:endParaRPr lang="de-CH" sz="1200"/>
          </a:p>
        </p:txBody>
      </p:sp>
      <p:sp>
        <p:nvSpPr>
          <p:cNvPr id="8210" name="Text Box 17"/>
          <p:cNvSpPr txBox="1">
            <a:spLocks noChangeArrowheads="1"/>
          </p:cNvSpPr>
          <p:nvPr/>
        </p:nvSpPr>
        <p:spPr bwMode="auto">
          <a:xfrm>
            <a:off x="1295400" y="4724400"/>
            <a:ext cx="2181225" cy="9001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r>
              <a:rPr lang="de-CH"/>
              <a:t>A3</a:t>
            </a:r>
          </a:p>
          <a:p>
            <a:r>
              <a:rPr lang="fr-FR" sz="1200">
                <a:solidFill>
                  <a:srgbClr val="000000"/>
                </a:solidFill>
                <a:cs typeface="Times New Roman" pitchFamily="18" charset="0"/>
              </a:rPr>
              <a:t>Mobilisation sociale</a:t>
            </a:r>
            <a:endParaRPr lang="de-CH" sz="1200"/>
          </a:p>
        </p:txBody>
      </p:sp>
      <p:sp>
        <p:nvSpPr>
          <p:cNvPr id="8211" name="Text Box 18"/>
          <p:cNvSpPr txBox="1">
            <a:spLocks noChangeArrowheads="1"/>
          </p:cNvSpPr>
          <p:nvPr/>
        </p:nvSpPr>
        <p:spPr bwMode="auto">
          <a:xfrm>
            <a:off x="1295400" y="5638800"/>
            <a:ext cx="1600200" cy="9001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r>
              <a:rPr lang="de-CH"/>
              <a:t>A4</a:t>
            </a:r>
          </a:p>
          <a:p>
            <a:r>
              <a:rPr lang="fr-CH" sz="1200">
                <a:solidFill>
                  <a:srgbClr val="000000"/>
                </a:solidFill>
                <a:cs typeface="Times New Roman" pitchFamily="18" charset="0"/>
              </a:rPr>
              <a:t>Développement de compétences personnelles</a:t>
            </a:r>
            <a:endParaRPr lang="de-CH" sz="120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52400" y="1905000"/>
            <a:ext cx="1143000" cy="4252913"/>
            <a:chOff x="96" y="1200"/>
            <a:chExt cx="720" cy="2679"/>
          </a:xfrm>
        </p:grpSpPr>
        <p:sp>
          <p:nvSpPr>
            <p:cNvPr id="8214" name="Text Box 20"/>
            <p:cNvSpPr txBox="1">
              <a:spLocks noChangeArrowheads="1"/>
            </p:cNvSpPr>
            <p:nvPr/>
          </p:nvSpPr>
          <p:spPr bwMode="auto">
            <a:xfrm>
              <a:off x="192" y="3744"/>
              <a:ext cx="480" cy="1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H" sz="800">
                  <a:solidFill>
                    <a:srgbClr val="000000"/>
                  </a:solidFill>
                  <a:cs typeface="Arial" pitchFamily="34" charset="0"/>
                </a:rPr>
                <a:t>Individus</a:t>
              </a:r>
              <a:endParaRPr lang="de-CH" sz="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15" name="Text Box 21"/>
            <p:cNvSpPr txBox="1">
              <a:spLocks noChangeArrowheads="1"/>
            </p:cNvSpPr>
            <p:nvPr/>
          </p:nvSpPr>
          <p:spPr bwMode="auto">
            <a:xfrm>
              <a:off x="96" y="3072"/>
              <a:ext cx="720" cy="28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800">
                  <a:cs typeface="Arial" pitchFamily="34" charset="0"/>
                </a:rPr>
                <a:t>Groupes, communautés, population</a:t>
              </a:r>
              <a:endParaRPr lang="de-CH" sz="800">
                <a:cs typeface="Arial" pitchFamily="34" charset="0"/>
              </a:endParaRPr>
            </a:p>
          </p:txBody>
        </p:sp>
        <p:sp>
          <p:nvSpPr>
            <p:cNvPr id="8216" name="Text Box 22"/>
            <p:cNvSpPr txBox="1">
              <a:spLocks noChangeArrowheads="1"/>
            </p:cNvSpPr>
            <p:nvPr/>
          </p:nvSpPr>
          <p:spPr bwMode="auto">
            <a:xfrm>
              <a:off x="96" y="2448"/>
              <a:ext cx="720" cy="36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H" sz="800">
                  <a:cs typeface="Arial" pitchFamily="34" charset="0"/>
                </a:rPr>
                <a:t>Législations, organisations, réseaux institutionels</a:t>
              </a:r>
              <a:endParaRPr lang="de-CH" sz="800">
                <a:cs typeface="Arial" pitchFamily="34" charset="0"/>
              </a:endParaRPr>
            </a:p>
          </p:txBody>
        </p:sp>
        <p:sp>
          <p:nvSpPr>
            <p:cNvPr id="8217" name="Text Box 23"/>
            <p:cNvSpPr txBox="1">
              <a:spLocks noChangeArrowheads="1"/>
            </p:cNvSpPr>
            <p:nvPr/>
          </p:nvSpPr>
          <p:spPr bwMode="auto">
            <a:xfrm>
              <a:off x="96" y="1728"/>
              <a:ext cx="672" cy="21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800">
                  <a:cs typeface="Arial" pitchFamily="34" charset="0"/>
                </a:rPr>
                <a:t>infrastructures et prestations</a:t>
              </a:r>
              <a:endParaRPr lang="de-CH" sz="800">
                <a:cs typeface="Arial" pitchFamily="34" charset="0"/>
              </a:endParaRPr>
            </a:p>
          </p:txBody>
        </p:sp>
        <p:sp>
          <p:nvSpPr>
            <p:cNvPr id="8218" name="Text Box 24"/>
            <p:cNvSpPr txBox="1">
              <a:spLocks noChangeArrowheads="1"/>
            </p:cNvSpPr>
            <p:nvPr/>
          </p:nvSpPr>
          <p:spPr bwMode="auto">
            <a:xfrm>
              <a:off x="96" y="1200"/>
              <a:ext cx="624" cy="1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de-CH" sz="800"/>
            </a:p>
          </p:txBody>
        </p:sp>
      </p:grpSp>
      <p:sp>
        <p:nvSpPr>
          <p:cNvPr id="8213" name="Text Box 25"/>
          <p:cNvSpPr txBox="1">
            <a:spLocks noChangeArrowheads="1"/>
          </p:cNvSpPr>
          <p:nvPr/>
        </p:nvSpPr>
        <p:spPr bwMode="auto">
          <a:xfrm>
            <a:off x="5638800" y="1752600"/>
            <a:ext cx="1905000" cy="2444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>
                <a:cs typeface="Times New Roman" pitchFamily="18" charset="0"/>
              </a:rPr>
              <a:t>Déterminants de la santé </a:t>
            </a:r>
            <a:endParaRPr lang="de-CH" sz="10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4BA5B-E9D2-4D4D-A5F5-3395D27419AD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pic>
        <p:nvPicPr>
          <p:cNvPr id="144386" name="Picture 2" descr="http://www.tagblatt.ch/storage/scl/newsml-sda/schweiz/395552_m3w560h330q75v56891_20100104101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0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6"/>
          <p:cNvGrpSpPr>
            <a:grpSpLocks/>
          </p:cNvGrpSpPr>
          <p:nvPr/>
        </p:nvGrpSpPr>
        <p:grpSpPr bwMode="auto">
          <a:xfrm>
            <a:off x="152400" y="1414463"/>
            <a:ext cx="8763000" cy="4724400"/>
            <a:chOff x="152400" y="1414463"/>
            <a:chExt cx="8763000" cy="4724400"/>
          </a:xfrm>
        </p:grpSpPr>
        <p:sp>
          <p:nvSpPr>
            <p:cNvPr id="9229" name="AutoShape 45"/>
            <p:cNvSpPr>
              <a:spLocks noChangeArrowheads="1"/>
            </p:cNvSpPr>
            <p:nvPr/>
          </p:nvSpPr>
          <p:spPr bwMode="auto">
            <a:xfrm rot="-5400000">
              <a:off x="-1295400" y="2862263"/>
              <a:ext cx="4724400" cy="1828800"/>
            </a:xfrm>
            <a:prstGeom prst="flowChartOffpageConnector">
              <a:avLst/>
            </a:prstGeom>
            <a:solidFill>
              <a:srgbClr val="FFFFFF"/>
            </a:solidFill>
            <a:ln w="2857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9230" name="Text Box 54"/>
            <p:cNvSpPr txBox="1">
              <a:spLocks noChangeArrowheads="1"/>
            </p:cNvSpPr>
            <p:nvPr/>
          </p:nvSpPr>
          <p:spPr bwMode="auto">
            <a:xfrm>
              <a:off x="2160588" y="4995863"/>
              <a:ext cx="2627312" cy="1047750"/>
            </a:xfrm>
            <a:prstGeom prst="rect">
              <a:avLst/>
            </a:prstGeom>
            <a:noFill/>
            <a:ln w="28575">
              <a:solidFill>
                <a:srgbClr val="DDDDDD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190500" indent="-190500"/>
              <a:r>
                <a:rPr lang="de-CH" sz="1200">
                  <a:solidFill>
                    <a:srgbClr val="C0C0C0"/>
                  </a:solidFill>
                </a:rPr>
                <a:t>B4</a:t>
              </a:r>
              <a:r>
                <a:rPr lang="de-CH">
                  <a:solidFill>
                    <a:srgbClr val="C0C0C0"/>
                  </a:solidFill>
                </a:rPr>
                <a:t> </a:t>
              </a:r>
              <a:r>
                <a:rPr lang="de-CH" sz="1000">
                  <a:solidFill>
                    <a:srgbClr val="C0C0C0"/>
                  </a:solidFill>
                </a:rPr>
                <a:t>Compétences individuelles favorables à la santé</a:t>
              </a:r>
              <a:endParaRPr lang="de-CH" sz="900">
                <a:solidFill>
                  <a:srgbClr val="C0C0C0"/>
                </a:solidFill>
              </a:endParaRPr>
            </a:p>
          </p:txBody>
        </p:sp>
        <p:grpSp>
          <p:nvGrpSpPr>
            <p:cNvPr id="3" name="Group 61"/>
            <p:cNvGrpSpPr>
              <a:grpSpLocks/>
            </p:cNvGrpSpPr>
            <p:nvPr/>
          </p:nvGrpSpPr>
          <p:grpSpPr bwMode="auto">
            <a:xfrm>
              <a:off x="228600" y="1503363"/>
              <a:ext cx="8686800" cy="4616450"/>
              <a:chOff x="144" y="947"/>
              <a:chExt cx="5472" cy="2908"/>
            </a:xfrm>
          </p:grpSpPr>
          <p:sp>
            <p:nvSpPr>
              <p:cNvPr id="9232" name="Text Box 51"/>
              <p:cNvSpPr txBox="1">
                <a:spLocks noChangeArrowheads="1"/>
              </p:cNvSpPr>
              <p:nvPr/>
            </p:nvSpPr>
            <p:spPr bwMode="auto">
              <a:xfrm>
                <a:off x="1344" y="999"/>
                <a:ext cx="1655" cy="660"/>
              </a:xfrm>
              <a:prstGeom prst="rect">
                <a:avLst/>
              </a:prstGeom>
              <a:noFill/>
              <a:ln w="28575">
                <a:solidFill>
                  <a:srgbClr val="DDDDD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190500" indent="-190500"/>
                <a:r>
                  <a:rPr lang="de-CH" sz="1200">
                    <a:solidFill>
                      <a:srgbClr val="C0C0C0"/>
                    </a:solidFill>
                  </a:rPr>
                  <a:t>B1</a:t>
                </a:r>
                <a:r>
                  <a:rPr lang="de-CH">
                    <a:solidFill>
                      <a:srgbClr val="C0C0C0"/>
                    </a:solidFill>
                  </a:rPr>
                  <a:t> </a:t>
                </a:r>
                <a:r>
                  <a:rPr lang="de-CH" sz="1000">
                    <a:solidFill>
                      <a:srgbClr val="C0C0C0"/>
                    </a:solidFill>
                  </a:rPr>
                  <a:t>Offres en matière de la promotion de la santé</a:t>
                </a:r>
                <a:endParaRPr lang="de-CH" sz="900">
                  <a:solidFill>
                    <a:srgbClr val="C0C0C0"/>
                  </a:solidFill>
                </a:endParaRPr>
              </a:p>
            </p:txBody>
          </p:sp>
          <p:grpSp>
            <p:nvGrpSpPr>
              <p:cNvPr id="4" name="Group 60"/>
              <p:cNvGrpSpPr>
                <a:grpSpLocks/>
              </p:cNvGrpSpPr>
              <p:nvPr/>
            </p:nvGrpSpPr>
            <p:grpSpPr bwMode="auto">
              <a:xfrm>
                <a:off x="144" y="947"/>
                <a:ext cx="5472" cy="2908"/>
                <a:chOff x="144" y="947"/>
                <a:chExt cx="5472" cy="2908"/>
              </a:xfrm>
            </p:grpSpPr>
            <p:sp>
              <p:nvSpPr>
                <p:cNvPr id="9234" name="Rectangle 46"/>
                <p:cNvSpPr>
                  <a:spLocks noChangeArrowheads="1"/>
                </p:cNvSpPr>
                <p:nvPr/>
              </p:nvSpPr>
              <p:spPr bwMode="auto">
                <a:xfrm>
                  <a:off x="4800" y="1371"/>
                  <a:ext cx="816" cy="2115"/>
                </a:xfrm>
                <a:prstGeom prst="rect">
                  <a:avLst/>
                </a:prstGeom>
                <a:noFill/>
                <a:ln w="28575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 wrap="none" lIns="54000" anchor="ctr"/>
                <a:lstStyle/>
                <a:p>
                  <a:endParaRPr lang="de-CH">
                    <a:solidFill>
                      <a:srgbClr val="C0C0C0"/>
                    </a:solidFill>
                  </a:endParaRPr>
                </a:p>
                <a:p>
                  <a:endParaRPr lang="de-CH">
                    <a:solidFill>
                      <a:srgbClr val="C0C0C0"/>
                    </a:solidFill>
                  </a:endParaRPr>
                </a:p>
                <a:p>
                  <a:r>
                    <a:rPr lang="de-CH">
                      <a:solidFill>
                        <a:srgbClr val="C0C0C0"/>
                      </a:solidFill>
                    </a:rPr>
                    <a:t>D</a:t>
                  </a:r>
                </a:p>
                <a:p>
                  <a:r>
                    <a:rPr lang="de-CH" sz="1200">
                      <a:solidFill>
                        <a:srgbClr val="C0C0C0"/>
                      </a:solidFill>
                    </a:rPr>
                    <a:t>Santé</a:t>
                  </a:r>
                </a:p>
                <a:p>
                  <a:endParaRPr lang="de-CH" sz="900">
                    <a:solidFill>
                      <a:srgbClr val="C0C0C0"/>
                    </a:solidFill>
                    <a:cs typeface="Times New Roman" pitchFamily="18" charset="0"/>
                  </a:endParaRPr>
                </a:p>
                <a:p>
                  <a:endParaRPr lang="de-CH" sz="1200">
                    <a:solidFill>
                      <a:srgbClr val="C0C0C0"/>
                    </a:solidFill>
                  </a:endParaRPr>
                </a:p>
                <a:p>
                  <a:pPr>
                    <a:buFontTx/>
                    <a:buChar char="-"/>
                  </a:pPr>
                  <a:endParaRPr lang="de-CH" sz="1000">
                    <a:solidFill>
                      <a:srgbClr val="C0C0C0"/>
                    </a:solidFill>
                  </a:endParaRPr>
                </a:p>
              </p:txBody>
            </p:sp>
            <p:sp>
              <p:nvSpPr>
                <p:cNvPr id="9235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50" y="947"/>
                  <a:ext cx="1551" cy="660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de-CH">
                      <a:solidFill>
                        <a:srgbClr val="C0C0C0"/>
                      </a:solidFill>
                    </a:rPr>
                    <a:t>A1</a:t>
                  </a:r>
                </a:p>
                <a:p>
                  <a:r>
                    <a:rPr lang="de-CH" sz="1000">
                      <a:solidFill>
                        <a:srgbClr val="C0C0C0"/>
                      </a:solidFill>
                    </a:rPr>
                    <a:t>Développement </a:t>
                  </a:r>
                  <a:br>
                    <a:rPr lang="de-CH" sz="1000">
                      <a:solidFill>
                        <a:srgbClr val="C0C0C0"/>
                      </a:solidFill>
                    </a:rPr>
                  </a:br>
                  <a:r>
                    <a:rPr lang="de-CH" sz="1000">
                      <a:solidFill>
                        <a:srgbClr val="C0C0C0"/>
                      </a:solidFill>
                    </a:rPr>
                    <a:t>d‘offres de promotion </a:t>
                  </a:r>
                  <a:br>
                    <a:rPr lang="de-CH" sz="1000">
                      <a:solidFill>
                        <a:srgbClr val="C0C0C0"/>
                      </a:solidFill>
                    </a:rPr>
                  </a:br>
                  <a:r>
                    <a:rPr lang="de-CH" sz="1000">
                      <a:solidFill>
                        <a:srgbClr val="C0C0C0"/>
                      </a:solidFill>
                    </a:rPr>
                    <a:t>de la santé</a:t>
                  </a:r>
                </a:p>
              </p:txBody>
            </p:sp>
            <p:sp>
              <p:nvSpPr>
                <p:cNvPr id="9236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144" y="1755"/>
                  <a:ext cx="1551" cy="659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de-CH">
                      <a:solidFill>
                        <a:srgbClr val="C0C0C0"/>
                      </a:solidFill>
                    </a:rPr>
                    <a:t>A2</a:t>
                  </a:r>
                </a:p>
                <a:p>
                  <a:r>
                    <a:rPr lang="de-CH" sz="1000">
                      <a:solidFill>
                        <a:srgbClr val="C0C0C0"/>
                      </a:solidFill>
                    </a:rPr>
                    <a:t>Représentations </a:t>
                  </a:r>
                  <a:br>
                    <a:rPr lang="de-CH" sz="1000">
                      <a:solidFill>
                        <a:srgbClr val="C0C0C0"/>
                      </a:solidFill>
                    </a:rPr>
                  </a:br>
                  <a:r>
                    <a:rPr lang="de-CH" sz="1000">
                      <a:solidFill>
                        <a:srgbClr val="C0C0C0"/>
                      </a:solidFill>
                    </a:rPr>
                    <a:t>d‘intérêts, collaboration </a:t>
                  </a:r>
                  <a:br>
                    <a:rPr lang="de-CH" sz="1000">
                      <a:solidFill>
                        <a:srgbClr val="C0C0C0"/>
                      </a:solidFill>
                    </a:rPr>
                  </a:br>
                  <a:r>
                    <a:rPr lang="de-CH" sz="1000">
                      <a:solidFill>
                        <a:srgbClr val="C0C0C0"/>
                      </a:solidFill>
                    </a:rPr>
                    <a:t>entre organisations</a:t>
                  </a:r>
                </a:p>
              </p:txBody>
            </p:sp>
            <p:sp>
              <p:nvSpPr>
                <p:cNvPr id="9237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50" y="2475"/>
                  <a:ext cx="1551" cy="660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de-CH">
                      <a:solidFill>
                        <a:srgbClr val="C0C0C0"/>
                      </a:solidFill>
                    </a:rPr>
                    <a:t>A3</a:t>
                  </a:r>
                </a:p>
                <a:p>
                  <a:r>
                    <a:rPr lang="de-CH" sz="1000">
                      <a:solidFill>
                        <a:srgbClr val="C0C0C0"/>
                      </a:solidFill>
                    </a:rPr>
                    <a:t>Mobilisation sociale</a:t>
                  </a:r>
                </a:p>
              </p:txBody>
            </p:sp>
            <p:sp>
              <p:nvSpPr>
                <p:cNvPr id="9238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50" y="3195"/>
                  <a:ext cx="1146" cy="660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de-CH">
                      <a:solidFill>
                        <a:srgbClr val="C0C0C0"/>
                      </a:solidFill>
                    </a:rPr>
                    <a:t>A4</a:t>
                  </a:r>
                </a:p>
                <a:p>
                  <a:r>
                    <a:rPr lang="de-CH" sz="1000">
                      <a:solidFill>
                        <a:srgbClr val="C0C0C0"/>
                      </a:solidFill>
                    </a:rPr>
                    <a:t>Développement de compétences </a:t>
                  </a:r>
                  <a:br>
                    <a:rPr lang="de-CH" sz="1000">
                      <a:solidFill>
                        <a:srgbClr val="C0C0C0"/>
                      </a:solidFill>
                    </a:rPr>
                  </a:br>
                  <a:r>
                    <a:rPr lang="de-CH" sz="1000">
                      <a:solidFill>
                        <a:srgbClr val="C0C0C0"/>
                      </a:solidFill>
                    </a:rPr>
                    <a:t>personnelles</a:t>
                  </a:r>
                </a:p>
              </p:txBody>
            </p:sp>
            <p:sp>
              <p:nvSpPr>
                <p:cNvPr id="9239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1344" y="1707"/>
                  <a:ext cx="1655" cy="660"/>
                </a:xfrm>
                <a:prstGeom prst="rect">
                  <a:avLst/>
                </a:prstGeom>
                <a:noFill/>
                <a:ln w="28575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190500" indent="-190500"/>
                  <a:r>
                    <a:rPr lang="de-CH" sz="1200">
                      <a:solidFill>
                        <a:srgbClr val="C0C0C0"/>
                      </a:solidFill>
                    </a:rPr>
                    <a:t>B2</a:t>
                  </a:r>
                  <a:r>
                    <a:rPr lang="de-CH">
                      <a:solidFill>
                        <a:srgbClr val="C0C0C0"/>
                      </a:solidFill>
                    </a:rPr>
                    <a:t> </a:t>
                  </a:r>
                  <a:r>
                    <a:rPr lang="de-CH" sz="1000">
                      <a:solidFill>
                        <a:srgbClr val="C0C0C0"/>
                      </a:solidFill>
                    </a:rPr>
                    <a:t>Stratégies de promotion de la santé dans la politique et les institutions</a:t>
                  </a:r>
                  <a:endParaRPr lang="de-CH" sz="900">
                    <a:solidFill>
                      <a:srgbClr val="C0C0C0"/>
                    </a:solidFill>
                  </a:endParaRPr>
                </a:p>
              </p:txBody>
            </p:sp>
            <p:sp>
              <p:nvSpPr>
                <p:cNvPr id="9240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344" y="2427"/>
                  <a:ext cx="1655" cy="660"/>
                </a:xfrm>
                <a:prstGeom prst="rect">
                  <a:avLst/>
                </a:prstGeom>
                <a:noFill/>
                <a:ln w="28575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190500" indent="-190500"/>
                  <a:r>
                    <a:rPr lang="de-CH" sz="1200">
                      <a:solidFill>
                        <a:srgbClr val="C0C0C0"/>
                      </a:solidFill>
                    </a:rPr>
                    <a:t>B3</a:t>
                  </a:r>
                  <a:r>
                    <a:rPr lang="de-CH">
                      <a:solidFill>
                        <a:srgbClr val="C0C0C0"/>
                      </a:solidFill>
                    </a:rPr>
                    <a:t> </a:t>
                  </a:r>
                  <a:r>
                    <a:rPr lang="de-CH" sz="1000">
                      <a:solidFill>
                        <a:srgbClr val="C0C0C0"/>
                      </a:solidFill>
                    </a:rPr>
                    <a:t>Potentiel social et engagement favorables à la santé</a:t>
                  </a:r>
                  <a:endParaRPr lang="de-CH" sz="900">
                    <a:solidFill>
                      <a:srgbClr val="C0C0C0"/>
                    </a:solidFill>
                  </a:endParaRPr>
                </a:p>
              </p:txBody>
            </p:sp>
            <p:sp>
              <p:nvSpPr>
                <p:cNvPr id="9241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3072" y="1179"/>
                  <a:ext cx="1680" cy="726"/>
                </a:xfrm>
                <a:prstGeom prst="rect">
                  <a:avLst/>
                </a:prstGeom>
                <a:noFill/>
                <a:ln w="28575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190500" indent="-190500"/>
                  <a:r>
                    <a:rPr lang="de-CH" sz="1200">
                      <a:solidFill>
                        <a:srgbClr val="C0C0C0"/>
                      </a:solidFill>
                    </a:rPr>
                    <a:t>C1</a:t>
                  </a:r>
                  <a:r>
                    <a:rPr lang="de-CH">
                      <a:solidFill>
                        <a:srgbClr val="C0C0C0"/>
                      </a:solidFill>
                    </a:rPr>
                    <a:t> </a:t>
                  </a:r>
                  <a:r>
                    <a:rPr lang="de-CH" sz="1000">
                      <a:solidFill>
                        <a:srgbClr val="C0C0C0"/>
                      </a:solidFill>
                    </a:rPr>
                    <a:t>Environnement physique favorable à la santé</a:t>
                  </a:r>
                  <a:endParaRPr lang="de-CH" sz="900">
                    <a:solidFill>
                      <a:srgbClr val="C0C0C0"/>
                    </a:solidFill>
                  </a:endParaRPr>
                </a:p>
                <a:p>
                  <a:pPr marL="190500" indent="-190500"/>
                  <a:endParaRPr lang="de-CH" sz="900">
                    <a:solidFill>
                      <a:srgbClr val="C0C0C0"/>
                    </a:solidFill>
                  </a:endParaRPr>
                </a:p>
              </p:txBody>
            </p:sp>
            <p:sp>
              <p:nvSpPr>
                <p:cNvPr id="9242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3072" y="1995"/>
                  <a:ext cx="1680" cy="791"/>
                </a:xfrm>
                <a:prstGeom prst="rect">
                  <a:avLst/>
                </a:prstGeom>
                <a:noFill/>
                <a:ln w="28575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190500" indent="-190500"/>
                  <a:r>
                    <a:rPr lang="de-CH" sz="1200">
                      <a:solidFill>
                        <a:srgbClr val="C0C0C0"/>
                      </a:solidFill>
                    </a:rPr>
                    <a:t>C2</a:t>
                  </a:r>
                  <a:r>
                    <a:rPr lang="de-CH">
                      <a:solidFill>
                        <a:srgbClr val="C0C0C0"/>
                      </a:solidFill>
                    </a:rPr>
                    <a:t> </a:t>
                  </a:r>
                  <a:r>
                    <a:rPr lang="de-CH" sz="1000">
                      <a:solidFill>
                        <a:srgbClr val="C0C0C0"/>
                      </a:solidFill>
                    </a:rPr>
                    <a:t>Environnement social favorable à la santé</a:t>
                  </a:r>
                  <a:endParaRPr lang="de-CH" sz="900">
                    <a:solidFill>
                      <a:srgbClr val="C0C0C0"/>
                    </a:solidFill>
                  </a:endParaRPr>
                </a:p>
              </p:txBody>
            </p:sp>
            <p:sp>
              <p:nvSpPr>
                <p:cNvPr id="9243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3072" y="2859"/>
                  <a:ext cx="1680" cy="791"/>
                </a:xfrm>
                <a:prstGeom prst="rect">
                  <a:avLst/>
                </a:prstGeom>
                <a:noFill/>
                <a:ln w="28575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190500" indent="-190500"/>
                  <a:r>
                    <a:rPr lang="de-CH" sz="1200">
                      <a:solidFill>
                        <a:srgbClr val="C0C0C0"/>
                      </a:solidFill>
                    </a:rPr>
                    <a:t>C3</a:t>
                  </a:r>
                  <a:r>
                    <a:rPr lang="de-CH">
                      <a:solidFill>
                        <a:srgbClr val="C0C0C0"/>
                      </a:solidFill>
                    </a:rPr>
                    <a:t> </a:t>
                  </a:r>
                  <a:r>
                    <a:rPr lang="de-CH" sz="1000">
                      <a:solidFill>
                        <a:srgbClr val="C0C0C0"/>
                      </a:solidFill>
                    </a:rPr>
                    <a:t>Ressources personnelles et types de comportement favorables à la santé</a:t>
                  </a:r>
                  <a:endParaRPr lang="de-CH" sz="900">
                    <a:solidFill>
                      <a:srgbClr val="C0C0C0"/>
                    </a:solidFill>
                  </a:endParaRPr>
                </a:p>
                <a:p>
                  <a:pPr marL="190500" indent="-190500"/>
                  <a:endParaRPr lang="de-CH" sz="900">
                    <a:solidFill>
                      <a:srgbClr val="C0C0C0"/>
                    </a:solidFill>
                  </a:endParaRPr>
                </a:p>
              </p:txBody>
            </p:sp>
          </p:grpSp>
        </p:grpSp>
      </p:grpSp>
      <p:sp>
        <p:nvSpPr>
          <p:cNvPr id="921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09A682-12ED-4EFF-AEB4-5C020F1791D4}" type="slidenum">
              <a:rPr lang="fr-FR" smtClean="0">
                <a:latin typeface="Arial" pitchFamily="34" charset="0"/>
              </a:rPr>
              <a:pPr/>
              <a:t>40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458200" y="6056313"/>
            <a:ext cx="457200" cy="533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schemeClr val="bg1"/>
              </a:solidFill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850188" y="5470525"/>
            <a:ext cx="1293812" cy="4619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200"/>
              <a:t>Poids corporel sain</a:t>
            </a:r>
            <a:endParaRPr lang="en-US" sz="1200"/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303213"/>
            <a:ext cx="8569325" cy="533400"/>
          </a:xfrm>
        </p:spPr>
        <p:txBody>
          <a:bodyPr lIns="91440" tIns="45720" rIns="91440" bIns="45720" anchor="t"/>
          <a:lstStyle/>
          <a:p>
            <a:pPr eaLnBrk="1" hangingPunct="1"/>
            <a:r>
              <a:rPr lang="de-CH" smtClean="0"/>
              <a:t>Modèle d‘impact d‘un projet dans </a:t>
            </a:r>
            <a:br>
              <a:rPr lang="de-CH" smtClean="0"/>
            </a:br>
            <a:r>
              <a:rPr lang="de-CH" smtClean="0"/>
              <a:t>le domaine de la prévention de l‘obésité</a:t>
            </a:r>
            <a:endParaRPr lang="de-CH" sz="1000" smtClean="0"/>
          </a:p>
        </p:txBody>
      </p:sp>
      <p:sp>
        <p:nvSpPr>
          <p:cNvPr id="66" name="Text Box 6"/>
          <p:cNvSpPr txBox="1">
            <a:spLocks noChangeArrowheads="1"/>
          </p:cNvSpPr>
          <p:nvPr/>
        </p:nvSpPr>
        <p:spPr bwMode="auto">
          <a:xfrm>
            <a:off x="179388" y="2492375"/>
            <a:ext cx="1296987" cy="2619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100"/>
              <a:t>Formations</a:t>
            </a:r>
            <a:endParaRPr lang="en-US" sz="1100"/>
          </a:p>
        </p:txBody>
      </p:sp>
      <p:sp>
        <p:nvSpPr>
          <p:cNvPr id="67" name="Text Box 33"/>
          <p:cNvSpPr txBox="1">
            <a:spLocks noChangeArrowheads="1"/>
          </p:cNvSpPr>
          <p:nvPr/>
        </p:nvSpPr>
        <p:spPr bwMode="auto">
          <a:xfrm>
            <a:off x="179388" y="2219325"/>
            <a:ext cx="1296987" cy="2619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100"/>
              <a:t>Outils</a:t>
            </a:r>
            <a:endParaRPr lang="en-US" sz="1100"/>
          </a:p>
        </p:txBody>
      </p:sp>
      <p:sp>
        <p:nvSpPr>
          <p:cNvPr id="68" name="Pfeil nach rechts 67"/>
          <p:cNvSpPr/>
          <p:nvPr/>
        </p:nvSpPr>
        <p:spPr>
          <a:xfrm rot="1523753">
            <a:off x="1250950" y="3937000"/>
            <a:ext cx="6769100" cy="144463"/>
          </a:xfrm>
          <a:prstGeom prst="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CH"/>
          </a:p>
        </p:txBody>
      </p:sp>
      <p:sp>
        <p:nvSpPr>
          <p:cNvPr id="9226" name="Text Box 43"/>
          <p:cNvSpPr txBox="1">
            <a:spLocks noChangeArrowheads="1"/>
          </p:cNvSpPr>
          <p:nvPr/>
        </p:nvSpPr>
        <p:spPr bwMode="auto">
          <a:xfrm>
            <a:off x="1571625" y="6483350"/>
            <a:ext cx="1222375" cy="26193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100"/>
              <a:t>Objectifs</a:t>
            </a:r>
            <a:endParaRPr lang="en-US" sz="1100"/>
          </a:p>
        </p:txBody>
      </p:sp>
      <p:sp>
        <p:nvSpPr>
          <p:cNvPr id="9227" name="Text Box 44"/>
          <p:cNvSpPr txBox="1">
            <a:spLocks noChangeArrowheads="1"/>
          </p:cNvSpPr>
          <p:nvPr/>
        </p:nvSpPr>
        <p:spPr bwMode="auto">
          <a:xfrm>
            <a:off x="179388" y="6488113"/>
            <a:ext cx="1223962" cy="26193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100"/>
              <a:t>Mesures</a:t>
            </a:r>
            <a:endParaRPr lang="en-US" sz="1100"/>
          </a:p>
        </p:txBody>
      </p:sp>
      <p:sp>
        <p:nvSpPr>
          <p:cNvPr id="28" name="Würfel 27"/>
          <p:cNvSpPr/>
          <p:nvPr/>
        </p:nvSpPr>
        <p:spPr>
          <a:xfrm>
            <a:off x="3708400" y="3284538"/>
            <a:ext cx="1008063" cy="936625"/>
          </a:xfrm>
          <a:prstGeom prst="cube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CH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2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66"/>
          <p:cNvGrpSpPr>
            <a:grpSpLocks/>
          </p:cNvGrpSpPr>
          <p:nvPr/>
        </p:nvGrpSpPr>
        <p:grpSpPr bwMode="auto">
          <a:xfrm>
            <a:off x="152400" y="1414463"/>
            <a:ext cx="8763000" cy="4724400"/>
            <a:chOff x="152400" y="1414463"/>
            <a:chExt cx="8763000" cy="4724400"/>
          </a:xfrm>
        </p:grpSpPr>
        <p:sp>
          <p:nvSpPr>
            <p:cNvPr id="10287" name="AutoShape 45"/>
            <p:cNvSpPr>
              <a:spLocks noChangeArrowheads="1"/>
            </p:cNvSpPr>
            <p:nvPr/>
          </p:nvSpPr>
          <p:spPr bwMode="auto">
            <a:xfrm rot="-5400000">
              <a:off x="-1295400" y="2862263"/>
              <a:ext cx="4724400" cy="1828800"/>
            </a:xfrm>
            <a:prstGeom prst="flowChartOffpageConnector">
              <a:avLst/>
            </a:prstGeom>
            <a:solidFill>
              <a:srgbClr val="FFFFFF"/>
            </a:solidFill>
            <a:ln w="2857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0288" name="Text Box 54"/>
            <p:cNvSpPr txBox="1">
              <a:spLocks noChangeArrowheads="1"/>
            </p:cNvSpPr>
            <p:nvPr/>
          </p:nvSpPr>
          <p:spPr bwMode="auto">
            <a:xfrm>
              <a:off x="2160588" y="4995863"/>
              <a:ext cx="2627312" cy="1047750"/>
            </a:xfrm>
            <a:prstGeom prst="rect">
              <a:avLst/>
            </a:prstGeom>
            <a:noFill/>
            <a:ln w="28575">
              <a:solidFill>
                <a:srgbClr val="DDDDDD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190500" indent="-190500"/>
              <a:r>
                <a:rPr lang="de-CH" sz="1200">
                  <a:solidFill>
                    <a:srgbClr val="C0C0C0"/>
                  </a:solidFill>
                </a:rPr>
                <a:t>B4</a:t>
              </a:r>
              <a:r>
                <a:rPr lang="de-CH">
                  <a:solidFill>
                    <a:srgbClr val="C0C0C0"/>
                  </a:solidFill>
                </a:rPr>
                <a:t> </a:t>
              </a:r>
              <a:r>
                <a:rPr lang="de-CH" sz="1000">
                  <a:solidFill>
                    <a:srgbClr val="C0C0C0"/>
                  </a:solidFill>
                </a:rPr>
                <a:t>Compétences individuelles favorables à la santé</a:t>
              </a:r>
              <a:endParaRPr lang="de-CH" sz="900">
                <a:solidFill>
                  <a:srgbClr val="C0C0C0"/>
                </a:solidFill>
              </a:endParaRPr>
            </a:p>
          </p:txBody>
        </p:sp>
        <p:grpSp>
          <p:nvGrpSpPr>
            <p:cNvPr id="3" name="Group 61"/>
            <p:cNvGrpSpPr>
              <a:grpSpLocks/>
            </p:cNvGrpSpPr>
            <p:nvPr/>
          </p:nvGrpSpPr>
          <p:grpSpPr bwMode="auto">
            <a:xfrm>
              <a:off x="228600" y="1503363"/>
              <a:ext cx="8686803" cy="4616451"/>
              <a:chOff x="144" y="947"/>
              <a:chExt cx="5472" cy="2908"/>
            </a:xfrm>
          </p:grpSpPr>
          <p:sp>
            <p:nvSpPr>
              <p:cNvPr id="10290" name="Text Box 51"/>
              <p:cNvSpPr txBox="1">
                <a:spLocks noChangeArrowheads="1"/>
              </p:cNvSpPr>
              <p:nvPr/>
            </p:nvSpPr>
            <p:spPr bwMode="auto">
              <a:xfrm>
                <a:off x="1344" y="999"/>
                <a:ext cx="1655" cy="660"/>
              </a:xfrm>
              <a:prstGeom prst="rect">
                <a:avLst/>
              </a:prstGeom>
              <a:noFill/>
              <a:ln w="28575">
                <a:solidFill>
                  <a:srgbClr val="DDDDD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190500" indent="-190500"/>
                <a:r>
                  <a:rPr lang="de-CH" sz="1200">
                    <a:solidFill>
                      <a:srgbClr val="C0C0C0"/>
                    </a:solidFill>
                  </a:rPr>
                  <a:t>B1</a:t>
                </a:r>
                <a:r>
                  <a:rPr lang="de-CH">
                    <a:solidFill>
                      <a:srgbClr val="C0C0C0"/>
                    </a:solidFill>
                  </a:rPr>
                  <a:t> </a:t>
                </a:r>
                <a:r>
                  <a:rPr lang="de-CH" sz="1000">
                    <a:solidFill>
                      <a:srgbClr val="C0C0C0"/>
                    </a:solidFill>
                  </a:rPr>
                  <a:t>Offres en matière de la promotion de la santé</a:t>
                </a:r>
                <a:endParaRPr lang="de-CH" sz="900">
                  <a:solidFill>
                    <a:srgbClr val="C0C0C0"/>
                  </a:solidFill>
                </a:endParaRPr>
              </a:p>
            </p:txBody>
          </p:sp>
          <p:grpSp>
            <p:nvGrpSpPr>
              <p:cNvPr id="4" name="Group 60"/>
              <p:cNvGrpSpPr>
                <a:grpSpLocks/>
              </p:cNvGrpSpPr>
              <p:nvPr/>
            </p:nvGrpSpPr>
            <p:grpSpPr bwMode="auto">
              <a:xfrm>
                <a:off x="144" y="947"/>
                <a:ext cx="5472" cy="2908"/>
                <a:chOff x="144" y="947"/>
                <a:chExt cx="5472" cy="2908"/>
              </a:xfrm>
            </p:grpSpPr>
            <p:sp>
              <p:nvSpPr>
                <p:cNvPr id="10292" name="Rectangle 46"/>
                <p:cNvSpPr>
                  <a:spLocks noChangeArrowheads="1"/>
                </p:cNvSpPr>
                <p:nvPr/>
              </p:nvSpPr>
              <p:spPr bwMode="auto">
                <a:xfrm>
                  <a:off x="4800" y="1371"/>
                  <a:ext cx="816" cy="2115"/>
                </a:xfrm>
                <a:prstGeom prst="rect">
                  <a:avLst/>
                </a:prstGeom>
                <a:noFill/>
                <a:ln w="28575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 wrap="none" lIns="54000" anchor="ctr"/>
                <a:lstStyle/>
                <a:p>
                  <a:endParaRPr lang="de-CH">
                    <a:solidFill>
                      <a:srgbClr val="C0C0C0"/>
                    </a:solidFill>
                  </a:endParaRPr>
                </a:p>
                <a:p>
                  <a:endParaRPr lang="de-CH">
                    <a:solidFill>
                      <a:srgbClr val="C0C0C0"/>
                    </a:solidFill>
                  </a:endParaRPr>
                </a:p>
                <a:p>
                  <a:r>
                    <a:rPr lang="de-CH">
                      <a:solidFill>
                        <a:srgbClr val="C0C0C0"/>
                      </a:solidFill>
                    </a:rPr>
                    <a:t>D</a:t>
                  </a:r>
                </a:p>
                <a:p>
                  <a:r>
                    <a:rPr lang="de-CH" sz="1200">
                      <a:solidFill>
                        <a:srgbClr val="C0C0C0"/>
                      </a:solidFill>
                    </a:rPr>
                    <a:t>Santé</a:t>
                  </a:r>
                </a:p>
                <a:p>
                  <a:endParaRPr lang="de-CH" sz="900">
                    <a:solidFill>
                      <a:srgbClr val="C0C0C0"/>
                    </a:solidFill>
                    <a:cs typeface="Times New Roman" pitchFamily="18" charset="0"/>
                  </a:endParaRPr>
                </a:p>
                <a:p>
                  <a:endParaRPr lang="de-CH" sz="1200">
                    <a:solidFill>
                      <a:srgbClr val="C0C0C0"/>
                    </a:solidFill>
                  </a:endParaRPr>
                </a:p>
                <a:p>
                  <a:pPr>
                    <a:buFontTx/>
                    <a:buChar char="-"/>
                  </a:pPr>
                  <a:endParaRPr lang="de-CH" sz="1000">
                    <a:solidFill>
                      <a:srgbClr val="C0C0C0"/>
                    </a:solidFill>
                  </a:endParaRPr>
                </a:p>
              </p:txBody>
            </p:sp>
            <p:sp>
              <p:nvSpPr>
                <p:cNvPr id="10293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50" y="947"/>
                  <a:ext cx="1551" cy="660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de-CH">
                      <a:solidFill>
                        <a:srgbClr val="C0C0C0"/>
                      </a:solidFill>
                    </a:rPr>
                    <a:t>A1</a:t>
                  </a:r>
                </a:p>
                <a:p>
                  <a:r>
                    <a:rPr lang="de-CH" sz="1000">
                      <a:solidFill>
                        <a:srgbClr val="C0C0C0"/>
                      </a:solidFill>
                    </a:rPr>
                    <a:t>Développement </a:t>
                  </a:r>
                  <a:br>
                    <a:rPr lang="de-CH" sz="1000">
                      <a:solidFill>
                        <a:srgbClr val="C0C0C0"/>
                      </a:solidFill>
                    </a:rPr>
                  </a:br>
                  <a:r>
                    <a:rPr lang="de-CH" sz="1000">
                      <a:solidFill>
                        <a:srgbClr val="C0C0C0"/>
                      </a:solidFill>
                    </a:rPr>
                    <a:t>d‘offres de promotion </a:t>
                  </a:r>
                  <a:br>
                    <a:rPr lang="de-CH" sz="1000">
                      <a:solidFill>
                        <a:srgbClr val="C0C0C0"/>
                      </a:solidFill>
                    </a:rPr>
                  </a:br>
                  <a:r>
                    <a:rPr lang="de-CH" sz="1000">
                      <a:solidFill>
                        <a:srgbClr val="C0C0C0"/>
                      </a:solidFill>
                    </a:rPr>
                    <a:t>de la santé</a:t>
                  </a:r>
                </a:p>
              </p:txBody>
            </p:sp>
            <p:sp>
              <p:nvSpPr>
                <p:cNvPr id="10294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144" y="1755"/>
                  <a:ext cx="1551" cy="659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de-CH">
                      <a:solidFill>
                        <a:srgbClr val="C0C0C0"/>
                      </a:solidFill>
                    </a:rPr>
                    <a:t>A2</a:t>
                  </a:r>
                </a:p>
                <a:p>
                  <a:r>
                    <a:rPr lang="de-CH" sz="1000">
                      <a:solidFill>
                        <a:srgbClr val="C0C0C0"/>
                      </a:solidFill>
                    </a:rPr>
                    <a:t>Représentations </a:t>
                  </a:r>
                  <a:br>
                    <a:rPr lang="de-CH" sz="1000">
                      <a:solidFill>
                        <a:srgbClr val="C0C0C0"/>
                      </a:solidFill>
                    </a:rPr>
                  </a:br>
                  <a:r>
                    <a:rPr lang="de-CH" sz="1000">
                      <a:solidFill>
                        <a:srgbClr val="C0C0C0"/>
                      </a:solidFill>
                    </a:rPr>
                    <a:t>d‘intérêts, collaboration </a:t>
                  </a:r>
                  <a:br>
                    <a:rPr lang="de-CH" sz="1000">
                      <a:solidFill>
                        <a:srgbClr val="C0C0C0"/>
                      </a:solidFill>
                    </a:rPr>
                  </a:br>
                  <a:r>
                    <a:rPr lang="de-CH" sz="1000">
                      <a:solidFill>
                        <a:srgbClr val="C0C0C0"/>
                      </a:solidFill>
                    </a:rPr>
                    <a:t>entre organisations</a:t>
                  </a:r>
                </a:p>
              </p:txBody>
            </p:sp>
            <p:sp>
              <p:nvSpPr>
                <p:cNvPr id="10295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50" y="2475"/>
                  <a:ext cx="1551" cy="660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de-CH">
                      <a:solidFill>
                        <a:srgbClr val="C0C0C0"/>
                      </a:solidFill>
                    </a:rPr>
                    <a:t>A3</a:t>
                  </a:r>
                </a:p>
                <a:p>
                  <a:r>
                    <a:rPr lang="de-CH" sz="1000">
                      <a:solidFill>
                        <a:srgbClr val="C0C0C0"/>
                      </a:solidFill>
                    </a:rPr>
                    <a:t>Mobilisation sociale</a:t>
                  </a:r>
                </a:p>
              </p:txBody>
            </p:sp>
            <p:sp>
              <p:nvSpPr>
                <p:cNvPr id="10296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50" y="3195"/>
                  <a:ext cx="1146" cy="660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de-CH">
                      <a:solidFill>
                        <a:srgbClr val="C0C0C0"/>
                      </a:solidFill>
                    </a:rPr>
                    <a:t>A4</a:t>
                  </a:r>
                </a:p>
                <a:p>
                  <a:r>
                    <a:rPr lang="de-CH" sz="1000">
                      <a:solidFill>
                        <a:srgbClr val="C0C0C0"/>
                      </a:solidFill>
                    </a:rPr>
                    <a:t>Développement de compétences </a:t>
                  </a:r>
                  <a:br>
                    <a:rPr lang="de-CH" sz="1000">
                      <a:solidFill>
                        <a:srgbClr val="C0C0C0"/>
                      </a:solidFill>
                    </a:rPr>
                  </a:br>
                  <a:r>
                    <a:rPr lang="de-CH" sz="1000">
                      <a:solidFill>
                        <a:srgbClr val="C0C0C0"/>
                      </a:solidFill>
                    </a:rPr>
                    <a:t>personnelles</a:t>
                  </a:r>
                </a:p>
              </p:txBody>
            </p:sp>
            <p:sp>
              <p:nvSpPr>
                <p:cNvPr id="10297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1344" y="1707"/>
                  <a:ext cx="1655" cy="660"/>
                </a:xfrm>
                <a:prstGeom prst="rect">
                  <a:avLst/>
                </a:prstGeom>
                <a:noFill/>
                <a:ln w="28575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190500" indent="-190500"/>
                  <a:r>
                    <a:rPr lang="de-CH" sz="1200">
                      <a:solidFill>
                        <a:srgbClr val="C0C0C0"/>
                      </a:solidFill>
                    </a:rPr>
                    <a:t>B2</a:t>
                  </a:r>
                  <a:r>
                    <a:rPr lang="de-CH">
                      <a:solidFill>
                        <a:srgbClr val="C0C0C0"/>
                      </a:solidFill>
                    </a:rPr>
                    <a:t> </a:t>
                  </a:r>
                  <a:r>
                    <a:rPr lang="de-CH" sz="1000">
                      <a:solidFill>
                        <a:srgbClr val="C0C0C0"/>
                      </a:solidFill>
                    </a:rPr>
                    <a:t>Stratégies de promotion de la santé dans la politique et les institutions</a:t>
                  </a:r>
                  <a:endParaRPr lang="de-CH" sz="900">
                    <a:solidFill>
                      <a:srgbClr val="C0C0C0"/>
                    </a:solidFill>
                  </a:endParaRPr>
                </a:p>
              </p:txBody>
            </p:sp>
            <p:sp>
              <p:nvSpPr>
                <p:cNvPr id="10298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344" y="2427"/>
                  <a:ext cx="1655" cy="660"/>
                </a:xfrm>
                <a:prstGeom prst="rect">
                  <a:avLst/>
                </a:prstGeom>
                <a:noFill/>
                <a:ln w="28575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190500" indent="-190500"/>
                  <a:r>
                    <a:rPr lang="de-CH" sz="1200">
                      <a:solidFill>
                        <a:srgbClr val="C0C0C0"/>
                      </a:solidFill>
                    </a:rPr>
                    <a:t>B3</a:t>
                  </a:r>
                  <a:r>
                    <a:rPr lang="de-CH">
                      <a:solidFill>
                        <a:srgbClr val="C0C0C0"/>
                      </a:solidFill>
                    </a:rPr>
                    <a:t> </a:t>
                  </a:r>
                  <a:r>
                    <a:rPr lang="de-CH" sz="1000">
                      <a:solidFill>
                        <a:srgbClr val="C0C0C0"/>
                      </a:solidFill>
                    </a:rPr>
                    <a:t>Potentiel social et engagement favorables à la santé</a:t>
                  </a:r>
                  <a:endParaRPr lang="de-CH" sz="900">
                    <a:solidFill>
                      <a:srgbClr val="C0C0C0"/>
                    </a:solidFill>
                  </a:endParaRPr>
                </a:p>
              </p:txBody>
            </p:sp>
            <p:sp>
              <p:nvSpPr>
                <p:cNvPr id="10299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3072" y="1179"/>
                  <a:ext cx="1680" cy="726"/>
                </a:xfrm>
                <a:prstGeom prst="rect">
                  <a:avLst/>
                </a:prstGeom>
                <a:noFill/>
                <a:ln w="28575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190500" indent="-190500"/>
                  <a:r>
                    <a:rPr lang="de-CH" sz="1200">
                      <a:solidFill>
                        <a:srgbClr val="C0C0C0"/>
                      </a:solidFill>
                    </a:rPr>
                    <a:t>C1</a:t>
                  </a:r>
                  <a:r>
                    <a:rPr lang="de-CH">
                      <a:solidFill>
                        <a:srgbClr val="C0C0C0"/>
                      </a:solidFill>
                    </a:rPr>
                    <a:t> </a:t>
                  </a:r>
                  <a:r>
                    <a:rPr lang="de-CH" sz="1000">
                      <a:solidFill>
                        <a:srgbClr val="C0C0C0"/>
                      </a:solidFill>
                    </a:rPr>
                    <a:t>Environnement physique favorable à la santé</a:t>
                  </a:r>
                  <a:endParaRPr lang="de-CH" sz="900">
                    <a:solidFill>
                      <a:srgbClr val="C0C0C0"/>
                    </a:solidFill>
                  </a:endParaRPr>
                </a:p>
                <a:p>
                  <a:pPr marL="190500" indent="-190500"/>
                  <a:endParaRPr lang="de-CH" sz="900">
                    <a:solidFill>
                      <a:srgbClr val="C0C0C0"/>
                    </a:solidFill>
                  </a:endParaRPr>
                </a:p>
              </p:txBody>
            </p:sp>
            <p:sp>
              <p:nvSpPr>
                <p:cNvPr id="10300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3072" y="1995"/>
                  <a:ext cx="1680" cy="791"/>
                </a:xfrm>
                <a:prstGeom prst="rect">
                  <a:avLst/>
                </a:prstGeom>
                <a:noFill/>
                <a:ln w="28575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190500" indent="-190500"/>
                  <a:r>
                    <a:rPr lang="de-CH" sz="1200">
                      <a:solidFill>
                        <a:srgbClr val="C0C0C0"/>
                      </a:solidFill>
                    </a:rPr>
                    <a:t>C2</a:t>
                  </a:r>
                  <a:r>
                    <a:rPr lang="de-CH">
                      <a:solidFill>
                        <a:srgbClr val="C0C0C0"/>
                      </a:solidFill>
                    </a:rPr>
                    <a:t> </a:t>
                  </a:r>
                  <a:r>
                    <a:rPr lang="de-CH" sz="1000">
                      <a:solidFill>
                        <a:srgbClr val="C0C0C0"/>
                      </a:solidFill>
                    </a:rPr>
                    <a:t>Environnement social favorable à la santé</a:t>
                  </a:r>
                  <a:endParaRPr lang="de-CH" sz="900">
                    <a:solidFill>
                      <a:srgbClr val="C0C0C0"/>
                    </a:solidFill>
                  </a:endParaRPr>
                </a:p>
              </p:txBody>
            </p:sp>
            <p:sp>
              <p:nvSpPr>
                <p:cNvPr id="10301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3072" y="2859"/>
                  <a:ext cx="1680" cy="791"/>
                </a:xfrm>
                <a:prstGeom prst="rect">
                  <a:avLst/>
                </a:prstGeom>
                <a:noFill/>
                <a:ln w="28575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190500" indent="-190500"/>
                  <a:r>
                    <a:rPr lang="de-CH" sz="1200">
                      <a:solidFill>
                        <a:srgbClr val="C0C0C0"/>
                      </a:solidFill>
                    </a:rPr>
                    <a:t>C3</a:t>
                  </a:r>
                  <a:r>
                    <a:rPr lang="de-CH">
                      <a:solidFill>
                        <a:srgbClr val="C0C0C0"/>
                      </a:solidFill>
                    </a:rPr>
                    <a:t> </a:t>
                  </a:r>
                  <a:r>
                    <a:rPr lang="de-CH" sz="1000">
                      <a:solidFill>
                        <a:srgbClr val="C0C0C0"/>
                      </a:solidFill>
                    </a:rPr>
                    <a:t>Ressources personnelles et types de comportement favorables à la santé</a:t>
                  </a:r>
                  <a:endParaRPr lang="de-CH" sz="900">
                    <a:solidFill>
                      <a:srgbClr val="C0C0C0"/>
                    </a:solidFill>
                  </a:endParaRPr>
                </a:p>
                <a:p>
                  <a:pPr marL="190500" indent="-190500"/>
                  <a:endParaRPr lang="de-CH" sz="900">
                    <a:solidFill>
                      <a:srgbClr val="C0C0C0"/>
                    </a:solidFill>
                  </a:endParaRPr>
                </a:p>
              </p:txBody>
            </p:sp>
          </p:grpSp>
        </p:grpSp>
      </p:grpSp>
      <p:sp>
        <p:nvSpPr>
          <p:cNvPr id="1024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836138-86FA-4D02-8F43-BE63675413F2}" type="slidenum">
              <a:rPr lang="fr-FR" smtClean="0">
                <a:latin typeface="Arial" pitchFamily="34" charset="0"/>
              </a:rPr>
              <a:pPr/>
              <a:t>41</a:t>
            </a:fld>
            <a:endParaRPr lang="fr-FR" smtClean="0">
              <a:latin typeface="Arial" pitchFamily="34" charset="0"/>
            </a:endParaRPr>
          </a:p>
        </p:txBody>
      </p:sp>
      <p:cxnSp>
        <p:nvCxnSpPr>
          <p:cNvPr id="22" name="AutoShape 2"/>
          <p:cNvCxnSpPr>
            <a:cxnSpLocks noChangeShapeType="1"/>
            <a:stCxn id="56" idx="2"/>
            <a:endCxn id="21515" idx="0"/>
          </p:cNvCxnSpPr>
          <p:nvPr/>
        </p:nvCxnSpPr>
        <p:spPr bwMode="auto">
          <a:xfrm rot="5400000">
            <a:off x="1489075" y="1362075"/>
            <a:ext cx="3251200" cy="4787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8458200" y="6056313"/>
            <a:ext cx="457200" cy="533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schemeClr val="bg1"/>
              </a:solidFill>
            </a:endParaRP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7850188" y="5470525"/>
            <a:ext cx="1293812" cy="43021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100"/>
              <a:t>Poids corporel sain</a:t>
            </a:r>
            <a:endParaRPr lang="en-US" sz="1100"/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179388" y="2492375"/>
            <a:ext cx="1296987" cy="2619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100"/>
              <a:t>Formations</a:t>
            </a:r>
            <a:endParaRPr lang="en-US" sz="1100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003800" y="4786313"/>
            <a:ext cx="2592388" cy="9699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100"/>
              <a:t>Amélioration des comportements alimentaires</a:t>
            </a:r>
          </a:p>
          <a:p>
            <a:pPr>
              <a:spcBef>
                <a:spcPct val="50000"/>
              </a:spcBef>
            </a:pPr>
            <a:r>
              <a:rPr lang="fr-CH" sz="1000"/>
              <a:t>Plus de fruits/légumes/salades, moins de douceurs, moins de snacks,… Moins de boissons sucrées, plus de non sucrées 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5003800" y="5805488"/>
            <a:ext cx="2592388" cy="81597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100"/>
              <a:t>Amélioration des activités physiques</a:t>
            </a:r>
          </a:p>
          <a:p>
            <a:pPr>
              <a:spcBef>
                <a:spcPct val="50000"/>
              </a:spcBef>
            </a:pPr>
            <a:r>
              <a:rPr lang="fr-CH" sz="1000"/>
              <a:t>Plus de mouvement/de jeux en plein air, moins de jeux PC et TV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5003800" y="3717925"/>
            <a:ext cx="2592388" cy="81597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100"/>
              <a:t>Amélioration de la culture alimentaire</a:t>
            </a:r>
          </a:p>
          <a:p>
            <a:pPr>
              <a:spcBef>
                <a:spcPct val="50000"/>
              </a:spcBef>
            </a:pPr>
            <a:r>
              <a:rPr lang="de-CH" sz="1000"/>
              <a:t>Culture de la table, repas plus longs, </a:t>
            </a:r>
            <a:br>
              <a:rPr lang="de-CH" sz="1000"/>
            </a:br>
            <a:r>
              <a:rPr lang="de-CH" sz="1000"/>
              <a:t>Plus de repas comme activité autonome </a:t>
            </a:r>
            <a:endParaRPr lang="en-US" sz="1000"/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>
            <a:off x="179388" y="5381625"/>
            <a:ext cx="1081087" cy="6000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100"/>
              <a:t>Coaching, conseils aux parents</a:t>
            </a:r>
            <a:endParaRPr lang="en-US" sz="1100"/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1908175" y="2319338"/>
            <a:ext cx="2376488" cy="2603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100"/>
              <a:t>Amélioration des compétences</a:t>
            </a:r>
          </a:p>
        </p:txBody>
      </p:sp>
      <p:cxnSp>
        <p:nvCxnSpPr>
          <p:cNvPr id="31" name="AutoShape 12"/>
          <p:cNvCxnSpPr>
            <a:cxnSpLocks noChangeShapeType="1"/>
            <a:stCxn id="27" idx="3"/>
            <a:endCxn id="10246" idx="1"/>
          </p:cNvCxnSpPr>
          <p:nvPr/>
        </p:nvCxnSpPr>
        <p:spPr bwMode="auto">
          <a:xfrm flipV="1">
            <a:off x="7596188" y="5686425"/>
            <a:ext cx="254000" cy="527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" name="AutoShape 13"/>
          <p:cNvCxnSpPr>
            <a:cxnSpLocks noChangeShapeType="1"/>
            <a:stCxn id="26" idx="3"/>
            <a:endCxn id="10246" idx="1"/>
          </p:cNvCxnSpPr>
          <p:nvPr/>
        </p:nvCxnSpPr>
        <p:spPr bwMode="auto">
          <a:xfrm>
            <a:off x="7596188" y="5270500"/>
            <a:ext cx="254000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1979613" y="2878138"/>
            <a:ext cx="1944687" cy="43021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100"/>
              <a:t>Conseillères/conseillers parentaux motivés </a:t>
            </a: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1835150" y="981075"/>
            <a:ext cx="2305050" cy="60007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100"/>
              <a:t>Bonne diffusion et utilisation par les conseillères/conseillers parentaux</a:t>
            </a: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1857375" y="1714500"/>
            <a:ext cx="2427288" cy="43021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100"/>
              <a:t>Large atteinte des groupes cibles et mise à profit (parents/enfants) </a:t>
            </a:r>
          </a:p>
        </p:txBody>
      </p:sp>
      <p:cxnSp>
        <p:nvCxnSpPr>
          <p:cNvPr id="36" name="AutoShape 18"/>
          <p:cNvCxnSpPr>
            <a:cxnSpLocks noChangeShapeType="1"/>
            <a:stCxn id="34" idx="2"/>
            <a:endCxn id="35" idx="0"/>
          </p:cNvCxnSpPr>
          <p:nvPr/>
        </p:nvCxnSpPr>
        <p:spPr bwMode="auto">
          <a:xfrm rot="16200000" flipH="1">
            <a:off x="2962275" y="1606550"/>
            <a:ext cx="133350" cy="82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" name="AutoShape 19"/>
          <p:cNvCxnSpPr>
            <a:cxnSpLocks noChangeShapeType="1"/>
            <a:stCxn id="10247" idx="3"/>
            <a:endCxn id="30" idx="1"/>
          </p:cNvCxnSpPr>
          <p:nvPr/>
        </p:nvCxnSpPr>
        <p:spPr bwMode="auto">
          <a:xfrm flipV="1">
            <a:off x="1476375" y="2449513"/>
            <a:ext cx="431800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179388" y="981075"/>
            <a:ext cx="1296987" cy="43021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100"/>
              <a:t>Développement et distribution</a:t>
            </a:r>
            <a:endParaRPr lang="en-US" sz="1100"/>
          </a:p>
        </p:txBody>
      </p:sp>
      <p:sp>
        <p:nvSpPr>
          <p:cNvPr id="39" name="Text Box 23"/>
          <p:cNvSpPr txBox="1">
            <a:spLocks noChangeArrowheads="1"/>
          </p:cNvSpPr>
          <p:nvPr/>
        </p:nvSpPr>
        <p:spPr bwMode="auto">
          <a:xfrm>
            <a:off x="1547813" y="5621338"/>
            <a:ext cx="1584325" cy="60007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100"/>
              <a:t>Amélioration des com-pétences éducatives</a:t>
            </a: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3348038" y="5300663"/>
            <a:ext cx="1368425" cy="60007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100"/>
              <a:t>Amélioration du comportement éducatif</a:t>
            </a:r>
          </a:p>
        </p:txBody>
      </p:sp>
      <p:cxnSp>
        <p:nvCxnSpPr>
          <p:cNvPr id="41" name="AutoShape 25"/>
          <p:cNvCxnSpPr>
            <a:cxnSpLocks noChangeShapeType="1"/>
            <a:stCxn id="39" idx="3"/>
            <a:endCxn id="40" idx="1"/>
          </p:cNvCxnSpPr>
          <p:nvPr/>
        </p:nvCxnSpPr>
        <p:spPr bwMode="auto">
          <a:xfrm flipV="1">
            <a:off x="3132138" y="5600700"/>
            <a:ext cx="215900" cy="320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2" name="AutoShape 26"/>
          <p:cNvCxnSpPr>
            <a:cxnSpLocks noChangeShapeType="1"/>
            <a:stCxn id="40" idx="3"/>
            <a:endCxn id="27" idx="1"/>
          </p:cNvCxnSpPr>
          <p:nvPr/>
        </p:nvCxnSpPr>
        <p:spPr bwMode="auto">
          <a:xfrm>
            <a:off x="4716463" y="5600700"/>
            <a:ext cx="287337" cy="612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3" name="AutoShape 27"/>
          <p:cNvCxnSpPr>
            <a:cxnSpLocks noChangeShapeType="1"/>
            <a:stCxn id="40" idx="3"/>
            <a:endCxn id="26" idx="1"/>
          </p:cNvCxnSpPr>
          <p:nvPr/>
        </p:nvCxnSpPr>
        <p:spPr bwMode="auto">
          <a:xfrm flipV="1">
            <a:off x="4716463" y="5270500"/>
            <a:ext cx="287337" cy="330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" name="AutoShape 28"/>
          <p:cNvCxnSpPr>
            <a:cxnSpLocks noChangeShapeType="1"/>
            <a:stCxn id="40" idx="3"/>
            <a:endCxn id="28" idx="1"/>
          </p:cNvCxnSpPr>
          <p:nvPr/>
        </p:nvCxnSpPr>
        <p:spPr bwMode="auto">
          <a:xfrm flipV="1">
            <a:off x="4716463" y="4125913"/>
            <a:ext cx="287337" cy="1474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" name="AutoShape 29"/>
          <p:cNvCxnSpPr>
            <a:cxnSpLocks noChangeShapeType="1"/>
            <a:stCxn id="33" idx="2"/>
            <a:endCxn id="21515" idx="0"/>
          </p:cNvCxnSpPr>
          <p:nvPr/>
        </p:nvCxnSpPr>
        <p:spPr bwMode="auto">
          <a:xfrm rot="5400000">
            <a:off x="799306" y="3229769"/>
            <a:ext cx="2073275" cy="2230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7" name="AutoShape 30"/>
          <p:cNvCxnSpPr>
            <a:cxnSpLocks noChangeShapeType="1"/>
            <a:stCxn id="21515" idx="3"/>
            <a:endCxn id="39" idx="1"/>
          </p:cNvCxnSpPr>
          <p:nvPr/>
        </p:nvCxnSpPr>
        <p:spPr bwMode="auto">
          <a:xfrm>
            <a:off x="1260475" y="5681663"/>
            <a:ext cx="287338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8" name="AutoShape 31"/>
          <p:cNvCxnSpPr>
            <a:cxnSpLocks noChangeShapeType="1"/>
            <a:stCxn id="28" idx="2"/>
            <a:endCxn id="26" idx="0"/>
          </p:cNvCxnSpPr>
          <p:nvPr/>
        </p:nvCxnSpPr>
        <p:spPr bwMode="auto">
          <a:xfrm rot="5400000">
            <a:off x="6172994" y="4660106"/>
            <a:ext cx="254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9" name="Text Box 32"/>
          <p:cNvSpPr txBox="1">
            <a:spLocks noChangeArrowheads="1"/>
          </p:cNvSpPr>
          <p:nvPr/>
        </p:nvSpPr>
        <p:spPr bwMode="auto">
          <a:xfrm>
            <a:off x="2844800" y="3429000"/>
            <a:ext cx="1798638" cy="26193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100"/>
              <a:t>Collaboration réussie</a:t>
            </a:r>
            <a:endParaRPr lang="en-US" sz="1100"/>
          </a:p>
        </p:txBody>
      </p:sp>
      <p:sp>
        <p:nvSpPr>
          <p:cNvPr id="10271" name="Text Box 33"/>
          <p:cNvSpPr txBox="1">
            <a:spLocks noChangeArrowheads="1"/>
          </p:cNvSpPr>
          <p:nvPr/>
        </p:nvSpPr>
        <p:spPr bwMode="auto">
          <a:xfrm>
            <a:off x="179388" y="2219325"/>
            <a:ext cx="1296987" cy="2619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100"/>
              <a:t>Outils</a:t>
            </a:r>
            <a:endParaRPr lang="en-US" sz="1000"/>
          </a:p>
        </p:txBody>
      </p:sp>
      <p:sp>
        <p:nvSpPr>
          <p:cNvPr id="51" name="Text Box 34"/>
          <p:cNvSpPr txBox="1">
            <a:spLocks noChangeArrowheads="1"/>
          </p:cNvSpPr>
          <p:nvPr/>
        </p:nvSpPr>
        <p:spPr bwMode="auto">
          <a:xfrm>
            <a:off x="179388" y="3343275"/>
            <a:ext cx="1439862" cy="43021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100"/>
              <a:t>Mise en réseau avec des pédiatres</a:t>
            </a:r>
            <a:endParaRPr lang="en-US" sz="1100"/>
          </a:p>
        </p:txBody>
      </p:sp>
      <p:cxnSp>
        <p:nvCxnSpPr>
          <p:cNvPr id="52" name="AutoShape 35"/>
          <p:cNvCxnSpPr>
            <a:cxnSpLocks noChangeShapeType="1"/>
            <a:stCxn id="51" idx="3"/>
            <a:endCxn id="49" idx="1"/>
          </p:cNvCxnSpPr>
          <p:nvPr/>
        </p:nvCxnSpPr>
        <p:spPr bwMode="auto">
          <a:xfrm>
            <a:off x="1619250" y="3559175"/>
            <a:ext cx="1225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3" name="Text Box 36"/>
          <p:cNvSpPr txBox="1">
            <a:spLocks noChangeArrowheads="1"/>
          </p:cNvSpPr>
          <p:nvPr/>
        </p:nvSpPr>
        <p:spPr bwMode="auto">
          <a:xfrm>
            <a:off x="179388" y="1795463"/>
            <a:ext cx="1296987" cy="26193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100"/>
              <a:t>Acquisition</a:t>
            </a:r>
            <a:endParaRPr lang="en-US" sz="1100"/>
          </a:p>
        </p:txBody>
      </p:sp>
      <p:cxnSp>
        <p:nvCxnSpPr>
          <p:cNvPr id="54" name="AutoShape 37"/>
          <p:cNvCxnSpPr>
            <a:cxnSpLocks noChangeShapeType="1"/>
            <a:stCxn id="53" idx="3"/>
            <a:endCxn id="35" idx="1"/>
          </p:cNvCxnSpPr>
          <p:nvPr/>
        </p:nvCxnSpPr>
        <p:spPr bwMode="auto">
          <a:xfrm>
            <a:off x="1476375" y="1925638"/>
            <a:ext cx="381000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5" name="AutoShape 38"/>
          <p:cNvCxnSpPr>
            <a:cxnSpLocks noChangeShapeType="1"/>
            <a:stCxn id="10271" idx="3"/>
            <a:endCxn id="30" idx="1"/>
          </p:cNvCxnSpPr>
          <p:nvPr/>
        </p:nvCxnSpPr>
        <p:spPr bwMode="auto">
          <a:xfrm>
            <a:off x="1476375" y="2349500"/>
            <a:ext cx="431800" cy="100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4572000" y="1700213"/>
            <a:ext cx="1871663" cy="43021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100"/>
              <a:t>Satisfaction des parents, moins d‘abandons</a:t>
            </a:r>
            <a:endParaRPr lang="de-CH" sz="1100">
              <a:solidFill>
                <a:srgbClr val="FF0000"/>
              </a:solidFill>
            </a:endParaRPr>
          </a:p>
        </p:txBody>
      </p:sp>
      <p:cxnSp>
        <p:nvCxnSpPr>
          <p:cNvPr id="57" name="AutoShape 40"/>
          <p:cNvCxnSpPr>
            <a:cxnSpLocks noChangeShapeType="1"/>
            <a:stCxn id="35" idx="3"/>
            <a:endCxn id="56" idx="1"/>
          </p:cNvCxnSpPr>
          <p:nvPr/>
        </p:nvCxnSpPr>
        <p:spPr bwMode="auto">
          <a:xfrm flipV="1">
            <a:off x="4284663" y="1916113"/>
            <a:ext cx="287337" cy="14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8" name="AutoShape 41"/>
          <p:cNvCxnSpPr>
            <a:cxnSpLocks noChangeShapeType="1"/>
            <a:stCxn id="30" idx="2"/>
            <a:endCxn id="33" idx="0"/>
          </p:cNvCxnSpPr>
          <p:nvPr/>
        </p:nvCxnSpPr>
        <p:spPr bwMode="auto">
          <a:xfrm rot="5400000">
            <a:off x="2874169" y="2656682"/>
            <a:ext cx="298450" cy="144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9" name="AutoShape 42"/>
          <p:cNvCxnSpPr>
            <a:cxnSpLocks noChangeShapeType="1"/>
            <a:stCxn id="49" idx="2"/>
            <a:endCxn id="21515" idx="0"/>
          </p:cNvCxnSpPr>
          <p:nvPr/>
        </p:nvCxnSpPr>
        <p:spPr bwMode="auto">
          <a:xfrm rot="5400000">
            <a:off x="1387475" y="3024188"/>
            <a:ext cx="1690687" cy="3024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281" name="Text Box 43"/>
          <p:cNvSpPr txBox="1">
            <a:spLocks noChangeArrowheads="1"/>
          </p:cNvSpPr>
          <p:nvPr/>
        </p:nvSpPr>
        <p:spPr bwMode="auto">
          <a:xfrm>
            <a:off x="1571625" y="6483350"/>
            <a:ext cx="1222375" cy="26193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100"/>
              <a:t>Objectifs</a:t>
            </a:r>
            <a:endParaRPr lang="en-US" sz="1000"/>
          </a:p>
        </p:txBody>
      </p:sp>
      <p:sp>
        <p:nvSpPr>
          <p:cNvPr id="10282" name="Text Box 44"/>
          <p:cNvSpPr txBox="1">
            <a:spLocks noChangeArrowheads="1"/>
          </p:cNvSpPr>
          <p:nvPr/>
        </p:nvSpPr>
        <p:spPr bwMode="auto">
          <a:xfrm>
            <a:off x="179388" y="6488113"/>
            <a:ext cx="1223962" cy="26193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100"/>
              <a:t>Mesures</a:t>
            </a:r>
            <a:endParaRPr lang="en-US" sz="1100"/>
          </a:p>
        </p:txBody>
      </p:sp>
      <p:sp>
        <p:nvSpPr>
          <p:cNvPr id="62" name="Line 58"/>
          <p:cNvSpPr>
            <a:spLocks noChangeShapeType="1"/>
          </p:cNvSpPr>
          <p:nvPr/>
        </p:nvSpPr>
        <p:spPr bwMode="auto">
          <a:xfrm flipV="1">
            <a:off x="1285875" y="1484313"/>
            <a:ext cx="549275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" name="Line 59"/>
          <p:cNvSpPr>
            <a:spLocks noChangeShapeType="1"/>
          </p:cNvSpPr>
          <p:nvPr/>
        </p:nvSpPr>
        <p:spPr bwMode="auto">
          <a:xfrm>
            <a:off x="1476375" y="126841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1258888" y="5013341"/>
            <a:ext cx="2089150" cy="646115"/>
            <a:chOff x="793" y="3179"/>
            <a:chExt cx="1316" cy="407"/>
          </a:xfrm>
          <a:solidFill>
            <a:srgbClr val="FFC000"/>
          </a:solidFill>
        </p:grpSpPr>
        <p:sp>
          <p:nvSpPr>
            <p:cNvPr id="12336" name="Text Box 62"/>
            <p:cNvSpPr txBox="1">
              <a:spLocks noChangeArrowheads="1"/>
            </p:cNvSpPr>
            <p:nvPr/>
          </p:nvSpPr>
          <p:spPr bwMode="auto">
            <a:xfrm>
              <a:off x="975" y="3179"/>
              <a:ext cx="1005" cy="271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CH" sz="1100" dirty="0"/>
                <a:t>Attitude positive par rapport au thème </a:t>
              </a:r>
            </a:p>
          </p:txBody>
        </p:sp>
        <p:cxnSp>
          <p:nvCxnSpPr>
            <p:cNvPr id="23600" name="AutoShape 63"/>
            <p:cNvCxnSpPr>
              <a:cxnSpLocks noChangeShapeType="1"/>
              <a:endCxn id="12336" idx="1"/>
            </p:cNvCxnSpPr>
            <p:nvPr/>
          </p:nvCxnSpPr>
          <p:spPr bwMode="auto">
            <a:xfrm rot="5400000" flipH="1" flipV="1">
              <a:off x="748" y="3359"/>
              <a:ext cx="272" cy="182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3601" name="Line 64"/>
            <p:cNvSpPr>
              <a:spLocks noChangeShapeType="1"/>
            </p:cNvSpPr>
            <p:nvPr/>
          </p:nvSpPr>
          <p:spPr bwMode="auto">
            <a:xfrm>
              <a:off x="1485" y="3441"/>
              <a:ext cx="0" cy="13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de-CH" sz="1200" dirty="0"/>
            </a:p>
          </p:txBody>
        </p:sp>
        <p:sp>
          <p:nvSpPr>
            <p:cNvPr id="23602" name="Line 65"/>
            <p:cNvSpPr>
              <a:spLocks noChangeShapeType="1"/>
            </p:cNvSpPr>
            <p:nvPr/>
          </p:nvSpPr>
          <p:spPr bwMode="auto">
            <a:xfrm>
              <a:off x="1980" y="3261"/>
              <a:ext cx="129" cy="28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de-CH" sz="1200" dirty="0"/>
            </a:p>
          </p:txBody>
        </p:sp>
      </p:grpSp>
      <p:sp>
        <p:nvSpPr>
          <p:cNvPr id="66" name="Rectangle 3"/>
          <p:cNvSpPr txBox="1">
            <a:spLocks noChangeArrowheads="1"/>
          </p:cNvSpPr>
          <p:nvPr/>
        </p:nvSpPr>
        <p:spPr bwMode="auto">
          <a:xfrm>
            <a:off x="179388" y="303213"/>
            <a:ext cx="85693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de-CH" sz="240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Modèle d‘impact d‘un projet dans </a:t>
            </a:r>
            <a:br>
              <a:rPr lang="de-CH" sz="240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de-CH" sz="240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le domaine de la prévention de l‘obésité</a:t>
            </a:r>
            <a:endParaRPr lang="de-CH" sz="1000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1515" grpId="0" animBg="1"/>
      <p:bldP spid="30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9" grpId="0" animBg="1"/>
      <p:bldP spid="51" grpId="0" animBg="1"/>
      <p:bldP spid="53" grpId="0" animBg="1"/>
      <p:bldP spid="56" grpId="0" animBg="1"/>
      <p:bldP spid="62" grpId="0" animBg="1"/>
      <p:bldP spid="6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66"/>
          <p:cNvGrpSpPr>
            <a:grpSpLocks/>
          </p:cNvGrpSpPr>
          <p:nvPr/>
        </p:nvGrpSpPr>
        <p:grpSpPr bwMode="auto">
          <a:xfrm>
            <a:off x="152400" y="1414463"/>
            <a:ext cx="8763000" cy="4724400"/>
            <a:chOff x="152400" y="1414463"/>
            <a:chExt cx="8763000" cy="4724400"/>
          </a:xfrm>
        </p:grpSpPr>
        <p:sp>
          <p:nvSpPr>
            <p:cNvPr id="11323" name="AutoShape 45"/>
            <p:cNvSpPr>
              <a:spLocks noChangeArrowheads="1"/>
            </p:cNvSpPr>
            <p:nvPr/>
          </p:nvSpPr>
          <p:spPr bwMode="auto">
            <a:xfrm rot="-5400000">
              <a:off x="-1295400" y="2862263"/>
              <a:ext cx="4724400" cy="1828800"/>
            </a:xfrm>
            <a:prstGeom prst="flowChartOffpageConnector">
              <a:avLst/>
            </a:prstGeom>
            <a:solidFill>
              <a:srgbClr val="FFFFFF"/>
            </a:solidFill>
            <a:ln w="2857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1324" name="Text Box 54"/>
            <p:cNvSpPr txBox="1">
              <a:spLocks noChangeArrowheads="1"/>
            </p:cNvSpPr>
            <p:nvPr/>
          </p:nvSpPr>
          <p:spPr bwMode="auto">
            <a:xfrm>
              <a:off x="2160588" y="4995863"/>
              <a:ext cx="2627312" cy="1047750"/>
            </a:xfrm>
            <a:prstGeom prst="rect">
              <a:avLst/>
            </a:prstGeom>
            <a:noFill/>
            <a:ln w="28575">
              <a:solidFill>
                <a:srgbClr val="DDDDDD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190500" indent="-190500"/>
              <a:r>
                <a:rPr lang="de-CH" sz="1200">
                  <a:solidFill>
                    <a:srgbClr val="C0C0C0"/>
                  </a:solidFill>
                </a:rPr>
                <a:t>B4</a:t>
              </a:r>
              <a:r>
                <a:rPr lang="de-CH">
                  <a:solidFill>
                    <a:srgbClr val="C0C0C0"/>
                  </a:solidFill>
                </a:rPr>
                <a:t> </a:t>
              </a:r>
              <a:r>
                <a:rPr lang="de-CH" sz="1000">
                  <a:solidFill>
                    <a:srgbClr val="C0C0C0"/>
                  </a:solidFill>
                </a:rPr>
                <a:t>Compétences individuelles favorables à la santé</a:t>
              </a:r>
              <a:endParaRPr lang="de-CH" sz="900">
                <a:solidFill>
                  <a:srgbClr val="C0C0C0"/>
                </a:solidFill>
              </a:endParaRPr>
            </a:p>
          </p:txBody>
        </p:sp>
        <p:grpSp>
          <p:nvGrpSpPr>
            <p:cNvPr id="3" name="Group 61"/>
            <p:cNvGrpSpPr>
              <a:grpSpLocks/>
            </p:cNvGrpSpPr>
            <p:nvPr/>
          </p:nvGrpSpPr>
          <p:grpSpPr bwMode="auto">
            <a:xfrm>
              <a:off x="228600" y="1503363"/>
              <a:ext cx="8686803" cy="4616451"/>
              <a:chOff x="144" y="947"/>
              <a:chExt cx="5472" cy="2908"/>
            </a:xfrm>
          </p:grpSpPr>
          <p:sp>
            <p:nvSpPr>
              <p:cNvPr id="11326" name="Text Box 51"/>
              <p:cNvSpPr txBox="1">
                <a:spLocks noChangeArrowheads="1"/>
              </p:cNvSpPr>
              <p:nvPr/>
            </p:nvSpPr>
            <p:spPr bwMode="auto">
              <a:xfrm>
                <a:off x="1344" y="999"/>
                <a:ext cx="1655" cy="660"/>
              </a:xfrm>
              <a:prstGeom prst="rect">
                <a:avLst/>
              </a:prstGeom>
              <a:noFill/>
              <a:ln w="28575">
                <a:solidFill>
                  <a:srgbClr val="DDDDD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190500" indent="-190500"/>
                <a:r>
                  <a:rPr lang="de-CH" sz="1200">
                    <a:solidFill>
                      <a:srgbClr val="C0C0C0"/>
                    </a:solidFill>
                  </a:rPr>
                  <a:t>B1</a:t>
                </a:r>
                <a:r>
                  <a:rPr lang="de-CH">
                    <a:solidFill>
                      <a:srgbClr val="C0C0C0"/>
                    </a:solidFill>
                  </a:rPr>
                  <a:t> </a:t>
                </a:r>
                <a:r>
                  <a:rPr lang="de-CH" sz="1000">
                    <a:solidFill>
                      <a:srgbClr val="C0C0C0"/>
                    </a:solidFill>
                  </a:rPr>
                  <a:t>Offres en matière de la promotion de la santé</a:t>
                </a:r>
                <a:endParaRPr lang="de-CH" sz="900">
                  <a:solidFill>
                    <a:srgbClr val="C0C0C0"/>
                  </a:solidFill>
                </a:endParaRPr>
              </a:p>
            </p:txBody>
          </p:sp>
          <p:grpSp>
            <p:nvGrpSpPr>
              <p:cNvPr id="4" name="Group 60"/>
              <p:cNvGrpSpPr>
                <a:grpSpLocks/>
              </p:cNvGrpSpPr>
              <p:nvPr/>
            </p:nvGrpSpPr>
            <p:grpSpPr bwMode="auto">
              <a:xfrm>
                <a:off x="144" y="947"/>
                <a:ext cx="5472" cy="2908"/>
                <a:chOff x="144" y="947"/>
                <a:chExt cx="5472" cy="2908"/>
              </a:xfrm>
            </p:grpSpPr>
            <p:sp>
              <p:nvSpPr>
                <p:cNvPr id="11328" name="Rectangle 46"/>
                <p:cNvSpPr>
                  <a:spLocks noChangeArrowheads="1"/>
                </p:cNvSpPr>
                <p:nvPr/>
              </p:nvSpPr>
              <p:spPr bwMode="auto">
                <a:xfrm>
                  <a:off x="4800" y="1371"/>
                  <a:ext cx="816" cy="2115"/>
                </a:xfrm>
                <a:prstGeom prst="rect">
                  <a:avLst/>
                </a:prstGeom>
                <a:noFill/>
                <a:ln w="28575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 wrap="none" lIns="54000" anchor="ctr"/>
                <a:lstStyle/>
                <a:p>
                  <a:endParaRPr lang="de-CH">
                    <a:solidFill>
                      <a:srgbClr val="C0C0C0"/>
                    </a:solidFill>
                  </a:endParaRPr>
                </a:p>
                <a:p>
                  <a:endParaRPr lang="de-CH">
                    <a:solidFill>
                      <a:srgbClr val="C0C0C0"/>
                    </a:solidFill>
                  </a:endParaRPr>
                </a:p>
                <a:p>
                  <a:r>
                    <a:rPr lang="de-CH">
                      <a:solidFill>
                        <a:srgbClr val="C0C0C0"/>
                      </a:solidFill>
                    </a:rPr>
                    <a:t>D</a:t>
                  </a:r>
                </a:p>
                <a:p>
                  <a:r>
                    <a:rPr lang="de-CH" sz="1200">
                      <a:solidFill>
                        <a:srgbClr val="C0C0C0"/>
                      </a:solidFill>
                    </a:rPr>
                    <a:t>Santé</a:t>
                  </a:r>
                </a:p>
                <a:p>
                  <a:endParaRPr lang="de-CH" sz="900">
                    <a:solidFill>
                      <a:srgbClr val="C0C0C0"/>
                    </a:solidFill>
                    <a:cs typeface="Times New Roman" pitchFamily="18" charset="0"/>
                  </a:endParaRPr>
                </a:p>
                <a:p>
                  <a:endParaRPr lang="de-CH" sz="1200">
                    <a:solidFill>
                      <a:srgbClr val="C0C0C0"/>
                    </a:solidFill>
                  </a:endParaRPr>
                </a:p>
                <a:p>
                  <a:pPr>
                    <a:buFontTx/>
                    <a:buChar char="-"/>
                  </a:pPr>
                  <a:endParaRPr lang="de-CH" sz="1000">
                    <a:solidFill>
                      <a:srgbClr val="C0C0C0"/>
                    </a:solidFill>
                  </a:endParaRPr>
                </a:p>
              </p:txBody>
            </p:sp>
            <p:sp>
              <p:nvSpPr>
                <p:cNvPr id="11329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50" y="947"/>
                  <a:ext cx="1551" cy="660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de-CH">
                      <a:solidFill>
                        <a:srgbClr val="C0C0C0"/>
                      </a:solidFill>
                    </a:rPr>
                    <a:t>A1</a:t>
                  </a:r>
                </a:p>
                <a:p>
                  <a:r>
                    <a:rPr lang="de-CH" sz="1000">
                      <a:solidFill>
                        <a:srgbClr val="C0C0C0"/>
                      </a:solidFill>
                    </a:rPr>
                    <a:t>Développement </a:t>
                  </a:r>
                  <a:br>
                    <a:rPr lang="de-CH" sz="1000">
                      <a:solidFill>
                        <a:srgbClr val="C0C0C0"/>
                      </a:solidFill>
                    </a:rPr>
                  </a:br>
                  <a:r>
                    <a:rPr lang="de-CH" sz="1000">
                      <a:solidFill>
                        <a:srgbClr val="C0C0C0"/>
                      </a:solidFill>
                    </a:rPr>
                    <a:t>d‘offres de promotion </a:t>
                  </a:r>
                  <a:br>
                    <a:rPr lang="de-CH" sz="1000">
                      <a:solidFill>
                        <a:srgbClr val="C0C0C0"/>
                      </a:solidFill>
                    </a:rPr>
                  </a:br>
                  <a:r>
                    <a:rPr lang="de-CH" sz="1000">
                      <a:solidFill>
                        <a:srgbClr val="C0C0C0"/>
                      </a:solidFill>
                    </a:rPr>
                    <a:t>de la santé</a:t>
                  </a:r>
                </a:p>
              </p:txBody>
            </p:sp>
            <p:sp>
              <p:nvSpPr>
                <p:cNvPr id="11330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144" y="1755"/>
                  <a:ext cx="1551" cy="659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de-CH">
                      <a:solidFill>
                        <a:srgbClr val="C0C0C0"/>
                      </a:solidFill>
                    </a:rPr>
                    <a:t>A2</a:t>
                  </a:r>
                </a:p>
                <a:p>
                  <a:r>
                    <a:rPr lang="de-CH" sz="1000">
                      <a:solidFill>
                        <a:srgbClr val="C0C0C0"/>
                      </a:solidFill>
                    </a:rPr>
                    <a:t>Représentations </a:t>
                  </a:r>
                  <a:br>
                    <a:rPr lang="de-CH" sz="1000">
                      <a:solidFill>
                        <a:srgbClr val="C0C0C0"/>
                      </a:solidFill>
                    </a:rPr>
                  </a:br>
                  <a:r>
                    <a:rPr lang="de-CH" sz="1000">
                      <a:solidFill>
                        <a:srgbClr val="C0C0C0"/>
                      </a:solidFill>
                    </a:rPr>
                    <a:t>d‘intérêts, collaboration </a:t>
                  </a:r>
                  <a:br>
                    <a:rPr lang="de-CH" sz="1000">
                      <a:solidFill>
                        <a:srgbClr val="C0C0C0"/>
                      </a:solidFill>
                    </a:rPr>
                  </a:br>
                  <a:r>
                    <a:rPr lang="de-CH" sz="1000">
                      <a:solidFill>
                        <a:srgbClr val="C0C0C0"/>
                      </a:solidFill>
                    </a:rPr>
                    <a:t>entre organisations</a:t>
                  </a:r>
                </a:p>
              </p:txBody>
            </p:sp>
            <p:sp>
              <p:nvSpPr>
                <p:cNvPr id="1133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50" y="2475"/>
                  <a:ext cx="1551" cy="660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de-CH">
                      <a:solidFill>
                        <a:srgbClr val="C0C0C0"/>
                      </a:solidFill>
                    </a:rPr>
                    <a:t>A3</a:t>
                  </a:r>
                </a:p>
                <a:p>
                  <a:r>
                    <a:rPr lang="de-CH" sz="1000">
                      <a:solidFill>
                        <a:srgbClr val="C0C0C0"/>
                      </a:solidFill>
                    </a:rPr>
                    <a:t>Mobilisation sociale</a:t>
                  </a:r>
                </a:p>
              </p:txBody>
            </p:sp>
            <p:sp>
              <p:nvSpPr>
                <p:cNvPr id="11332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50" y="3195"/>
                  <a:ext cx="1146" cy="660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de-CH">
                      <a:solidFill>
                        <a:srgbClr val="C0C0C0"/>
                      </a:solidFill>
                    </a:rPr>
                    <a:t>A4</a:t>
                  </a:r>
                </a:p>
                <a:p>
                  <a:r>
                    <a:rPr lang="de-CH" sz="1000">
                      <a:solidFill>
                        <a:srgbClr val="C0C0C0"/>
                      </a:solidFill>
                    </a:rPr>
                    <a:t>Développement de compétences </a:t>
                  </a:r>
                  <a:br>
                    <a:rPr lang="de-CH" sz="1000">
                      <a:solidFill>
                        <a:srgbClr val="C0C0C0"/>
                      </a:solidFill>
                    </a:rPr>
                  </a:br>
                  <a:r>
                    <a:rPr lang="de-CH" sz="1000">
                      <a:solidFill>
                        <a:srgbClr val="C0C0C0"/>
                      </a:solidFill>
                    </a:rPr>
                    <a:t>personnelles</a:t>
                  </a:r>
                </a:p>
              </p:txBody>
            </p:sp>
            <p:sp>
              <p:nvSpPr>
                <p:cNvPr id="11333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1344" y="1707"/>
                  <a:ext cx="1655" cy="660"/>
                </a:xfrm>
                <a:prstGeom prst="rect">
                  <a:avLst/>
                </a:prstGeom>
                <a:noFill/>
                <a:ln w="28575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190500" indent="-190500"/>
                  <a:r>
                    <a:rPr lang="de-CH" sz="1200">
                      <a:solidFill>
                        <a:srgbClr val="C0C0C0"/>
                      </a:solidFill>
                    </a:rPr>
                    <a:t>B2</a:t>
                  </a:r>
                  <a:r>
                    <a:rPr lang="de-CH">
                      <a:solidFill>
                        <a:srgbClr val="C0C0C0"/>
                      </a:solidFill>
                    </a:rPr>
                    <a:t> </a:t>
                  </a:r>
                  <a:r>
                    <a:rPr lang="de-CH" sz="1000">
                      <a:solidFill>
                        <a:srgbClr val="C0C0C0"/>
                      </a:solidFill>
                    </a:rPr>
                    <a:t>Stratégies de promotion de la santé dans la politique et les institutions</a:t>
                  </a:r>
                  <a:endParaRPr lang="de-CH" sz="900">
                    <a:solidFill>
                      <a:srgbClr val="C0C0C0"/>
                    </a:solidFill>
                  </a:endParaRPr>
                </a:p>
              </p:txBody>
            </p:sp>
            <p:sp>
              <p:nvSpPr>
                <p:cNvPr id="11334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344" y="2427"/>
                  <a:ext cx="1655" cy="660"/>
                </a:xfrm>
                <a:prstGeom prst="rect">
                  <a:avLst/>
                </a:prstGeom>
                <a:noFill/>
                <a:ln w="28575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190500" indent="-190500"/>
                  <a:r>
                    <a:rPr lang="de-CH" sz="1200">
                      <a:solidFill>
                        <a:srgbClr val="C0C0C0"/>
                      </a:solidFill>
                    </a:rPr>
                    <a:t>B3</a:t>
                  </a:r>
                  <a:r>
                    <a:rPr lang="de-CH">
                      <a:solidFill>
                        <a:srgbClr val="C0C0C0"/>
                      </a:solidFill>
                    </a:rPr>
                    <a:t> </a:t>
                  </a:r>
                  <a:r>
                    <a:rPr lang="de-CH" sz="1000">
                      <a:solidFill>
                        <a:srgbClr val="C0C0C0"/>
                      </a:solidFill>
                    </a:rPr>
                    <a:t>Potentiel social et engagement favorables à la santé</a:t>
                  </a:r>
                  <a:endParaRPr lang="de-CH" sz="900">
                    <a:solidFill>
                      <a:srgbClr val="C0C0C0"/>
                    </a:solidFill>
                  </a:endParaRPr>
                </a:p>
              </p:txBody>
            </p:sp>
            <p:sp>
              <p:nvSpPr>
                <p:cNvPr id="11335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3072" y="1179"/>
                  <a:ext cx="1680" cy="726"/>
                </a:xfrm>
                <a:prstGeom prst="rect">
                  <a:avLst/>
                </a:prstGeom>
                <a:noFill/>
                <a:ln w="28575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190500" indent="-190500"/>
                  <a:r>
                    <a:rPr lang="de-CH" sz="1200">
                      <a:solidFill>
                        <a:srgbClr val="C0C0C0"/>
                      </a:solidFill>
                    </a:rPr>
                    <a:t>C1</a:t>
                  </a:r>
                  <a:r>
                    <a:rPr lang="de-CH">
                      <a:solidFill>
                        <a:srgbClr val="C0C0C0"/>
                      </a:solidFill>
                    </a:rPr>
                    <a:t> </a:t>
                  </a:r>
                  <a:r>
                    <a:rPr lang="de-CH" sz="1000">
                      <a:solidFill>
                        <a:srgbClr val="C0C0C0"/>
                      </a:solidFill>
                    </a:rPr>
                    <a:t>Environnement physique favorable à la santé</a:t>
                  </a:r>
                  <a:endParaRPr lang="de-CH" sz="900">
                    <a:solidFill>
                      <a:srgbClr val="C0C0C0"/>
                    </a:solidFill>
                  </a:endParaRPr>
                </a:p>
                <a:p>
                  <a:pPr marL="190500" indent="-190500"/>
                  <a:endParaRPr lang="de-CH" sz="900">
                    <a:solidFill>
                      <a:srgbClr val="C0C0C0"/>
                    </a:solidFill>
                  </a:endParaRPr>
                </a:p>
              </p:txBody>
            </p:sp>
            <p:sp>
              <p:nvSpPr>
                <p:cNvPr id="11336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3072" y="1995"/>
                  <a:ext cx="1680" cy="791"/>
                </a:xfrm>
                <a:prstGeom prst="rect">
                  <a:avLst/>
                </a:prstGeom>
                <a:noFill/>
                <a:ln w="28575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190500" indent="-190500"/>
                  <a:r>
                    <a:rPr lang="de-CH" sz="1200">
                      <a:solidFill>
                        <a:srgbClr val="C0C0C0"/>
                      </a:solidFill>
                    </a:rPr>
                    <a:t>C2</a:t>
                  </a:r>
                  <a:r>
                    <a:rPr lang="de-CH">
                      <a:solidFill>
                        <a:srgbClr val="C0C0C0"/>
                      </a:solidFill>
                    </a:rPr>
                    <a:t> </a:t>
                  </a:r>
                  <a:r>
                    <a:rPr lang="de-CH" sz="1000">
                      <a:solidFill>
                        <a:srgbClr val="C0C0C0"/>
                      </a:solidFill>
                    </a:rPr>
                    <a:t>Environnement social favorable à la santé</a:t>
                  </a:r>
                  <a:endParaRPr lang="de-CH" sz="900">
                    <a:solidFill>
                      <a:srgbClr val="C0C0C0"/>
                    </a:solidFill>
                  </a:endParaRPr>
                </a:p>
              </p:txBody>
            </p:sp>
            <p:sp>
              <p:nvSpPr>
                <p:cNvPr id="11337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3072" y="2859"/>
                  <a:ext cx="1680" cy="791"/>
                </a:xfrm>
                <a:prstGeom prst="rect">
                  <a:avLst/>
                </a:prstGeom>
                <a:noFill/>
                <a:ln w="28575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190500" indent="-190500"/>
                  <a:r>
                    <a:rPr lang="de-CH" sz="1200">
                      <a:solidFill>
                        <a:srgbClr val="C0C0C0"/>
                      </a:solidFill>
                    </a:rPr>
                    <a:t>C3</a:t>
                  </a:r>
                  <a:r>
                    <a:rPr lang="de-CH">
                      <a:solidFill>
                        <a:srgbClr val="C0C0C0"/>
                      </a:solidFill>
                    </a:rPr>
                    <a:t> </a:t>
                  </a:r>
                  <a:r>
                    <a:rPr lang="de-CH" sz="1000">
                      <a:solidFill>
                        <a:srgbClr val="C0C0C0"/>
                      </a:solidFill>
                    </a:rPr>
                    <a:t>Ressources personnelles et types de comportement favorables à la santé</a:t>
                  </a:r>
                  <a:endParaRPr lang="de-CH" sz="900">
                    <a:solidFill>
                      <a:srgbClr val="C0C0C0"/>
                    </a:solidFill>
                  </a:endParaRPr>
                </a:p>
                <a:p>
                  <a:pPr marL="190500" indent="-190500"/>
                  <a:endParaRPr lang="de-CH" sz="900">
                    <a:solidFill>
                      <a:srgbClr val="C0C0C0"/>
                    </a:solidFill>
                  </a:endParaRPr>
                </a:p>
              </p:txBody>
            </p:sp>
          </p:grpSp>
        </p:grpSp>
      </p:grpSp>
      <p:sp>
        <p:nvSpPr>
          <p:cNvPr id="1126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74DAB1-E10F-4078-9F45-5B299466B240}" type="slidenum">
              <a:rPr lang="fr-FR" smtClean="0">
                <a:latin typeface="Arial" pitchFamily="34" charset="0"/>
              </a:rPr>
              <a:pPr/>
              <a:t>42</a:t>
            </a:fld>
            <a:endParaRPr lang="fr-FR" smtClean="0">
              <a:latin typeface="Arial" pitchFamily="34" charset="0"/>
            </a:endParaRPr>
          </a:p>
        </p:txBody>
      </p:sp>
      <p:cxnSp>
        <p:nvCxnSpPr>
          <p:cNvPr id="11268" name="AutoShape 2"/>
          <p:cNvCxnSpPr>
            <a:cxnSpLocks noChangeShapeType="1"/>
            <a:stCxn id="11301" idx="2"/>
            <a:endCxn id="11275" idx="0"/>
          </p:cNvCxnSpPr>
          <p:nvPr/>
        </p:nvCxnSpPr>
        <p:spPr bwMode="auto">
          <a:xfrm rot="5400000">
            <a:off x="1489075" y="1362075"/>
            <a:ext cx="3251200" cy="4787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8458200" y="6056313"/>
            <a:ext cx="457200" cy="533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schemeClr val="bg1"/>
              </a:solidFill>
            </a:endParaRP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7850188" y="5470525"/>
            <a:ext cx="1293812" cy="43021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100"/>
              <a:t>Poids corporel sain</a:t>
            </a:r>
            <a:endParaRPr lang="en-US" sz="1100"/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179388" y="2492375"/>
            <a:ext cx="1296987" cy="2619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100"/>
              <a:t>Formations</a:t>
            </a:r>
            <a:endParaRPr lang="en-US" sz="1100"/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5003800" y="4786313"/>
            <a:ext cx="2592388" cy="9699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100"/>
              <a:t>Amélioration des comportements alimentaires</a:t>
            </a:r>
          </a:p>
          <a:p>
            <a:pPr>
              <a:spcBef>
                <a:spcPct val="50000"/>
              </a:spcBef>
            </a:pPr>
            <a:r>
              <a:rPr lang="fr-CH" sz="1000"/>
              <a:t>Plus de fruits/légumes/salades, moins de douceurs, moins de snacks,… Moins de boissons sucrées, plus de non sucrées </a:t>
            </a:r>
          </a:p>
        </p:txBody>
      </p:sp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5003800" y="5805488"/>
            <a:ext cx="2592388" cy="81597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100"/>
              <a:t>Amélioration des activités physiques</a:t>
            </a:r>
          </a:p>
          <a:p>
            <a:pPr>
              <a:spcBef>
                <a:spcPct val="50000"/>
              </a:spcBef>
            </a:pPr>
            <a:r>
              <a:rPr lang="fr-CH" sz="1000"/>
              <a:t>Plus de mouvement/de jeux en plein air, moins de jeux PC et TV</a:t>
            </a:r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5003800" y="3717925"/>
            <a:ext cx="2592388" cy="81597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100"/>
              <a:t>Amélioration de la culture alimentaire</a:t>
            </a:r>
          </a:p>
          <a:p>
            <a:pPr>
              <a:spcBef>
                <a:spcPct val="50000"/>
              </a:spcBef>
            </a:pPr>
            <a:r>
              <a:rPr lang="de-CH" sz="1000"/>
              <a:t>Culture de la table, repas plus longs, </a:t>
            </a:r>
            <a:br>
              <a:rPr lang="de-CH" sz="1000"/>
            </a:br>
            <a:r>
              <a:rPr lang="de-CH" sz="1000"/>
              <a:t>Plus de repas comme activité autonome </a:t>
            </a:r>
            <a:endParaRPr lang="en-US" sz="1000"/>
          </a:p>
        </p:txBody>
      </p:sp>
      <p:sp>
        <p:nvSpPr>
          <p:cNvPr id="11275" name="Text Box 10"/>
          <p:cNvSpPr txBox="1">
            <a:spLocks noChangeArrowheads="1"/>
          </p:cNvSpPr>
          <p:nvPr/>
        </p:nvSpPr>
        <p:spPr bwMode="auto">
          <a:xfrm>
            <a:off x="179388" y="5381625"/>
            <a:ext cx="1081087" cy="6000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100"/>
              <a:t>Coaching, conseils aux parents</a:t>
            </a:r>
            <a:endParaRPr lang="en-US" sz="1100"/>
          </a:p>
        </p:txBody>
      </p:sp>
      <p:sp>
        <p:nvSpPr>
          <p:cNvPr id="11276" name="Text Box 11"/>
          <p:cNvSpPr txBox="1">
            <a:spLocks noChangeArrowheads="1"/>
          </p:cNvSpPr>
          <p:nvPr/>
        </p:nvSpPr>
        <p:spPr bwMode="auto">
          <a:xfrm>
            <a:off x="1908175" y="2319338"/>
            <a:ext cx="2376488" cy="2603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100"/>
              <a:t>Amélioration des compétences</a:t>
            </a:r>
          </a:p>
        </p:txBody>
      </p:sp>
      <p:cxnSp>
        <p:nvCxnSpPr>
          <p:cNvPr id="11277" name="AutoShape 12"/>
          <p:cNvCxnSpPr>
            <a:cxnSpLocks noChangeShapeType="1"/>
            <a:stCxn id="11273" idx="3"/>
            <a:endCxn id="11270" idx="1"/>
          </p:cNvCxnSpPr>
          <p:nvPr/>
        </p:nvCxnSpPr>
        <p:spPr bwMode="auto">
          <a:xfrm flipV="1">
            <a:off x="7596188" y="5686425"/>
            <a:ext cx="254000" cy="527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78" name="AutoShape 13"/>
          <p:cNvCxnSpPr>
            <a:cxnSpLocks noChangeShapeType="1"/>
            <a:stCxn id="11272" idx="3"/>
            <a:endCxn id="11270" idx="1"/>
          </p:cNvCxnSpPr>
          <p:nvPr/>
        </p:nvCxnSpPr>
        <p:spPr bwMode="auto">
          <a:xfrm>
            <a:off x="7596188" y="5270500"/>
            <a:ext cx="254000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979613" y="2878138"/>
            <a:ext cx="1944687" cy="43021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100"/>
              <a:t>Conseillères/conseillers parentaux motivés 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1835150" y="981075"/>
            <a:ext cx="2305050" cy="60007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100"/>
              <a:t>Bonne diffusion et utilisation par les conseillères/conseillers parentaux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1857375" y="1714500"/>
            <a:ext cx="2427288" cy="43021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100"/>
              <a:t>Large atteinte des groupes cibles et mise à profit (parents/enfants) </a:t>
            </a:r>
          </a:p>
        </p:txBody>
      </p:sp>
      <p:cxnSp>
        <p:nvCxnSpPr>
          <p:cNvPr id="11282" name="AutoShape 18"/>
          <p:cNvCxnSpPr>
            <a:cxnSpLocks noChangeShapeType="1"/>
            <a:stCxn id="11280" idx="2"/>
            <a:endCxn id="11281" idx="0"/>
          </p:cNvCxnSpPr>
          <p:nvPr/>
        </p:nvCxnSpPr>
        <p:spPr bwMode="auto">
          <a:xfrm rot="16200000" flipH="1">
            <a:off x="2962275" y="1606550"/>
            <a:ext cx="133350" cy="82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83" name="AutoShape 19"/>
          <p:cNvCxnSpPr>
            <a:cxnSpLocks noChangeShapeType="1"/>
            <a:stCxn id="11271" idx="3"/>
            <a:endCxn id="11276" idx="1"/>
          </p:cNvCxnSpPr>
          <p:nvPr/>
        </p:nvCxnSpPr>
        <p:spPr bwMode="auto">
          <a:xfrm flipV="1">
            <a:off x="1476375" y="2449513"/>
            <a:ext cx="431800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179388" y="981075"/>
            <a:ext cx="1296987" cy="43021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100"/>
              <a:t>Développement et distribution</a:t>
            </a:r>
            <a:endParaRPr lang="en-US" sz="1100"/>
          </a:p>
        </p:txBody>
      </p:sp>
      <p:sp>
        <p:nvSpPr>
          <p:cNvPr id="11285" name="Text Box 23"/>
          <p:cNvSpPr txBox="1">
            <a:spLocks noChangeArrowheads="1"/>
          </p:cNvSpPr>
          <p:nvPr/>
        </p:nvSpPr>
        <p:spPr bwMode="auto">
          <a:xfrm>
            <a:off x="1547813" y="5621338"/>
            <a:ext cx="1584325" cy="60007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100"/>
              <a:t>Amélioration des com-pétences éducatives</a:t>
            </a:r>
          </a:p>
        </p:txBody>
      </p:sp>
      <p:sp>
        <p:nvSpPr>
          <p:cNvPr id="11286" name="Text Box 24"/>
          <p:cNvSpPr txBox="1">
            <a:spLocks noChangeArrowheads="1"/>
          </p:cNvSpPr>
          <p:nvPr/>
        </p:nvSpPr>
        <p:spPr bwMode="auto">
          <a:xfrm>
            <a:off x="3348038" y="5300663"/>
            <a:ext cx="1368425" cy="60007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100"/>
              <a:t>Amélioration du comportement éducatif</a:t>
            </a:r>
          </a:p>
        </p:txBody>
      </p:sp>
      <p:cxnSp>
        <p:nvCxnSpPr>
          <p:cNvPr id="11287" name="AutoShape 25"/>
          <p:cNvCxnSpPr>
            <a:cxnSpLocks noChangeShapeType="1"/>
            <a:stCxn id="11285" idx="3"/>
            <a:endCxn id="11286" idx="1"/>
          </p:cNvCxnSpPr>
          <p:nvPr/>
        </p:nvCxnSpPr>
        <p:spPr bwMode="auto">
          <a:xfrm flipV="1">
            <a:off x="3132138" y="5600700"/>
            <a:ext cx="215900" cy="320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88" name="AutoShape 26"/>
          <p:cNvCxnSpPr>
            <a:cxnSpLocks noChangeShapeType="1"/>
            <a:stCxn id="11286" idx="3"/>
            <a:endCxn id="11273" idx="1"/>
          </p:cNvCxnSpPr>
          <p:nvPr/>
        </p:nvCxnSpPr>
        <p:spPr bwMode="auto">
          <a:xfrm>
            <a:off x="4716463" y="5600700"/>
            <a:ext cx="287337" cy="612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89" name="AutoShape 27"/>
          <p:cNvCxnSpPr>
            <a:cxnSpLocks noChangeShapeType="1"/>
            <a:stCxn id="11286" idx="3"/>
            <a:endCxn id="11272" idx="1"/>
          </p:cNvCxnSpPr>
          <p:nvPr/>
        </p:nvCxnSpPr>
        <p:spPr bwMode="auto">
          <a:xfrm flipV="1">
            <a:off x="4716463" y="5270500"/>
            <a:ext cx="287337" cy="330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90" name="AutoShape 28"/>
          <p:cNvCxnSpPr>
            <a:cxnSpLocks noChangeShapeType="1"/>
            <a:stCxn id="11286" idx="3"/>
            <a:endCxn id="11274" idx="1"/>
          </p:cNvCxnSpPr>
          <p:nvPr/>
        </p:nvCxnSpPr>
        <p:spPr bwMode="auto">
          <a:xfrm flipV="1">
            <a:off x="4716463" y="4125913"/>
            <a:ext cx="287337" cy="1474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91" name="AutoShape 29"/>
          <p:cNvCxnSpPr>
            <a:cxnSpLocks noChangeShapeType="1"/>
            <a:stCxn id="11279" idx="2"/>
            <a:endCxn id="11275" idx="0"/>
          </p:cNvCxnSpPr>
          <p:nvPr/>
        </p:nvCxnSpPr>
        <p:spPr bwMode="auto">
          <a:xfrm rot="5400000">
            <a:off x="799306" y="3229769"/>
            <a:ext cx="2073275" cy="2230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92" name="AutoShape 30"/>
          <p:cNvCxnSpPr>
            <a:cxnSpLocks noChangeShapeType="1"/>
            <a:stCxn id="11275" idx="3"/>
            <a:endCxn id="11285" idx="1"/>
          </p:cNvCxnSpPr>
          <p:nvPr/>
        </p:nvCxnSpPr>
        <p:spPr bwMode="auto">
          <a:xfrm>
            <a:off x="1260475" y="5681663"/>
            <a:ext cx="287338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93" name="AutoShape 31"/>
          <p:cNvCxnSpPr>
            <a:cxnSpLocks noChangeShapeType="1"/>
            <a:stCxn id="11274" idx="2"/>
            <a:endCxn id="11272" idx="0"/>
          </p:cNvCxnSpPr>
          <p:nvPr/>
        </p:nvCxnSpPr>
        <p:spPr bwMode="auto">
          <a:xfrm rot="5400000">
            <a:off x="6172994" y="4660106"/>
            <a:ext cx="254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294" name="Text Box 32"/>
          <p:cNvSpPr txBox="1">
            <a:spLocks noChangeArrowheads="1"/>
          </p:cNvSpPr>
          <p:nvPr/>
        </p:nvSpPr>
        <p:spPr bwMode="auto">
          <a:xfrm>
            <a:off x="2844800" y="3429000"/>
            <a:ext cx="1798638" cy="26193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100"/>
              <a:t>Collaboration réussie</a:t>
            </a:r>
            <a:endParaRPr lang="en-US" sz="1100"/>
          </a:p>
        </p:txBody>
      </p:sp>
      <p:sp>
        <p:nvSpPr>
          <p:cNvPr id="11295" name="Text Box 33"/>
          <p:cNvSpPr txBox="1">
            <a:spLocks noChangeArrowheads="1"/>
          </p:cNvSpPr>
          <p:nvPr/>
        </p:nvSpPr>
        <p:spPr bwMode="auto">
          <a:xfrm>
            <a:off x="179388" y="2219325"/>
            <a:ext cx="1296987" cy="2619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100"/>
              <a:t>Outils</a:t>
            </a:r>
            <a:endParaRPr lang="en-US" sz="1000"/>
          </a:p>
        </p:txBody>
      </p:sp>
      <p:sp>
        <p:nvSpPr>
          <p:cNvPr id="11296" name="Text Box 34"/>
          <p:cNvSpPr txBox="1">
            <a:spLocks noChangeArrowheads="1"/>
          </p:cNvSpPr>
          <p:nvPr/>
        </p:nvSpPr>
        <p:spPr bwMode="auto">
          <a:xfrm>
            <a:off x="179388" y="3343275"/>
            <a:ext cx="1439862" cy="43021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100"/>
              <a:t>Mise en réseau avec des pédiatres</a:t>
            </a:r>
            <a:endParaRPr lang="en-US" sz="1100"/>
          </a:p>
        </p:txBody>
      </p:sp>
      <p:cxnSp>
        <p:nvCxnSpPr>
          <p:cNvPr id="11297" name="AutoShape 35"/>
          <p:cNvCxnSpPr>
            <a:cxnSpLocks noChangeShapeType="1"/>
            <a:stCxn id="11296" idx="3"/>
            <a:endCxn id="11294" idx="1"/>
          </p:cNvCxnSpPr>
          <p:nvPr/>
        </p:nvCxnSpPr>
        <p:spPr bwMode="auto">
          <a:xfrm>
            <a:off x="1619250" y="3559175"/>
            <a:ext cx="1225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298" name="Text Box 36"/>
          <p:cNvSpPr txBox="1">
            <a:spLocks noChangeArrowheads="1"/>
          </p:cNvSpPr>
          <p:nvPr/>
        </p:nvSpPr>
        <p:spPr bwMode="auto">
          <a:xfrm>
            <a:off x="179388" y="1795463"/>
            <a:ext cx="1296987" cy="26193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100"/>
              <a:t>Acquisition</a:t>
            </a:r>
            <a:endParaRPr lang="en-US" sz="1100"/>
          </a:p>
        </p:txBody>
      </p:sp>
      <p:cxnSp>
        <p:nvCxnSpPr>
          <p:cNvPr id="11299" name="AutoShape 37"/>
          <p:cNvCxnSpPr>
            <a:cxnSpLocks noChangeShapeType="1"/>
            <a:stCxn id="11298" idx="3"/>
            <a:endCxn id="11281" idx="1"/>
          </p:cNvCxnSpPr>
          <p:nvPr/>
        </p:nvCxnSpPr>
        <p:spPr bwMode="auto">
          <a:xfrm>
            <a:off x="1476375" y="1925638"/>
            <a:ext cx="381000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300" name="AutoShape 38"/>
          <p:cNvCxnSpPr>
            <a:cxnSpLocks noChangeShapeType="1"/>
            <a:stCxn id="11295" idx="3"/>
            <a:endCxn id="11276" idx="1"/>
          </p:cNvCxnSpPr>
          <p:nvPr/>
        </p:nvCxnSpPr>
        <p:spPr bwMode="auto">
          <a:xfrm>
            <a:off x="1476375" y="2349500"/>
            <a:ext cx="431800" cy="100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301" name="Text Box 39"/>
          <p:cNvSpPr txBox="1">
            <a:spLocks noChangeArrowheads="1"/>
          </p:cNvSpPr>
          <p:nvPr/>
        </p:nvSpPr>
        <p:spPr bwMode="auto">
          <a:xfrm>
            <a:off x="4572000" y="1700213"/>
            <a:ext cx="1871663" cy="43021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100"/>
              <a:t>Satisfaction des parents, moins d‘abandons</a:t>
            </a:r>
            <a:endParaRPr lang="de-CH" sz="1100">
              <a:solidFill>
                <a:srgbClr val="FF0000"/>
              </a:solidFill>
            </a:endParaRPr>
          </a:p>
        </p:txBody>
      </p:sp>
      <p:cxnSp>
        <p:nvCxnSpPr>
          <p:cNvPr id="11302" name="AutoShape 40"/>
          <p:cNvCxnSpPr>
            <a:cxnSpLocks noChangeShapeType="1"/>
            <a:stCxn id="11281" idx="3"/>
            <a:endCxn id="11301" idx="1"/>
          </p:cNvCxnSpPr>
          <p:nvPr/>
        </p:nvCxnSpPr>
        <p:spPr bwMode="auto">
          <a:xfrm flipV="1">
            <a:off x="4284663" y="1916113"/>
            <a:ext cx="287337" cy="14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1303" name="AutoShape 41"/>
          <p:cNvCxnSpPr>
            <a:cxnSpLocks noChangeShapeType="1"/>
            <a:stCxn id="11276" idx="2"/>
            <a:endCxn id="11279" idx="0"/>
          </p:cNvCxnSpPr>
          <p:nvPr/>
        </p:nvCxnSpPr>
        <p:spPr bwMode="auto">
          <a:xfrm rot="5400000">
            <a:off x="2874169" y="2656682"/>
            <a:ext cx="298450" cy="144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304" name="AutoShape 42"/>
          <p:cNvCxnSpPr>
            <a:cxnSpLocks noChangeShapeType="1"/>
            <a:stCxn id="11294" idx="2"/>
            <a:endCxn id="11275" idx="0"/>
          </p:cNvCxnSpPr>
          <p:nvPr/>
        </p:nvCxnSpPr>
        <p:spPr bwMode="auto">
          <a:xfrm rot="5400000">
            <a:off x="1387475" y="3024188"/>
            <a:ext cx="1690687" cy="3024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305" name="Text Box 43"/>
          <p:cNvSpPr txBox="1">
            <a:spLocks noChangeArrowheads="1"/>
          </p:cNvSpPr>
          <p:nvPr/>
        </p:nvSpPr>
        <p:spPr bwMode="auto">
          <a:xfrm>
            <a:off x="1571625" y="6483350"/>
            <a:ext cx="1222375" cy="26193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100"/>
              <a:t>Objectifs</a:t>
            </a:r>
            <a:endParaRPr lang="en-US" sz="1000"/>
          </a:p>
        </p:txBody>
      </p:sp>
      <p:sp>
        <p:nvSpPr>
          <p:cNvPr id="11306" name="Text Box 44"/>
          <p:cNvSpPr txBox="1">
            <a:spLocks noChangeArrowheads="1"/>
          </p:cNvSpPr>
          <p:nvPr/>
        </p:nvSpPr>
        <p:spPr bwMode="auto">
          <a:xfrm>
            <a:off x="179388" y="6488113"/>
            <a:ext cx="1223962" cy="26193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100"/>
              <a:t>Mesures</a:t>
            </a:r>
            <a:endParaRPr lang="en-US" sz="1100"/>
          </a:p>
        </p:txBody>
      </p:sp>
      <p:sp>
        <p:nvSpPr>
          <p:cNvPr id="11307" name="Line 58"/>
          <p:cNvSpPr>
            <a:spLocks noChangeShapeType="1"/>
          </p:cNvSpPr>
          <p:nvPr/>
        </p:nvSpPr>
        <p:spPr bwMode="auto">
          <a:xfrm flipV="1">
            <a:off x="1285875" y="1484313"/>
            <a:ext cx="549275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08" name="Line 59"/>
          <p:cNvSpPr>
            <a:spLocks noChangeShapeType="1"/>
          </p:cNvSpPr>
          <p:nvPr/>
        </p:nvSpPr>
        <p:spPr bwMode="auto">
          <a:xfrm>
            <a:off x="1476375" y="126841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1258888" y="5013341"/>
            <a:ext cx="2089150" cy="646115"/>
            <a:chOff x="793" y="3179"/>
            <a:chExt cx="1316" cy="407"/>
          </a:xfrm>
          <a:solidFill>
            <a:srgbClr val="FFC000"/>
          </a:solidFill>
        </p:grpSpPr>
        <p:sp>
          <p:nvSpPr>
            <p:cNvPr id="12336" name="Text Box 62"/>
            <p:cNvSpPr txBox="1">
              <a:spLocks noChangeArrowheads="1"/>
            </p:cNvSpPr>
            <p:nvPr/>
          </p:nvSpPr>
          <p:spPr bwMode="auto">
            <a:xfrm>
              <a:off x="975" y="3179"/>
              <a:ext cx="1005" cy="271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CH" sz="1100" dirty="0"/>
                <a:t>Attitude positive par rapport au thème </a:t>
              </a:r>
            </a:p>
          </p:txBody>
        </p:sp>
        <p:cxnSp>
          <p:nvCxnSpPr>
            <p:cNvPr id="23600" name="AutoShape 63"/>
            <p:cNvCxnSpPr>
              <a:cxnSpLocks noChangeShapeType="1"/>
              <a:endCxn id="12336" idx="1"/>
            </p:cNvCxnSpPr>
            <p:nvPr/>
          </p:nvCxnSpPr>
          <p:spPr bwMode="auto">
            <a:xfrm rot="5400000" flipH="1" flipV="1">
              <a:off x="748" y="3359"/>
              <a:ext cx="272" cy="182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3601" name="Line 64"/>
            <p:cNvSpPr>
              <a:spLocks noChangeShapeType="1"/>
            </p:cNvSpPr>
            <p:nvPr/>
          </p:nvSpPr>
          <p:spPr bwMode="auto">
            <a:xfrm>
              <a:off x="1485" y="3441"/>
              <a:ext cx="0" cy="13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de-CH" sz="1200" dirty="0"/>
            </a:p>
          </p:txBody>
        </p:sp>
        <p:sp>
          <p:nvSpPr>
            <p:cNvPr id="23602" name="Line 65"/>
            <p:cNvSpPr>
              <a:spLocks noChangeShapeType="1"/>
            </p:cNvSpPr>
            <p:nvPr/>
          </p:nvSpPr>
          <p:spPr bwMode="auto">
            <a:xfrm>
              <a:off x="1980" y="3261"/>
              <a:ext cx="129" cy="28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de-CH" sz="1200" dirty="0"/>
            </a:p>
          </p:txBody>
        </p:sp>
      </p:grpSp>
      <p:sp>
        <p:nvSpPr>
          <p:cNvPr id="66" name="Rectangle 3"/>
          <p:cNvSpPr txBox="1">
            <a:spLocks noChangeArrowheads="1"/>
          </p:cNvSpPr>
          <p:nvPr/>
        </p:nvSpPr>
        <p:spPr bwMode="auto">
          <a:xfrm>
            <a:off x="179388" y="303213"/>
            <a:ext cx="85693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de-CH" sz="2400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Questions</a:t>
            </a:r>
            <a:r>
              <a:rPr lang="de-CH" sz="240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CH" sz="2400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d‘évaluation</a:t>
            </a:r>
            <a:r>
              <a:rPr lang="de-CH" sz="240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CH" sz="2400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autour</a:t>
            </a:r>
            <a:r>
              <a:rPr lang="de-CH" sz="240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du </a:t>
            </a:r>
            <a:r>
              <a:rPr lang="de-CH" sz="2400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modèle</a:t>
            </a:r>
            <a:endParaRPr lang="de-CH" sz="1000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7" name="AutoShape 61"/>
          <p:cNvSpPr>
            <a:spLocks noChangeArrowheads="1"/>
          </p:cNvSpPr>
          <p:nvPr/>
        </p:nvSpPr>
        <p:spPr bwMode="auto">
          <a:xfrm>
            <a:off x="646113" y="1052513"/>
            <a:ext cx="3062287" cy="504825"/>
          </a:xfrm>
          <a:prstGeom prst="wedgeRoundRectCallout">
            <a:avLst>
              <a:gd name="adj1" fmla="val -42926"/>
              <a:gd name="adj2" fmla="val 10780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CH" sz="1200"/>
              <a:t>Combien de conseillères/conseillers parentaux sont-ils atteints ? </a:t>
            </a:r>
            <a:endParaRPr lang="en-US" sz="1200"/>
          </a:p>
        </p:txBody>
      </p:sp>
      <p:sp>
        <p:nvSpPr>
          <p:cNvPr id="68" name="AutoShape 62"/>
          <p:cNvSpPr>
            <a:spLocks noChangeArrowheads="1"/>
          </p:cNvSpPr>
          <p:nvPr/>
        </p:nvSpPr>
        <p:spPr bwMode="auto">
          <a:xfrm>
            <a:off x="4222750" y="1196975"/>
            <a:ext cx="1862138" cy="520700"/>
          </a:xfrm>
          <a:prstGeom prst="wedgeRoundRectCallout">
            <a:avLst>
              <a:gd name="adj1" fmla="val -78157"/>
              <a:gd name="adj2" fmla="val 6446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CH" sz="1200"/>
              <a:t>Quels sont les parents atteints ? </a:t>
            </a:r>
            <a:endParaRPr lang="en-US" sz="1200"/>
          </a:p>
        </p:txBody>
      </p:sp>
      <p:sp>
        <p:nvSpPr>
          <p:cNvPr id="69" name="AutoShape 63"/>
          <p:cNvSpPr>
            <a:spLocks noChangeArrowheads="1"/>
          </p:cNvSpPr>
          <p:nvPr/>
        </p:nvSpPr>
        <p:spPr bwMode="auto">
          <a:xfrm>
            <a:off x="106363" y="4508500"/>
            <a:ext cx="1225550" cy="501650"/>
          </a:xfrm>
          <a:prstGeom prst="wedgeRoundRectCallout">
            <a:avLst>
              <a:gd name="adj1" fmla="val -579"/>
              <a:gd name="adj2" fmla="val 12025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CH" sz="1200"/>
              <a:t>Qualité du coaching ? </a:t>
            </a:r>
            <a:endParaRPr lang="en-US" sz="1200"/>
          </a:p>
        </p:txBody>
      </p:sp>
      <p:sp>
        <p:nvSpPr>
          <p:cNvPr id="70" name="AutoShape 64"/>
          <p:cNvSpPr>
            <a:spLocks noChangeArrowheads="1"/>
          </p:cNvSpPr>
          <p:nvPr/>
        </p:nvSpPr>
        <p:spPr bwMode="auto">
          <a:xfrm>
            <a:off x="3059113" y="2349500"/>
            <a:ext cx="3313112" cy="503238"/>
          </a:xfrm>
          <a:prstGeom prst="wedgeRoundRectCallout">
            <a:avLst>
              <a:gd name="adj1" fmla="val -60935"/>
              <a:gd name="adj2" fmla="val -2481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CH" sz="1200"/>
              <a:t>Les formations continues améliorent-elles les compétences professionnelles ? </a:t>
            </a:r>
            <a:endParaRPr lang="en-US" sz="1200"/>
          </a:p>
        </p:txBody>
      </p:sp>
      <p:sp>
        <p:nvSpPr>
          <p:cNvPr id="71" name="AutoShape 66"/>
          <p:cNvSpPr>
            <a:spLocks noChangeArrowheads="1"/>
          </p:cNvSpPr>
          <p:nvPr/>
        </p:nvSpPr>
        <p:spPr bwMode="auto">
          <a:xfrm>
            <a:off x="4067175" y="4581525"/>
            <a:ext cx="2290763" cy="722313"/>
          </a:xfrm>
          <a:prstGeom prst="wedgeRoundRectCallout">
            <a:avLst>
              <a:gd name="adj1" fmla="val -41227"/>
              <a:gd name="adj2" fmla="val 7660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CH" sz="1200"/>
              <a:t>Dans quelle mesure le comportement éducatif s‘est-il modifié ? </a:t>
            </a:r>
            <a:endParaRPr lang="en-US" sz="1200"/>
          </a:p>
        </p:txBody>
      </p:sp>
      <p:sp>
        <p:nvSpPr>
          <p:cNvPr id="72" name="AutoShape 67"/>
          <p:cNvSpPr>
            <a:spLocks noChangeArrowheads="1"/>
          </p:cNvSpPr>
          <p:nvPr/>
        </p:nvSpPr>
        <p:spPr bwMode="auto">
          <a:xfrm>
            <a:off x="5940425" y="2924175"/>
            <a:ext cx="2735263" cy="666750"/>
          </a:xfrm>
          <a:prstGeom prst="wedgeRoundRectCallout">
            <a:avLst>
              <a:gd name="adj1" fmla="val -42245"/>
              <a:gd name="adj2" fmla="val 12686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CH" sz="1200"/>
              <a:t>Dans quelle mesure les cultures alimentaires se modifient-elles dans les familles ? </a:t>
            </a:r>
            <a:endParaRPr lang="en-US" sz="1200"/>
          </a:p>
        </p:txBody>
      </p:sp>
      <p:sp>
        <p:nvSpPr>
          <p:cNvPr id="73" name="AutoShape 68"/>
          <p:cNvSpPr>
            <a:spLocks noChangeArrowheads="1"/>
          </p:cNvSpPr>
          <p:nvPr/>
        </p:nvSpPr>
        <p:spPr bwMode="auto">
          <a:xfrm>
            <a:off x="5940425" y="4508500"/>
            <a:ext cx="2232025" cy="450850"/>
          </a:xfrm>
          <a:prstGeom prst="wedgeRoundRectCallout">
            <a:avLst>
              <a:gd name="adj1" fmla="val -39537"/>
              <a:gd name="adj2" fmla="val 12686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CH" sz="1200"/>
              <a:t>Les enfants mangent-ils de manière plus équilibrée ? </a:t>
            </a:r>
            <a:endParaRPr lang="en-US" sz="1200"/>
          </a:p>
        </p:txBody>
      </p:sp>
      <p:sp>
        <p:nvSpPr>
          <p:cNvPr id="74" name="AutoShape 69"/>
          <p:cNvSpPr>
            <a:spLocks noChangeArrowheads="1"/>
          </p:cNvSpPr>
          <p:nvPr/>
        </p:nvSpPr>
        <p:spPr bwMode="auto">
          <a:xfrm>
            <a:off x="5508625" y="6237288"/>
            <a:ext cx="2447925" cy="576262"/>
          </a:xfrm>
          <a:prstGeom prst="wedgeRoundRectCallout">
            <a:avLst>
              <a:gd name="adj1" fmla="val -31347"/>
              <a:gd name="adj2" fmla="val -8901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CH" sz="1200"/>
              <a:t>Les enfants bougent-ils plus ? Quelles activités physiques ? </a:t>
            </a:r>
          </a:p>
        </p:txBody>
      </p:sp>
      <p:sp>
        <p:nvSpPr>
          <p:cNvPr id="75" name="AutoShape 70"/>
          <p:cNvSpPr>
            <a:spLocks noChangeArrowheads="1"/>
          </p:cNvSpPr>
          <p:nvPr/>
        </p:nvSpPr>
        <p:spPr bwMode="auto">
          <a:xfrm>
            <a:off x="785813" y="1628775"/>
            <a:ext cx="1914525" cy="522288"/>
          </a:xfrm>
          <a:prstGeom prst="wedgeRoundRectCallout">
            <a:avLst>
              <a:gd name="adj1" fmla="val -60042"/>
              <a:gd name="adj2" fmla="val 11005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CH" sz="1200"/>
              <a:t>Qualité des formations continues ? </a:t>
            </a:r>
            <a:endParaRPr lang="en-US" sz="1200"/>
          </a:p>
        </p:txBody>
      </p:sp>
      <p:sp>
        <p:nvSpPr>
          <p:cNvPr id="76" name="AutoShape 71"/>
          <p:cNvSpPr>
            <a:spLocks noChangeArrowheads="1"/>
          </p:cNvSpPr>
          <p:nvPr/>
        </p:nvSpPr>
        <p:spPr bwMode="auto">
          <a:xfrm>
            <a:off x="0" y="3213100"/>
            <a:ext cx="2555875" cy="503238"/>
          </a:xfrm>
          <a:prstGeom prst="wedgeRoundRectCallout">
            <a:avLst>
              <a:gd name="adj1" fmla="val 73148"/>
              <a:gd name="adj2" fmla="val 2375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CH" sz="1200"/>
              <a:t>La mise en réseau avec des pédiatres a-t-elle du succès ? </a:t>
            </a:r>
            <a:endParaRPr lang="en-US" sz="1200"/>
          </a:p>
        </p:txBody>
      </p:sp>
      <p:sp>
        <p:nvSpPr>
          <p:cNvPr id="77" name="AutoShape 65"/>
          <p:cNvSpPr>
            <a:spLocks noChangeArrowheads="1"/>
          </p:cNvSpPr>
          <p:nvPr/>
        </p:nvSpPr>
        <p:spPr bwMode="auto">
          <a:xfrm>
            <a:off x="1476375" y="4508500"/>
            <a:ext cx="2667000" cy="728663"/>
          </a:xfrm>
          <a:prstGeom prst="wedgeRoundRectCallout">
            <a:avLst>
              <a:gd name="adj1" fmla="val -11657"/>
              <a:gd name="adj2" fmla="val 8107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CH" sz="1200"/>
              <a:t>Dans quelle mesure les attitudes et les compétences des parents se modifient-elles ? </a:t>
            </a:r>
            <a:endParaRPr lang="en-US" sz="1200"/>
          </a:p>
        </p:txBody>
      </p:sp>
      <p:sp>
        <p:nvSpPr>
          <p:cNvPr id="78" name="AutoShape 60"/>
          <p:cNvSpPr>
            <a:spLocks noChangeArrowheads="1"/>
          </p:cNvSpPr>
          <p:nvPr/>
        </p:nvSpPr>
        <p:spPr bwMode="auto">
          <a:xfrm>
            <a:off x="7451725" y="4941888"/>
            <a:ext cx="1692275" cy="503237"/>
          </a:xfrm>
          <a:prstGeom prst="wedgeRoundRectCallout">
            <a:avLst>
              <a:gd name="adj1" fmla="val 6606"/>
              <a:gd name="adj2" fmla="val 7775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CH" sz="1200"/>
              <a:t>Réduction du      surpoids ? 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543800" y="6477000"/>
            <a:ext cx="1371600" cy="304800"/>
          </a:xfrm>
          <a:prstGeom prst="rect">
            <a:avLst/>
          </a:prstGeom>
        </p:spPr>
        <p:txBody>
          <a:bodyPr/>
          <a:lstStyle/>
          <a:p>
            <a:fld id="{0C3EAEDD-EAE1-46E2-AE23-E633FCEB95D5}" type="slidenum">
              <a:rPr lang="fr-FR"/>
              <a:pPr/>
              <a:t>43</a:t>
            </a:fld>
            <a:endParaRPr lang="fr-FR"/>
          </a:p>
        </p:txBody>
      </p:sp>
      <p:sp>
        <p:nvSpPr>
          <p:cNvPr id="33796" name="Rectangle 102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CH" sz="2800" dirty="0" smtClean="0"/>
              <a:t>Merci beaucoup.</a:t>
            </a:r>
            <a:endParaRPr lang="fr-FR" sz="2800" dirty="0"/>
          </a:p>
        </p:txBody>
      </p:sp>
      <p:sp>
        <p:nvSpPr>
          <p:cNvPr id="33797" name="Rectangle 102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fr-CH" sz="2000" dirty="0" smtClean="0"/>
              <a:t>Pour de plus amples informations:</a:t>
            </a:r>
            <a:r>
              <a:rPr lang="fr-CH" sz="2000" dirty="0"/>
              <a:t/>
            </a:r>
            <a:br>
              <a:rPr lang="fr-CH" sz="2000" dirty="0"/>
            </a:br>
            <a:r>
              <a:rPr lang="fr-CH" sz="2000" dirty="0" smtClean="0"/>
              <a:t>thomas.mattig@promotionsante.ch</a:t>
            </a:r>
            <a:endParaRPr lang="fr-CH" sz="2000" dirty="0"/>
          </a:p>
          <a:p>
            <a:pPr>
              <a:buFont typeface="Arial" charset="0"/>
              <a:buNone/>
            </a:pPr>
            <a:endParaRPr lang="fr-CH" sz="2000" dirty="0"/>
          </a:p>
          <a:p>
            <a:pPr>
              <a:buFont typeface="Arial" charset="0"/>
              <a:buNone/>
            </a:pPr>
            <a:r>
              <a:rPr lang="fr-FR" sz="2000" dirty="0" smtClean="0"/>
              <a:t>Promotion Santé Suisse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Av. de la Gare 52</a:t>
            </a:r>
            <a:r>
              <a:rPr lang="fr-CH" sz="2000" dirty="0"/>
              <a:t>, </a:t>
            </a:r>
            <a:r>
              <a:rPr lang="fr-FR" sz="2000" dirty="0"/>
              <a:t>CH-1003 Lausanne</a:t>
            </a:r>
            <a:br>
              <a:rPr lang="fr-FR" sz="2000" dirty="0"/>
            </a:br>
            <a:r>
              <a:rPr lang="fr-FR" sz="2000" dirty="0" smtClean="0"/>
              <a:t>Tél. </a:t>
            </a:r>
            <a:r>
              <a:rPr lang="fr-FR" sz="2000" dirty="0"/>
              <a:t>+41 (0)21 345 15 </a:t>
            </a:r>
            <a:r>
              <a:rPr lang="fr-FR" sz="2000" dirty="0" err="1"/>
              <a:t>15</a:t>
            </a:r>
            <a:r>
              <a:rPr lang="fr-CH" sz="2000" dirty="0"/>
              <a:t> - F</a:t>
            </a:r>
            <a:r>
              <a:rPr lang="fr-FR" sz="2000" dirty="0" err="1"/>
              <a:t>ax</a:t>
            </a:r>
            <a:r>
              <a:rPr lang="fr-FR" sz="2000" dirty="0"/>
              <a:t> +41 (0)21 345 15 45</a:t>
            </a:r>
          </a:p>
          <a:p>
            <a:pPr>
              <a:buFont typeface="Arial" charset="0"/>
              <a:buNone/>
            </a:pPr>
            <a:r>
              <a:rPr lang="fr-CH" sz="2000" dirty="0"/>
              <a:t>www.promotionsante.ch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4BA5B-E9D2-4D4D-A5F5-3395D27419AD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pic>
        <p:nvPicPr>
          <p:cNvPr id="148482" name="Picture 2" descr="http://www.livenet.ch/sites/default/files/media/178752-Bevormund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86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1A146-1DFB-498E-8A14-C066A1BF7749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pic>
        <p:nvPicPr>
          <p:cNvPr id="125954" name="Picture 2" descr="http://www.augensound.de/l9524-fotografie_menschen-wirk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5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gesundheitsdienste.bs.ch/gp_transformer-1_07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3"/>
            <a:ext cx="9144000" cy="648072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4BA5B-E9D2-4D4D-A5F5-3395D27419AD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Promotion Santé Suisse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D9203"/>
              </a:buClr>
            </a:pPr>
            <a:r>
              <a:rPr lang="fr-CH" sz="2400" dirty="0" smtClean="0"/>
              <a:t>fondation nationale qui a pour mandat légal (</a:t>
            </a:r>
            <a:r>
              <a:rPr lang="fr-CH" sz="2400" dirty="0" err="1" smtClean="0"/>
              <a:t>LAMal</a:t>
            </a:r>
            <a:r>
              <a:rPr lang="fr-CH" sz="2400" dirty="0" smtClean="0"/>
              <a:t>, art. 19) de stimuler, coordonner et évaluer des mesures destinées à promouvoir la santé et à prévenir les maladies</a:t>
            </a:r>
            <a:endParaRPr lang="de-CH" sz="2400" dirty="0" smtClean="0"/>
          </a:p>
          <a:p>
            <a:pPr>
              <a:buClr>
                <a:srgbClr val="FD9203"/>
              </a:buClr>
            </a:pPr>
            <a:r>
              <a:rPr lang="fr-FR" sz="2400" dirty="0" smtClean="0"/>
              <a:t>rassemble en une institution des représentants de la Confédération, des cantons, des assureurs, de la Suva, des médecins, de la science, d’organisations qui </a:t>
            </a:r>
            <a:r>
              <a:rPr lang="fr-FR" sz="2400" dirty="0" err="1" smtClean="0"/>
              <a:t>oeuvrent</a:t>
            </a:r>
            <a:r>
              <a:rPr lang="fr-FR" sz="2400" dirty="0" smtClean="0"/>
              <a:t> dans le domaine de la prévention des maladies, ainsi que d’autres forces. </a:t>
            </a:r>
          </a:p>
          <a:p>
            <a:pPr>
              <a:buClr>
                <a:srgbClr val="FD9203"/>
              </a:buClr>
            </a:pPr>
            <a:r>
              <a:rPr lang="de-CH" sz="2400" dirty="0" err="1" smtClean="0">
                <a:cs typeface="Arial" charset="0"/>
              </a:rPr>
              <a:t>Un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financement</a:t>
            </a:r>
            <a:r>
              <a:rPr lang="de-CH" sz="2400" dirty="0" smtClean="0">
                <a:cs typeface="Arial" charset="0"/>
              </a:rPr>
              <a:t> via </a:t>
            </a:r>
            <a:r>
              <a:rPr lang="de-CH" sz="2400" dirty="0" err="1" smtClean="0">
                <a:cs typeface="Arial" charset="0"/>
              </a:rPr>
              <a:t>une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contribution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obligatoire</a:t>
            </a:r>
            <a:r>
              <a:rPr lang="de-CH" sz="2400" dirty="0" smtClean="0">
                <a:cs typeface="Arial" charset="0"/>
              </a:rPr>
              <a:t> de CHF 4.80 par </a:t>
            </a:r>
            <a:r>
              <a:rPr lang="de-CH" sz="2400" dirty="0" err="1" smtClean="0">
                <a:cs typeface="Arial" charset="0"/>
              </a:rPr>
              <a:t>année</a:t>
            </a:r>
            <a:r>
              <a:rPr lang="de-CH" sz="2400" dirty="0" smtClean="0">
                <a:cs typeface="Arial" charset="0"/>
              </a:rPr>
              <a:t> et par </a:t>
            </a:r>
            <a:r>
              <a:rPr lang="de-CH" sz="2400" dirty="0" err="1" smtClean="0">
                <a:cs typeface="Arial" charset="0"/>
              </a:rPr>
              <a:t>assuré</a:t>
            </a:r>
            <a:r>
              <a:rPr lang="de-CH" sz="2400" dirty="0" smtClean="0">
                <a:cs typeface="Arial" charset="0"/>
              </a:rPr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E438-F1A0-4755-9AA9-3C02F5E8A2D9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Jalons de l’histoire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2000" dirty="0" smtClean="0"/>
              <a:t>1989 	</a:t>
            </a:r>
            <a:r>
              <a:rPr lang="de-DE" sz="2000" dirty="0" err="1" smtClean="0"/>
              <a:t>Fondation</a:t>
            </a:r>
            <a:r>
              <a:rPr lang="de-DE" sz="2000" dirty="0" smtClean="0"/>
              <a:t> </a:t>
            </a:r>
            <a:r>
              <a:rPr lang="de-DE" sz="2000" dirty="0" err="1" smtClean="0"/>
              <a:t>suisse</a:t>
            </a:r>
            <a:r>
              <a:rPr lang="de-DE" sz="2000" dirty="0" smtClean="0"/>
              <a:t> </a:t>
            </a:r>
            <a:r>
              <a:rPr lang="de-DE" sz="2000" dirty="0" err="1" smtClean="0"/>
              <a:t>pour</a:t>
            </a:r>
            <a:r>
              <a:rPr lang="de-DE" sz="2000" dirty="0" smtClean="0"/>
              <a:t> la </a:t>
            </a:r>
            <a:r>
              <a:rPr lang="de-DE" sz="2000" dirty="0" err="1" smtClean="0"/>
              <a:t>promotion</a:t>
            </a:r>
            <a:r>
              <a:rPr lang="de-DE" sz="2000" dirty="0" smtClean="0"/>
              <a:t> de la </a:t>
            </a:r>
            <a:r>
              <a:rPr lang="de-DE" sz="2000" dirty="0" err="1" smtClean="0"/>
              <a:t>santé</a:t>
            </a:r>
            <a:endParaRPr lang="de-DE" sz="2000" dirty="0" smtClean="0"/>
          </a:p>
          <a:p>
            <a:pPr>
              <a:lnSpc>
                <a:spcPct val="90000"/>
              </a:lnSpc>
            </a:pPr>
            <a:endParaRPr lang="de-DE" sz="2000" dirty="0" smtClean="0"/>
          </a:p>
          <a:p>
            <a:pPr>
              <a:lnSpc>
                <a:spcPct val="90000"/>
              </a:lnSpc>
            </a:pPr>
            <a:r>
              <a:rPr lang="de-DE" sz="2000" dirty="0" smtClean="0"/>
              <a:t>1996 	La </a:t>
            </a:r>
            <a:r>
              <a:rPr lang="de-DE" sz="2000" dirty="0" err="1" smtClean="0"/>
              <a:t>loi</a:t>
            </a:r>
            <a:r>
              <a:rPr lang="de-DE" sz="2000" dirty="0" smtClean="0"/>
              <a:t> </a:t>
            </a:r>
            <a:r>
              <a:rPr lang="de-DE" sz="2000" dirty="0" err="1" smtClean="0"/>
              <a:t>sur</a:t>
            </a:r>
            <a:r>
              <a:rPr lang="de-DE" sz="2000" dirty="0" smtClean="0"/>
              <a:t> </a:t>
            </a:r>
            <a:r>
              <a:rPr lang="de-DE" sz="2000" dirty="0" err="1" smtClean="0"/>
              <a:t>l‘assurance</a:t>
            </a:r>
            <a:r>
              <a:rPr lang="de-DE" sz="2000" dirty="0" smtClean="0"/>
              <a:t> </a:t>
            </a:r>
            <a:r>
              <a:rPr lang="de-DE" sz="2000" dirty="0" err="1" smtClean="0"/>
              <a:t>maladie</a:t>
            </a:r>
            <a:r>
              <a:rPr lang="de-DE" sz="2000" dirty="0" smtClean="0"/>
              <a:t> </a:t>
            </a:r>
            <a:r>
              <a:rPr lang="de-DE" sz="2000" dirty="0" err="1" smtClean="0"/>
              <a:t>LAMal</a:t>
            </a:r>
            <a:r>
              <a:rPr lang="de-DE" sz="2000" dirty="0" smtClean="0"/>
              <a:t> entre en </a:t>
            </a:r>
            <a:r>
              <a:rPr lang="de-DE" sz="2000" dirty="0" err="1" smtClean="0"/>
              <a:t>vigueur</a:t>
            </a:r>
            <a:endParaRPr lang="de-DE" sz="2000" dirty="0" smtClean="0"/>
          </a:p>
          <a:p>
            <a:pPr>
              <a:lnSpc>
                <a:spcPct val="90000"/>
              </a:lnSpc>
              <a:buNone/>
            </a:pPr>
            <a:endParaRPr lang="de-DE" sz="2000" dirty="0" smtClean="0"/>
          </a:p>
          <a:p>
            <a:pPr>
              <a:lnSpc>
                <a:spcPct val="90000"/>
              </a:lnSpc>
            </a:pPr>
            <a:r>
              <a:rPr lang="de-DE" sz="2000" dirty="0" smtClean="0"/>
              <a:t>1998		</a:t>
            </a:r>
            <a:r>
              <a:rPr lang="de-DE" sz="2000" dirty="0" err="1" smtClean="0"/>
              <a:t>Fondation</a:t>
            </a:r>
            <a:r>
              <a:rPr lang="de-DE" sz="2000" dirty="0" smtClean="0"/>
              <a:t> 19 </a:t>
            </a:r>
            <a:r>
              <a:rPr lang="de-DE" sz="2000" dirty="0" err="1" smtClean="0"/>
              <a:t>avec</a:t>
            </a:r>
            <a:r>
              <a:rPr lang="de-DE" sz="2000" dirty="0" smtClean="0"/>
              <a:t> </a:t>
            </a:r>
            <a:r>
              <a:rPr lang="de-DE" sz="2000" dirty="0" err="1" smtClean="0"/>
              <a:t>mandat</a:t>
            </a:r>
            <a:r>
              <a:rPr lang="de-DE" sz="2000" dirty="0" smtClean="0"/>
              <a:t> </a:t>
            </a:r>
            <a:r>
              <a:rPr lang="de-DE" sz="2000" dirty="0" err="1" smtClean="0"/>
              <a:t>LAMal</a:t>
            </a:r>
            <a:r>
              <a:rPr lang="de-DE" sz="2000" dirty="0" smtClean="0"/>
              <a:t> </a:t>
            </a:r>
            <a:r>
              <a:rPr lang="de-DE" sz="2000" dirty="0" err="1" smtClean="0"/>
              <a:t>art</a:t>
            </a:r>
            <a:r>
              <a:rPr lang="de-DE" sz="2000" dirty="0" smtClean="0"/>
              <a:t>. 19 / 20</a:t>
            </a:r>
          </a:p>
          <a:p>
            <a:pPr>
              <a:lnSpc>
                <a:spcPct val="90000"/>
              </a:lnSpc>
            </a:pPr>
            <a:endParaRPr lang="de-CH" sz="2000" dirty="0" smtClean="0"/>
          </a:p>
          <a:p>
            <a:pPr>
              <a:lnSpc>
                <a:spcPct val="90000"/>
              </a:lnSpc>
            </a:pPr>
            <a:r>
              <a:rPr lang="de-DE" sz="2000" dirty="0" smtClean="0"/>
              <a:t>2002 	Promotion </a:t>
            </a:r>
            <a:r>
              <a:rPr lang="de-DE" sz="2000" dirty="0" err="1" smtClean="0"/>
              <a:t>Santé</a:t>
            </a:r>
            <a:r>
              <a:rPr lang="de-DE" sz="2000" dirty="0" smtClean="0"/>
              <a:t> Suisse</a:t>
            </a:r>
          </a:p>
          <a:p>
            <a:pPr>
              <a:lnSpc>
                <a:spcPct val="90000"/>
              </a:lnSpc>
            </a:pPr>
            <a:endParaRPr lang="de-DE" sz="2000" dirty="0" smtClean="0"/>
          </a:p>
          <a:p>
            <a:pPr>
              <a:lnSpc>
                <a:spcPct val="90000"/>
              </a:lnSpc>
            </a:pPr>
            <a:r>
              <a:rPr lang="de-DE" sz="2000" dirty="0" smtClean="0"/>
              <a:t>2007		</a:t>
            </a:r>
            <a:r>
              <a:rPr lang="de-DE" sz="2000" dirty="0" err="1" smtClean="0"/>
              <a:t>Stratégie</a:t>
            </a:r>
            <a:r>
              <a:rPr lang="de-DE" sz="2000" dirty="0" smtClean="0"/>
              <a:t> à </a:t>
            </a:r>
            <a:r>
              <a:rPr lang="de-DE" sz="2000" dirty="0" err="1" smtClean="0"/>
              <a:t>long</a:t>
            </a:r>
            <a:r>
              <a:rPr lang="de-DE" sz="2000" dirty="0" smtClean="0"/>
              <a:t> </a:t>
            </a:r>
            <a:r>
              <a:rPr lang="de-DE" sz="2000" dirty="0" err="1" smtClean="0"/>
              <a:t>terme</a:t>
            </a:r>
            <a:r>
              <a:rPr lang="de-DE" sz="2000" dirty="0" smtClean="0"/>
              <a:t> 2007-2018</a:t>
            </a:r>
          </a:p>
          <a:p>
            <a:pPr>
              <a:lnSpc>
                <a:spcPct val="90000"/>
              </a:lnSpc>
            </a:pPr>
            <a:endParaRPr lang="de-DE" sz="2000" dirty="0" smtClean="0"/>
          </a:p>
          <a:p>
            <a:pPr>
              <a:lnSpc>
                <a:spcPct val="90000"/>
              </a:lnSpc>
            </a:pPr>
            <a:r>
              <a:rPr lang="de-DE" sz="2000" dirty="0" smtClean="0"/>
              <a:t>2014		25 ans (30 </a:t>
            </a:r>
            <a:r>
              <a:rPr lang="de-DE" sz="2000" dirty="0" err="1" smtClean="0"/>
              <a:t>janvier</a:t>
            </a:r>
            <a:r>
              <a:rPr lang="de-DE" sz="2000" dirty="0" smtClean="0"/>
              <a:t>, Lausanne)</a:t>
            </a:r>
          </a:p>
          <a:p>
            <a:pPr>
              <a:lnSpc>
                <a:spcPct val="90000"/>
              </a:lnSpc>
            </a:pPr>
            <a:endParaRPr lang="de-DE" sz="2000" dirty="0"/>
          </a:p>
          <a:p>
            <a:pPr>
              <a:lnSpc>
                <a:spcPct val="90000"/>
              </a:lnSpc>
            </a:pPr>
            <a:r>
              <a:rPr lang="de-DE" sz="2000" dirty="0" smtClean="0"/>
              <a:t>2016 	Augmentation du </a:t>
            </a:r>
            <a:r>
              <a:rPr lang="de-DE" sz="2000" dirty="0" err="1" smtClean="0"/>
              <a:t>supplément</a:t>
            </a:r>
            <a:r>
              <a:rPr lang="de-DE" sz="2000" dirty="0" smtClean="0"/>
              <a:t> de prime</a:t>
            </a:r>
          </a:p>
          <a:p>
            <a:pPr>
              <a:lnSpc>
                <a:spcPct val="90000"/>
              </a:lnSpc>
              <a:buNone/>
            </a:pPr>
            <a:endParaRPr lang="de-DE" sz="2000" dirty="0" smtClean="0"/>
          </a:p>
          <a:p>
            <a:pPr>
              <a:lnSpc>
                <a:spcPct val="90000"/>
              </a:lnSpc>
              <a:buNone/>
            </a:pPr>
            <a:endParaRPr lang="de-DE" sz="20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E438-F1A0-4755-9AA9-3C02F5E8A2D9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5C00"/>
      </a:accent6>
      <a:hlink>
        <a:srgbClr val="5F5F5F"/>
      </a:hlink>
      <a:folHlink>
        <a:srgbClr val="969696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99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5C00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1729</Words>
  <Application>Microsoft Office PowerPoint</Application>
  <PresentationFormat>Bildschirmpräsentation (4:3)</PresentationFormat>
  <Paragraphs>416</Paragraphs>
  <Slides>43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9" baseType="lpstr">
      <vt:lpstr>MS PGothic</vt:lpstr>
      <vt:lpstr>Algerian</vt:lpstr>
      <vt:lpstr>Arial</vt:lpstr>
      <vt:lpstr>Calibri</vt:lpstr>
      <vt:lpstr>Times New Roman</vt:lpstr>
      <vt:lpstr>Modèle par défaut</vt:lpstr>
      <vt:lpstr>Prévention et promotion de la santé</vt:lpstr>
      <vt:lpstr>PowerPoint-Präsentation</vt:lpstr>
      <vt:lpstr>Le marketing social</vt:lpstr>
      <vt:lpstr>PowerPoint-Präsentation</vt:lpstr>
      <vt:lpstr>PowerPoint-Präsentation</vt:lpstr>
      <vt:lpstr>PowerPoint-Präsentation</vt:lpstr>
      <vt:lpstr>PowerPoint-Präsentation</vt:lpstr>
      <vt:lpstr>Promotion Santé Suisse</vt:lpstr>
      <vt:lpstr>Jalons de l’histoire </vt:lpstr>
      <vt:lpstr>Nos trois thèmes clés 2007-2018)</vt:lpstr>
      <vt:lpstr>Poids corporel sain</vt:lpstr>
      <vt:lpstr>Promotion de la santé en entreprise</vt:lpstr>
      <vt:lpstr>Renforcer la promotion de la santé et la prévention</vt:lpstr>
      <vt:lpstr>Nouvelle stratégie 2019-2024</vt:lpstr>
      <vt:lpstr>Nouvelle stratégie 2019-2024</vt:lpstr>
      <vt:lpstr>Le marketing social</vt:lpstr>
      <vt:lpstr>Concepts</vt:lpstr>
      <vt:lpstr>Exemple: stop smoking</vt:lpstr>
      <vt:lpstr>Concepts</vt:lpstr>
      <vt:lpstr>Exemple: Poids corporel</vt:lpstr>
      <vt:lpstr>Concepts</vt:lpstr>
      <vt:lpstr>Exemple: Casques</vt:lpstr>
      <vt:lpstr>Branding</vt:lpstr>
      <vt:lpstr>Exemple: Nackenstütze</vt:lpstr>
      <vt:lpstr>Exemple: Friendly Workspace</vt:lpstr>
      <vt:lpstr>PowerPoint-Präsentation</vt:lpstr>
      <vt:lpstr>Qu’entend-on par «déterminants» sociaux de la santé?</vt:lpstr>
      <vt:lpstr>Espérance de vie à la naissance (hommes)</vt:lpstr>
      <vt:lpstr>Commission des Déterminants Sociaux</vt:lpstr>
      <vt:lpstr>19e Conférence nationale sur la promotion de la santé</vt:lpstr>
      <vt:lpstr>PowerPoint-Präsentation</vt:lpstr>
      <vt:lpstr>PowerPoint-Präsentation</vt:lpstr>
      <vt:lpstr>PowerPoint-Präsentation</vt:lpstr>
      <vt:lpstr>Analyse de la pratique sur la base du modèle de Beattie (1991, 1993)</vt:lpstr>
      <vt:lpstr>PowerPoint-Präsentation</vt:lpstr>
      <vt:lpstr>Un dilemme en promotion de la santé et en prévention</vt:lpstr>
      <vt:lpstr>PowerPoint-Präsentation</vt:lpstr>
      <vt:lpstr>PowerPoint-Präsentation</vt:lpstr>
      <vt:lpstr>L‘outil de catégorisation de résultats</vt:lpstr>
      <vt:lpstr>Modèle d‘impact d‘un projet dans  le domaine de la prévention de l‘obésité</vt:lpstr>
      <vt:lpstr>PowerPoint-Präsentation</vt:lpstr>
      <vt:lpstr>PowerPoint-Präsentation</vt:lpstr>
      <vt:lpstr>Merci beaucoup.</vt:lpstr>
    </vt:vector>
  </TitlesOfParts>
  <Company>FSPS Lausanne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Sabine Dufaux</dc:creator>
  <cp:lastModifiedBy>Thomas Mattig</cp:lastModifiedBy>
  <cp:revision>324</cp:revision>
  <cp:lastPrinted>2009-04-22T19:24:48Z</cp:lastPrinted>
  <dcterms:created xsi:type="dcterms:W3CDTF">2003-03-13T10:35:05Z</dcterms:created>
  <dcterms:modified xsi:type="dcterms:W3CDTF">2018-10-29T15:02:33Z</dcterms:modified>
</cp:coreProperties>
</file>