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5" r:id="rId6"/>
    <p:sldId id="257" r:id="rId7"/>
    <p:sldId id="258" r:id="rId8"/>
    <p:sldId id="266" r:id="rId9"/>
    <p:sldId id="267" r:id="rId10"/>
    <p:sldId id="259" r:id="rId11"/>
    <p:sldId id="269" r:id="rId12"/>
    <p:sldId id="270" r:id="rId13"/>
    <p:sldId id="276" r:id="rId14"/>
    <p:sldId id="261" r:id="rId15"/>
    <p:sldId id="260" r:id="rId16"/>
    <p:sldId id="273" r:id="rId17"/>
    <p:sldId id="264" r:id="rId18"/>
    <p:sldId id="274"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29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Somerville" userId="7414d614-5828-4f76-9ad5-d2cb74508e23" providerId="ADAL" clId="{04A28ECE-6D05-4399-8AC0-40886D3C1A3F}"/>
    <pc:docChg chg="undo custSel delSld modSld sldOrd">
      <pc:chgData name="Claire Somerville" userId="7414d614-5828-4f76-9ad5-d2cb74508e23" providerId="ADAL" clId="{04A28ECE-6D05-4399-8AC0-40886D3C1A3F}" dt="2026-09-15T12:11:41.150" v="822" actId="20577"/>
      <pc:docMkLst>
        <pc:docMk/>
      </pc:docMkLst>
      <pc:sldChg chg="ord">
        <pc:chgData name="Claire Somerville" userId="7414d614-5828-4f76-9ad5-d2cb74508e23" providerId="ADAL" clId="{04A28ECE-6D05-4399-8AC0-40886D3C1A3F}" dt="2026-09-15T08:12:13.762" v="2"/>
        <pc:sldMkLst>
          <pc:docMk/>
          <pc:sldMk cId="2100296198" sldId="260"/>
        </pc:sldMkLst>
      </pc:sldChg>
      <pc:sldChg chg="modSp mod">
        <pc:chgData name="Claire Somerville" userId="7414d614-5828-4f76-9ad5-d2cb74508e23" providerId="ADAL" clId="{04A28ECE-6D05-4399-8AC0-40886D3C1A3F}" dt="2026-09-15T08:30:16.165" v="807" actId="27636"/>
        <pc:sldMkLst>
          <pc:docMk/>
          <pc:sldMk cId="2995165086" sldId="261"/>
        </pc:sldMkLst>
        <pc:spChg chg="mod">
          <ac:chgData name="Claire Somerville" userId="7414d614-5828-4f76-9ad5-d2cb74508e23" providerId="ADAL" clId="{04A28ECE-6D05-4399-8AC0-40886D3C1A3F}" dt="2026-09-15T08:30:16.165" v="807" actId="27636"/>
          <ac:spMkLst>
            <pc:docMk/>
            <pc:sldMk cId="2995165086" sldId="261"/>
            <ac:spMk id="3" creationId="{00000000-0000-0000-0000-000000000000}"/>
          </ac:spMkLst>
        </pc:spChg>
      </pc:sldChg>
      <pc:sldChg chg="del">
        <pc:chgData name="Claire Somerville" userId="7414d614-5828-4f76-9ad5-d2cb74508e23" providerId="ADAL" clId="{04A28ECE-6D05-4399-8AC0-40886D3C1A3F}" dt="2026-09-15T08:12:04.603" v="0" actId="2696"/>
        <pc:sldMkLst>
          <pc:docMk/>
          <pc:sldMk cId="3797871888" sldId="268"/>
        </pc:sldMkLst>
      </pc:sldChg>
      <pc:sldChg chg="modSp mod">
        <pc:chgData name="Claire Somerville" userId="7414d614-5828-4f76-9ad5-d2cb74508e23" providerId="ADAL" clId="{04A28ECE-6D05-4399-8AC0-40886D3C1A3F}" dt="2026-09-15T12:11:41.150" v="822" actId="20577"/>
        <pc:sldMkLst>
          <pc:docMk/>
          <pc:sldMk cId="745958395" sldId="270"/>
        </pc:sldMkLst>
        <pc:spChg chg="mod">
          <ac:chgData name="Claire Somerville" userId="7414d614-5828-4f76-9ad5-d2cb74508e23" providerId="ADAL" clId="{04A28ECE-6D05-4399-8AC0-40886D3C1A3F}" dt="2026-09-15T12:11:41.150" v="822" actId="20577"/>
          <ac:spMkLst>
            <pc:docMk/>
            <pc:sldMk cId="745958395" sldId="270"/>
            <ac:spMk id="3" creationId="{00000000-0000-0000-0000-000000000000}"/>
          </ac:spMkLst>
        </pc:spChg>
      </pc:sldChg>
      <pc:sldChg chg="del">
        <pc:chgData name="Claire Somerville" userId="7414d614-5828-4f76-9ad5-d2cb74508e23" providerId="ADAL" clId="{04A28ECE-6D05-4399-8AC0-40886D3C1A3F}" dt="2026-09-15T08:26:17.772" v="447" actId="2696"/>
        <pc:sldMkLst>
          <pc:docMk/>
          <pc:sldMk cId="3047628880" sldId="272"/>
        </pc:sldMkLst>
      </pc:sldChg>
      <pc:sldChg chg="modSp del mod ord">
        <pc:chgData name="Claire Somerville" userId="7414d614-5828-4f76-9ad5-d2cb74508e23" providerId="ADAL" clId="{04A28ECE-6D05-4399-8AC0-40886D3C1A3F}" dt="2026-09-15T08:23:46.342" v="419" actId="2696"/>
        <pc:sldMkLst>
          <pc:docMk/>
          <pc:sldMk cId="2631761547" sldId="275"/>
        </pc:sldMkLst>
        <pc:graphicFrameChg chg="mod modGraphic">
          <ac:chgData name="Claire Somerville" userId="7414d614-5828-4f76-9ad5-d2cb74508e23" providerId="ADAL" clId="{04A28ECE-6D05-4399-8AC0-40886D3C1A3F}" dt="2026-09-15T08:16:51.455" v="188" actId="20577"/>
          <ac:graphicFrameMkLst>
            <pc:docMk/>
            <pc:sldMk cId="2631761547" sldId="275"/>
            <ac:graphicFrameMk id="4" creationId="{00000000-0000-0000-0000-000000000000}"/>
          </ac:graphicFrameMkLst>
        </pc:graphicFrameChg>
      </pc:sldChg>
      <pc:sldChg chg="modSp mod">
        <pc:chgData name="Claire Somerville" userId="7414d614-5828-4f76-9ad5-d2cb74508e23" providerId="ADAL" clId="{04A28ECE-6D05-4399-8AC0-40886D3C1A3F}" dt="2026-09-15T08:24:54.422" v="424" actId="21"/>
        <pc:sldMkLst>
          <pc:docMk/>
          <pc:sldMk cId="2326171273" sldId="276"/>
        </pc:sldMkLst>
        <pc:graphicFrameChg chg="mod modGraphic">
          <ac:chgData name="Claire Somerville" userId="7414d614-5828-4f76-9ad5-d2cb74508e23" providerId="ADAL" clId="{04A28ECE-6D05-4399-8AC0-40886D3C1A3F}" dt="2026-09-15T08:24:54.422" v="424" actId="21"/>
          <ac:graphicFrameMkLst>
            <pc:docMk/>
            <pc:sldMk cId="2326171273" sldId="276"/>
            <ac:graphicFrameMk id="4" creationId="{69C0AC0C-E582-5417-6C34-DB23451EA6B6}"/>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92EC8EA-FC91-4FEF-9400-5923EECBA7E4}"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2237299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92EC8EA-FC91-4FEF-9400-5923EECBA7E4}"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1426410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2EC8EA-FC91-4FEF-9400-5923EECBA7E4}"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3869861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92EC8EA-FC91-4FEF-9400-5923EECBA7E4}"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31673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92EC8EA-FC91-4FEF-9400-5923EECBA7E4}" type="datetimeFigureOut">
              <a:rPr lang="en-GB" smtClean="0"/>
              <a:t>13/09/2026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2656797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92EC8EA-FC91-4FEF-9400-5923EECBA7E4}" type="datetimeFigureOut">
              <a:rPr lang="en-GB" smtClean="0"/>
              <a:t>13/09/2026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1235852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EC8EA-FC91-4FEF-9400-5923EECBA7E4}" type="datetimeFigureOut">
              <a:rPr lang="en-GB" smtClean="0"/>
              <a:t>13/09/2026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1105507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2EC8EA-FC91-4FEF-9400-5923EECBA7E4}"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2499237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2EC8EA-FC91-4FEF-9400-5923EECBA7E4}"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2769946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92EC8EA-FC91-4FEF-9400-5923EECBA7E4}"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3957255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92EC8EA-FC91-4FEF-9400-5923EECBA7E4}"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4BD074-A0AE-40F7-A605-A527A7696EA6}" type="slidenum">
              <a:rPr lang="en-GB" smtClean="0"/>
              <a:t>‹#›</a:t>
            </a:fld>
            <a:endParaRPr lang="en-GB"/>
          </a:p>
        </p:txBody>
      </p:sp>
    </p:spTree>
    <p:extLst>
      <p:ext uri="{BB962C8B-B14F-4D97-AF65-F5344CB8AC3E}">
        <p14:creationId xmlns:p14="http://schemas.microsoft.com/office/powerpoint/2010/main" val="348687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2EC8EA-FC91-4FEF-9400-5923EECBA7E4}" type="datetimeFigureOut">
              <a:rPr lang="en-GB" smtClean="0"/>
              <a:t>13/09/2026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BD074-A0AE-40F7-A605-A527A7696EA6}" type="slidenum">
              <a:rPr lang="en-GB" smtClean="0"/>
              <a:t>‹#›</a:t>
            </a:fld>
            <a:endParaRPr lang="en-GB"/>
          </a:p>
        </p:txBody>
      </p:sp>
    </p:spTree>
    <p:extLst>
      <p:ext uri="{BB962C8B-B14F-4D97-AF65-F5344CB8AC3E}">
        <p14:creationId xmlns:p14="http://schemas.microsoft.com/office/powerpoint/2010/main" val="3430087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Tackling Health Inequalities </a:t>
            </a:r>
          </a:p>
        </p:txBody>
      </p:sp>
      <p:sp>
        <p:nvSpPr>
          <p:cNvPr id="3" name="Subtitle 2"/>
          <p:cNvSpPr>
            <a:spLocks noGrp="1"/>
          </p:cNvSpPr>
          <p:nvPr>
            <p:ph type="subTitle" idx="1"/>
          </p:nvPr>
        </p:nvSpPr>
        <p:spPr/>
        <p:txBody>
          <a:bodyPr/>
          <a:lstStyle/>
          <a:p>
            <a:r>
              <a:rPr lang="en-GB" dirty="0"/>
              <a:t>Course J4M328</a:t>
            </a:r>
          </a:p>
          <a:p>
            <a:r>
              <a:rPr lang="en-GB" dirty="0"/>
              <a:t>Claire Somerville, PhD. </a:t>
            </a:r>
          </a:p>
          <a:p>
            <a:r>
              <a:rPr lang="en-GB" dirty="0"/>
              <a:t>Medical Anthropologist </a:t>
            </a:r>
          </a:p>
        </p:txBody>
      </p:sp>
    </p:spTree>
    <p:extLst>
      <p:ext uri="{BB962C8B-B14F-4D97-AF65-F5344CB8AC3E}">
        <p14:creationId xmlns:p14="http://schemas.microsoft.com/office/powerpoint/2010/main" val="2230986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essence </a:t>
            </a:r>
          </a:p>
        </p:txBody>
      </p:sp>
      <p:sp>
        <p:nvSpPr>
          <p:cNvPr id="3" name="Content Placeholder 2"/>
          <p:cNvSpPr>
            <a:spLocks noGrp="1"/>
          </p:cNvSpPr>
          <p:nvPr>
            <p:ph idx="1"/>
          </p:nvPr>
        </p:nvSpPr>
        <p:spPr/>
        <p:txBody>
          <a:bodyPr/>
          <a:lstStyle/>
          <a:p>
            <a:pPr>
              <a:buFontTx/>
              <a:buChar char="-"/>
            </a:pPr>
            <a:endParaRPr lang="fr-CH" dirty="0"/>
          </a:p>
          <a:p>
            <a:pPr marL="0" indent="0" algn="ctr">
              <a:buNone/>
            </a:pPr>
            <a:r>
              <a:rPr lang="en-US" b="1" dirty="0"/>
              <a:t>“Of all the forms of inequality, injustice in health is the most shocking and inhuman.” </a:t>
            </a:r>
          </a:p>
          <a:p>
            <a:pPr marL="0" indent="0" algn="ctr">
              <a:buNone/>
            </a:pPr>
            <a:r>
              <a:rPr lang="en-US" b="1" dirty="0"/>
              <a:t>Martin Luther King Jr</a:t>
            </a:r>
          </a:p>
          <a:p>
            <a:pPr marL="0" indent="0" algn="ctr">
              <a:buNone/>
            </a:pPr>
            <a:endParaRPr lang="en-US" b="1" dirty="0"/>
          </a:p>
          <a:p>
            <a:pPr marL="0" indent="0" algn="ctr">
              <a:buNone/>
            </a:pPr>
            <a:r>
              <a:rPr lang="en-GB" i="1" dirty="0"/>
              <a:t>“Health inequalities can be defined as avoidable and unjust differences in the health status attributable to the social determinants of health which are the conditions in which people are born, live and work”  </a:t>
            </a:r>
          </a:p>
          <a:p>
            <a:pPr marL="0" indent="0" algn="ctr">
              <a:buNone/>
            </a:pPr>
            <a:r>
              <a:rPr lang="en-GB" sz="1400" i="1" dirty="0"/>
              <a:t>SDOH, Commission </a:t>
            </a:r>
            <a:r>
              <a:rPr lang="fr-CH" sz="1400" dirty="0"/>
              <a:t>2008</a:t>
            </a:r>
          </a:p>
          <a:p>
            <a:pPr marL="0" indent="0" algn="ctr">
              <a:buNone/>
            </a:pPr>
            <a:endParaRPr lang="en-GB" dirty="0"/>
          </a:p>
        </p:txBody>
      </p:sp>
    </p:spTree>
    <p:extLst>
      <p:ext uri="{BB962C8B-B14F-4D97-AF65-F5344CB8AC3E}">
        <p14:creationId xmlns:p14="http://schemas.microsoft.com/office/powerpoint/2010/main" val="2728511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Who are we all? </a:t>
            </a:r>
          </a:p>
        </p:txBody>
      </p:sp>
      <p:sp>
        <p:nvSpPr>
          <p:cNvPr id="3" name="Content Placeholder 2"/>
          <p:cNvSpPr>
            <a:spLocks noGrp="1"/>
          </p:cNvSpPr>
          <p:nvPr>
            <p:ph idx="1"/>
          </p:nvPr>
        </p:nvSpPr>
        <p:spPr/>
        <p:txBody>
          <a:bodyPr/>
          <a:lstStyle/>
          <a:p>
            <a:r>
              <a:rPr lang="en-GB" dirty="0"/>
              <a:t>Background – studies, home?</a:t>
            </a:r>
          </a:p>
          <a:p>
            <a:r>
              <a:rPr lang="en-GB" dirty="0"/>
              <a:t>What motivates you?</a:t>
            </a:r>
          </a:p>
          <a:p>
            <a:r>
              <a:rPr lang="en-GB" dirty="0"/>
              <a:t>Why Global Health?</a:t>
            </a:r>
          </a:p>
          <a:p>
            <a:r>
              <a:rPr lang="en-GB" dirty="0"/>
              <a:t>Why this course?</a:t>
            </a:r>
          </a:p>
          <a:p>
            <a:r>
              <a:rPr lang="en-GB" dirty="0"/>
              <a:t>Future career ideas?</a:t>
            </a:r>
          </a:p>
          <a:p>
            <a:r>
              <a:rPr lang="en-GB" dirty="0"/>
              <a:t>Hobby? Interest? Passion? </a:t>
            </a:r>
          </a:p>
          <a:p>
            <a:r>
              <a:rPr lang="en-GB" dirty="0"/>
              <a:t>Toothbrush colour?</a:t>
            </a:r>
          </a:p>
        </p:txBody>
      </p:sp>
    </p:spTree>
    <p:extLst>
      <p:ext uri="{BB962C8B-B14F-4D97-AF65-F5344CB8AC3E}">
        <p14:creationId xmlns:p14="http://schemas.microsoft.com/office/powerpoint/2010/main" val="2908917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course </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Course Description</a:t>
            </a:r>
            <a:br>
              <a:rPr lang="en-US" dirty="0"/>
            </a:br>
            <a:r>
              <a:rPr lang="en-US" dirty="0"/>
              <a:t>This interdisciplinary course examines the social, political, commercial and economic determinants of health as a lens on the structural and systemic factors that produce health inequalities. </a:t>
            </a:r>
          </a:p>
          <a:p>
            <a:pPr marL="0" indent="0">
              <a:buNone/>
            </a:pPr>
            <a:r>
              <a:rPr lang="en-US" dirty="0"/>
              <a:t>Foregrounding an intersectionality approach to the multiple and intersecting drivers of health inequalities, the course will provoke students to think through innovative policies, practices and interventions that seek to address root causes ranging from global and geopolitical poverty, resource distribution, health system access and the challenges of Universal Health access (UHC) to structural discriminations associated with, for example, race, class, gender, sexuality, ableism, religion, migration and citizenship, indigeneity and colonialism.</a:t>
            </a:r>
            <a:endParaRPr lang="en-GB" dirty="0"/>
          </a:p>
        </p:txBody>
      </p:sp>
    </p:spTree>
    <p:extLst>
      <p:ext uri="{BB962C8B-B14F-4D97-AF65-F5344CB8AC3E}">
        <p14:creationId xmlns:p14="http://schemas.microsoft.com/office/powerpoint/2010/main" val="3358260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Modules  </a:t>
            </a:r>
          </a:p>
        </p:txBody>
      </p:sp>
      <p:sp>
        <p:nvSpPr>
          <p:cNvPr id="3" name="Content Placeholder 2"/>
          <p:cNvSpPr>
            <a:spLocks noGrp="1"/>
          </p:cNvSpPr>
          <p:nvPr>
            <p:ph idx="1"/>
          </p:nvPr>
        </p:nvSpPr>
        <p:spPr/>
        <p:txBody>
          <a:bodyPr/>
          <a:lstStyle/>
          <a:p>
            <a:pPr marL="0" indent="0">
              <a:buNone/>
            </a:pPr>
            <a:r>
              <a:rPr lang="en-US" dirty="0"/>
              <a:t>The course is structured in three parts each with a specific learning objective:</a:t>
            </a:r>
          </a:p>
          <a:p>
            <a:pPr marL="0" indent="0">
              <a:buNone/>
            </a:pPr>
            <a:br>
              <a:rPr lang="en-US" dirty="0"/>
            </a:br>
            <a:r>
              <a:rPr lang="en-US" dirty="0"/>
              <a:t>1. Part I Foundations to Understanding and Tackling Global Health Inequalities</a:t>
            </a:r>
          </a:p>
          <a:p>
            <a:pPr marL="0" indent="0">
              <a:buNone/>
            </a:pPr>
            <a:br>
              <a:rPr lang="en-US" dirty="0"/>
            </a:br>
            <a:r>
              <a:rPr lang="en-US" dirty="0"/>
              <a:t>2. Part II Understanding Axes of Health Inequalities</a:t>
            </a:r>
          </a:p>
          <a:p>
            <a:pPr marL="0" indent="0">
              <a:buNone/>
            </a:pPr>
            <a:br>
              <a:rPr lang="en-US" dirty="0"/>
            </a:br>
            <a:r>
              <a:rPr lang="en-US" dirty="0"/>
              <a:t>3. Part III Emergent issues in health inequality</a:t>
            </a:r>
            <a:endParaRPr lang="en-GB" dirty="0"/>
          </a:p>
        </p:txBody>
      </p:sp>
    </p:spTree>
    <p:extLst>
      <p:ext uri="{BB962C8B-B14F-4D97-AF65-F5344CB8AC3E}">
        <p14:creationId xmlns:p14="http://schemas.microsoft.com/office/powerpoint/2010/main" val="2960979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929" y="0"/>
            <a:ext cx="10515600" cy="1325563"/>
          </a:xfrm>
        </p:spPr>
        <p:txBody>
          <a:bodyPr/>
          <a:lstStyle/>
          <a:p>
            <a:r>
              <a:rPr lang="en-GB" dirty="0"/>
              <a:t>Learning Outcomes </a:t>
            </a:r>
          </a:p>
        </p:txBody>
      </p:sp>
      <p:sp>
        <p:nvSpPr>
          <p:cNvPr id="3" name="Content Placeholder 2"/>
          <p:cNvSpPr>
            <a:spLocks noGrp="1"/>
          </p:cNvSpPr>
          <p:nvPr>
            <p:ph idx="1"/>
          </p:nvPr>
        </p:nvSpPr>
        <p:spPr>
          <a:xfrm>
            <a:off x="589935" y="1325564"/>
            <a:ext cx="11208775" cy="5399702"/>
          </a:xfrm>
        </p:spPr>
        <p:txBody>
          <a:bodyPr>
            <a:normAutofit fontScale="92500" lnSpcReduction="20000"/>
          </a:bodyPr>
          <a:lstStyle/>
          <a:p>
            <a:pPr marL="0" indent="0">
              <a:buNone/>
            </a:pPr>
            <a:r>
              <a:rPr lang="en-US" b="1" dirty="0"/>
              <a:t>Part I Foundations to Understanding and Tackling Global Health Inequalities</a:t>
            </a:r>
            <a:r>
              <a:rPr lang="en-US" dirty="0"/>
              <a:t> </a:t>
            </a:r>
          </a:p>
          <a:p>
            <a:pPr marL="0" indent="0">
              <a:buNone/>
            </a:pPr>
            <a:r>
              <a:rPr lang="en-US" sz="2200" dirty="0"/>
              <a:t>Learning Outcome: </a:t>
            </a:r>
          </a:p>
          <a:p>
            <a:pPr marL="0" indent="0">
              <a:buNone/>
            </a:pPr>
            <a:r>
              <a:rPr lang="en-US" dirty="0"/>
              <a:t>Gain a theoretical and conceptual overview of approaches to health inequalities and inequities within and between countries </a:t>
            </a:r>
          </a:p>
          <a:p>
            <a:pPr marL="0" indent="0">
              <a:buNone/>
            </a:pPr>
            <a:endParaRPr lang="en-US" b="1" dirty="0"/>
          </a:p>
          <a:p>
            <a:pPr marL="0" indent="0">
              <a:buNone/>
            </a:pPr>
            <a:r>
              <a:rPr lang="en-US" b="1" dirty="0"/>
              <a:t>Part II Understanding Axes of Health Inequalities</a:t>
            </a:r>
            <a:r>
              <a:rPr lang="en-US" dirty="0"/>
              <a:t> </a:t>
            </a:r>
          </a:p>
          <a:p>
            <a:pPr marL="0" indent="0">
              <a:buNone/>
            </a:pPr>
            <a:r>
              <a:rPr lang="en-US" sz="2200" dirty="0"/>
              <a:t>Learning Outcome: </a:t>
            </a:r>
          </a:p>
          <a:p>
            <a:pPr marL="0" indent="0">
              <a:buNone/>
            </a:pPr>
            <a:r>
              <a:rPr lang="en-US" dirty="0"/>
              <a:t>Develop knowledge and an in-depth understanding of the intersecting axes of health inequality and inequities </a:t>
            </a:r>
          </a:p>
          <a:p>
            <a:pPr marL="0" indent="0">
              <a:buNone/>
            </a:pPr>
            <a:endParaRPr lang="en-US" b="1" dirty="0"/>
          </a:p>
          <a:p>
            <a:pPr marL="0" indent="0">
              <a:buNone/>
            </a:pPr>
            <a:r>
              <a:rPr lang="en-US" b="1" dirty="0"/>
              <a:t>Part III Emergent issues in health inequality</a:t>
            </a:r>
            <a:r>
              <a:rPr lang="en-US" dirty="0"/>
              <a:t> </a:t>
            </a:r>
          </a:p>
          <a:p>
            <a:pPr marL="0" indent="0">
              <a:buNone/>
            </a:pPr>
            <a:r>
              <a:rPr lang="en-US" sz="2200" dirty="0"/>
              <a:t>Learning Outcome:</a:t>
            </a:r>
          </a:p>
          <a:p>
            <a:pPr marL="0" indent="0">
              <a:buNone/>
            </a:pPr>
            <a:r>
              <a:rPr lang="en-US" dirty="0"/>
              <a:t>Critically engage with emergent issues and debates on equality and equity in global health policy and practice </a:t>
            </a:r>
            <a:endParaRPr lang="en-GB" dirty="0"/>
          </a:p>
        </p:txBody>
      </p:sp>
    </p:spTree>
    <p:extLst>
      <p:ext uri="{BB962C8B-B14F-4D97-AF65-F5344CB8AC3E}">
        <p14:creationId xmlns:p14="http://schemas.microsoft.com/office/powerpoint/2010/main" val="4231174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structure: part I</a:t>
            </a:r>
          </a:p>
        </p:txBody>
      </p:sp>
      <p:sp>
        <p:nvSpPr>
          <p:cNvPr id="3" name="Content Placeholder 2"/>
          <p:cNvSpPr>
            <a:spLocks noGrp="1"/>
          </p:cNvSpPr>
          <p:nvPr>
            <p:ph idx="1"/>
          </p:nvPr>
        </p:nvSpPr>
        <p:spPr/>
        <p:txBody>
          <a:bodyPr/>
          <a:lstStyle/>
          <a:p>
            <a:pPr marL="0" indent="0">
              <a:buNone/>
            </a:pPr>
            <a:r>
              <a:rPr lang="en-GB" b="1" dirty="0"/>
              <a:t>Foundations to Understanding and Tackling Global Health Inequalities </a:t>
            </a:r>
          </a:p>
          <a:p>
            <a:r>
              <a:rPr lang="en-GB" b="1" dirty="0"/>
              <a:t>Core concepts</a:t>
            </a:r>
          </a:p>
          <a:p>
            <a:r>
              <a:rPr lang="en-GB" b="1" dirty="0"/>
              <a:t>Underlying drivers – poverty to resources </a:t>
            </a:r>
          </a:p>
          <a:p>
            <a:r>
              <a:rPr lang="en-GB" b="1" dirty="0"/>
              <a:t>Within and between countries</a:t>
            </a:r>
          </a:p>
          <a:p>
            <a:r>
              <a:rPr lang="en-GB" b="1" dirty="0"/>
              <a:t>Social determinants approach-  frameworks </a:t>
            </a:r>
          </a:p>
          <a:p>
            <a:endParaRPr lang="fr-CH" dirty="0"/>
          </a:p>
          <a:p>
            <a:endParaRPr lang="en-GB" dirty="0"/>
          </a:p>
          <a:p>
            <a:pPr marL="0" indent="0">
              <a:buNone/>
            </a:pPr>
            <a:endParaRPr lang="en-GB" dirty="0"/>
          </a:p>
        </p:txBody>
      </p:sp>
    </p:spTree>
    <p:extLst>
      <p:ext uri="{BB962C8B-B14F-4D97-AF65-F5344CB8AC3E}">
        <p14:creationId xmlns:p14="http://schemas.microsoft.com/office/powerpoint/2010/main" val="174271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Structure: Part II </a:t>
            </a:r>
          </a:p>
        </p:txBody>
      </p:sp>
      <p:sp>
        <p:nvSpPr>
          <p:cNvPr id="3" name="Content Placeholder 2"/>
          <p:cNvSpPr>
            <a:spLocks noGrp="1"/>
          </p:cNvSpPr>
          <p:nvPr>
            <p:ph idx="1"/>
          </p:nvPr>
        </p:nvSpPr>
        <p:spPr/>
        <p:txBody>
          <a:bodyPr/>
          <a:lstStyle/>
          <a:p>
            <a:pPr marL="0" indent="0">
              <a:buNone/>
            </a:pPr>
            <a:r>
              <a:rPr lang="en-GB" dirty="0"/>
              <a:t>Understanding Intersecting Axes of Health Inequalities </a:t>
            </a:r>
          </a:p>
          <a:p>
            <a:pPr marL="0" indent="0">
              <a:buNone/>
            </a:pPr>
            <a:endParaRPr lang="en-GB" dirty="0"/>
          </a:p>
          <a:p>
            <a:r>
              <a:rPr lang="en-GB" dirty="0"/>
              <a:t>Socio-political-cultural-commercial determinants </a:t>
            </a:r>
          </a:p>
          <a:p>
            <a:r>
              <a:rPr lang="en-GB" dirty="0"/>
              <a:t>Intersectionality gaze</a:t>
            </a:r>
          </a:p>
          <a:p>
            <a:r>
              <a:rPr lang="en-GB" dirty="0"/>
              <a:t>Dynamics of power </a:t>
            </a:r>
          </a:p>
          <a:p>
            <a:r>
              <a:rPr lang="en-GB" dirty="0"/>
              <a:t>Units of analysis to understand inequalities in health </a:t>
            </a:r>
          </a:p>
          <a:p>
            <a:r>
              <a:rPr lang="en-GB" dirty="0"/>
              <a:t>Gender, Race &amp;</a:t>
            </a:r>
            <a:r>
              <a:rPr lang="en-GB" dirty="0" err="1"/>
              <a:t>Ethnicityy</a:t>
            </a:r>
            <a:r>
              <a:rPr lang="en-GB" dirty="0"/>
              <a:t>, Place, Education, Work </a:t>
            </a:r>
            <a:r>
              <a:rPr lang="en-GB" dirty="0" err="1"/>
              <a:t>andLivelihood</a:t>
            </a:r>
            <a:r>
              <a:rPr lang="en-GB" dirty="0"/>
              <a:t>, Migration and Movement of People, </a:t>
            </a:r>
          </a:p>
        </p:txBody>
      </p:sp>
    </p:spTree>
    <p:extLst>
      <p:ext uri="{BB962C8B-B14F-4D97-AF65-F5344CB8AC3E}">
        <p14:creationId xmlns:p14="http://schemas.microsoft.com/office/powerpoint/2010/main" val="1174568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Structure Part III</a:t>
            </a:r>
          </a:p>
        </p:txBody>
      </p:sp>
      <p:sp>
        <p:nvSpPr>
          <p:cNvPr id="3" name="Content Placeholder 2"/>
          <p:cNvSpPr>
            <a:spLocks noGrp="1"/>
          </p:cNvSpPr>
          <p:nvPr>
            <p:ph idx="1"/>
          </p:nvPr>
        </p:nvSpPr>
        <p:spPr/>
        <p:txBody>
          <a:bodyPr/>
          <a:lstStyle/>
          <a:p>
            <a:r>
              <a:rPr lang="en-GB" dirty="0"/>
              <a:t>Emergent Issues </a:t>
            </a:r>
          </a:p>
          <a:p>
            <a:r>
              <a:rPr lang="en-GB" dirty="0"/>
              <a:t>New geopolitical fault lines</a:t>
            </a:r>
          </a:p>
          <a:p>
            <a:r>
              <a:rPr lang="en-GB" dirty="0"/>
              <a:t>Role of trade and tech transfer</a:t>
            </a:r>
          </a:p>
          <a:p>
            <a:r>
              <a:rPr lang="en-GB" dirty="0"/>
              <a:t>How will health tech impact health inequalities</a:t>
            </a:r>
          </a:p>
          <a:p>
            <a:r>
              <a:rPr lang="en-GB" dirty="0"/>
              <a:t>What are the links and future of health in a world of climate change</a:t>
            </a:r>
          </a:p>
        </p:txBody>
      </p:sp>
    </p:spTree>
    <p:extLst>
      <p:ext uri="{BB962C8B-B14F-4D97-AF65-F5344CB8AC3E}">
        <p14:creationId xmlns:p14="http://schemas.microsoft.com/office/powerpoint/2010/main" val="745958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9C0AC0C-E582-5417-6C34-DB23451EA6B6}"/>
              </a:ext>
            </a:extLst>
          </p:cNvPr>
          <p:cNvGraphicFramePr>
            <a:graphicFrameLocks noGrp="1"/>
          </p:cNvGraphicFramePr>
          <p:nvPr>
            <p:extLst>
              <p:ext uri="{D42A27DB-BD31-4B8C-83A1-F6EECF244321}">
                <p14:modId xmlns:p14="http://schemas.microsoft.com/office/powerpoint/2010/main" val="1521107242"/>
              </p:ext>
            </p:extLst>
          </p:nvPr>
        </p:nvGraphicFramePr>
        <p:xfrm>
          <a:off x="97971" y="111761"/>
          <a:ext cx="11963400" cy="6643160"/>
        </p:xfrm>
        <a:graphic>
          <a:graphicData uri="http://schemas.openxmlformats.org/drawingml/2006/table">
            <a:tbl>
              <a:tblPr firstRow="1" bandRow="1">
                <a:tableStyleId>{5C22544A-7EE6-4342-B048-85BDC9FD1C3A}</a:tableStyleId>
              </a:tblPr>
              <a:tblGrid>
                <a:gridCol w="1922098">
                  <a:extLst>
                    <a:ext uri="{9D8B030D-6E8A-4147-A177-3AD203B41FA5}">
                      <a16:colId xmlns:a16="http://schemas.microsoft.com/office/drawing/2014/main" val="2957875444"/>
                    </a:ext>
                  </a:extLst>
                </a:gridCol>
                <a:gridCol w="5806867">
                  <a:extLst>
                    <a:ext uri="{9D8B030D-6E8A-4147-A177-3AD203B41FA5}">
                      <a16:colId xmlns:a16="http://schemas.microsoft.com/office/drawing/2014/main" val="3654436506"/>
                    </a:ext>
                  </a:extLst>
                </a:gridCol>
                <a:gridCol w="4234435">
                  <a:extLst>
                    <a:ext uri="{9D8B030D-6E8A-4147-A177-3AD203B41FA5}">
                      <a16:colId xmlns:a16="http://schemas.microsoft.com/office/drawing/2014/main" val="1849761380"/>
                    </a:ext>
                  </a:extLst>
                </a:gridCol>
              </a:tblGrid>
              <a:tr h="380435">
                <a:tc>
                  <a:txBody>
                    <a:bodyPr/>
                    <a:lstStyle/>
                    <a:p>
                      <a:r>
                        <a:rPr lang="en-GB" dirty="0"/>
                        <a:t>Date </a:t>
                      </a:r>
                    </a:p>
                  </a:txBody>
                  <a:tcPr/>
                </a:tc>
                <a:tc>
                  <a:txBody>
                    <a:bodyPr/>
                    <a:lstStyle/>
                    <a:p>
                      <a:r>
                        <a:rPr lang="en-GB" dirty="0"/>
                        <a:t>Topic </a:t>
                      </a:r>
                    </a:p>
                  </a:txBody>
                  <a:tcPr/>
                </a:tc>
                <a:tc>
                  <a:txBody>
                    <a:bodyPr/>
                    <a:lstStyle/>
                    <a:p>
                      <a:r>
                        <a:rPr lang="en-GB" dirty="0"/>
                        <a:t>Student Case Study </a:t>
                      </a:r>
                    </a:p>
                  </a:txBody>
                  <a:tcPr/>
                </a:tc>
                <a:extLst>
                  <a:ext uri="{0D108BD9-81ED-4DB2-BD59-A6C34878D82A}">
                    <a16:rowId xmlns:a16="http://schemas.microsoft.com/office/drawing/2014/main" val="328851499"/>
                  </a:ext>
                </a:extLst>
              </a:tr>
              <a:tr h="357992">
                <a:tc>
                  <a:txBody>
                    <a:bodyPr/>
                    <a:lstStyle/>
                    <a:p>
                      <a:r>
                        <a:rPr lang="en-GB" dirty="0"/>
                        <a:t>15</a:t>
                      </a:r>
                      <a:r>
                        <a:rPr lang="en-GB" baseline="30000" dirty="0"/>
                        <a:t>th</a:t>
                      </a:r>
                      <a:r>
                        <a:rPr lang="en-GB" dirty="0"/>
                        <a:t> Sept </a:t>
                      </a:r>
                    </a:p>
                  </a:txBody>
                  <a:tcPr/>
                </a:tc>
                <a:tc>
                  <a:txBody>
                    <a:bodyPr/>
                    <a:lstStyle/>
                    <a:p>
                      <a:r>
                        <a:rPr lang="en-GB" dirty="0"/>
                        <a:t>Introduction Get to know each other</a:t>
                      </a:r>
                    </a:p>
                  </a:txBody>
                  <a:tcPr/>
                </a:tc>
                <a:tc>
                  <a:txBody>
                    <a:bodyPr/>
                    <a:lstStyle/>
                    <a:p>
                      <a:r>
                        <a:rPr lang="en-GB" dirty="0"/>
                        <a:t>Covid </a:t>
                      </a:r>
                    </a:p>
                  </a:txBody>
                  <a:tcPr/>
                </a:tc>
                <a:extLst>
                  <a:ext uri="{0D108BD9-81ED-4DB2-BD59-A6C34878D82A}">
                    <a16:rowId xmlns:a16="http://schemas.microsoft.com/office/drawing/2014/main" val="1460380760"/>
                  </a:ext>
                </a:extLst>
              </a:tr>
              <a:tr h="357992">
                <a:tc gridSpan="3">
                  <a:txBody>
                    <a:bodyPr/>
                    <a:lstStyle/>
                    <a:p>
                      <a:pPr algn="ctr"/>
                      <a:r>
                        <a:rPr lang="en-GB" b="1" dirty="0"/>
                        <a:t>MODULE 1Foundations to Understanding and Tackling Global Health Inequalities </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2651656245"/>
                  </a:ext>
                </a:extLst>
              </a:tr>
              <a:tr h="357992">
                <a:tc>
                  <a:txBody>
                    <a:bodyPr/>
                    <a:lstStyle/>
                    <a:p>
                      <a:r>
                        <a:rPr lang="en-GB" dirty="0"/>
                        <a:t>22</a:t>
                      </a:r>
                      <a:r>
                        <a:rPr lang="en-GB" baseline="30000" dirty="0"/>
                        <a:t>nd</a:t>
                      </a:r>
                      <a:r>
                        <a:rPr lang="en-GB" dirty="0"/>
                        <a:t> Sept</a:t>
                      </a:r>
                    </a:p>
                  </a:txBody>
                  <a:tcPr/>
                </a:tc>
                <a:tc>
                  <a:txBody>
                    <a:bodyPr/>
                    <a:lstStyle/>
                    <a:p>
                      <a:r>
                        <a:rPr lang="en-GB" dirty="0"/>
                        <a:t>Inequalities Concepts and Theory </a:t>
                      </a:r>
                    </a:p>
                  </a:txBody>
                  <a:tcPr/>
                </a:tc>
                <a:tc>
                  <a:txBody>
                    <a:bodyPr/>
                    <a:lstStyle/>
                    <a:p>
                      <a:r>
                        <a:rPr lang="en-GB" dirty="0"/>
                        <a:t>Come with definitions </a:t>
                      </a:r>
                    </a:p>
                  </a:txBody>
                  <a:tcPr/>
                </a:tc>
                <a:extLst>
                  <a:ext uri="{0D108BD9-81ED-4DB2-BD59-A6C34878D82A}">
                    <a16:rowId xmlns:a16="http://schemas.microsoft.com/office/drawing/2014/main" val="4200443955"/>
                  </a:ext>
                </a:extLst>
              </a:tr>
              <a:tr h="357992">
                <a:tc>
                  <a:txBody>
                    <a:bodyPr/>
                    <a:lstStyle/>
                    <a:p>
                      <a:r>
                        <a:rPr lang="en-GB" dirty="0"/>
                        <a:t>29</a:t>
                      </a:r>
                      <a:r>
                        <a:rPr lang="en-GB" baseline="30000" dirty="0"/>
                        <a:t>th</a:t>
                      </a:r>
                      <a:r>
                        <a:rPr lang="en-GB" dirty="0"/>
                        <a:t> Sept</a:t>
                      </a:r>
                    </a:p>
                  </a:txBody>
                  <a:tcPr/>
                </a:tc>
                <a:tc>
                  <a:txBody>
                    <a:bodyPr/>
                    <a:lstStyle/>
                    <a:p>
                      <a:r>
                        <a:rPr lang="en-GB" dirty="0"/>
                        <a:t>Poverty </a:t>
                      </a:r>
                    </a:p>
                  </a:txBody>
                  <a:tcPr/>
                </a:tc>
                <a:tc>
                  <a:txBody>
                    <a:bodyPr/>
                    <a:lstStyle/>
                    <a:p>
                      <a:r>
                        <a:rPr lang="en-GB" dirty="0"/>
                        <a:t>Student case study </a:t>
                      </a:r>
                    </a:p>
                  </a:txBody>
                  <a:tcPr/>
                </a:tc>
                <a:extLst>
                  <a:ext uri="{0D108BD9-81ED-4DB2-BD59-A6C34878D82A}">
                    <a16:rowId xmlns:a16="http://schemas.microsoft.com/office/drawing/2014/main" val="328947950"/>
                  </a:ext>
                </a:extLst>
              </a:tr>
              <a:tr h="410565">
                <a:tc>
                  <a:txBody>
                    <a:bodyPr/>
                    <a:lstStyle/>
                    <a:p>
                      <a:r>
                        <a:rPr lang="en-GB" dirty="0"/>
                        <a:t>6</a:t>
                      </a:r>
                      <a:r>
                        <a:rPr lang="en-GB" baseline="30000" dirty="0"/>
                        <a:t>th</a:t>
                      </a:r>
                      <a:r>
                        <a:rPr lang="en-GB" dirty="0"/>
                        <a:t> Oct</a:t>
                      </a:r>
                    </a:p>
                  </a:txBody>
                  <a:tcPr/>
                </a:tc>
                <a:tc>
                  <a:txBody>
                    <a:bodyPr/>
                    <a:lstStyle/>
                    <a:p>
                      <a:r>
                        <a:rPr lang="en-GB" dirty="0"/>
                        <a:t>Systems, Resources and Access</a:t>
                      </a:r>
                    </a:p>
                  </a:txBody>
                  <a:tcPr/>
                </a:tc>
                <a:tc>
                  <a:txBody>
                    <a:bodyPr/>
                    <a:lstStyle/>
                    <a:p>
                      <a:r>
                        <a:rPr lang="en-GB" dirty="0"/>
                        <a:t>Student case study</a:t>
                      </a:r>
                    </a:p>
                  </a:txBody>
                  <a:tcPr/>
                </a:tc>
                <a:extLst>
                  <a:ext uri="{0D108BD9-81ED-4DB2-BD59-A6C34878D82A}">
                    <a16:rowId xmlns:a16="http://schemas.microsoft.com/office/drawing/2014/main" val="3104476334"/>
                  </a:ext>
                </a:extLst>
              </a:tr>
              <a:tr h="357992">
                <a:tc>
                  <a:txBody>
                    <a:bodyPr/>
                    <a:lstStyle/>
                    <a:p>
                      <a:r>
                        <a:rPr lang="en-GB" dirty="0"/>
                        <a:t>13</a:t>
                      </a:r>
                      <a:r>
                        <a:rPr lang="en-GB" baseline="30000" dirty="0"/>
                        <a:t>th</a:t>
                      </a:r>
                      <a:r>
                        <a:rPr lang="en-GB" dirty="0"/>
                        <a:t> Oct</a:t>
                      </a:r>
                    </a:p>
                  </a:txBody>
                  <a:tcPr/>
                </a:tc>
                <a:tc>
                  <a:txBody>
                    <a:bodyPr/>
                    <a:lstStyle/>
                    <a:p>
                      <a:r>
                        <a:rPr lang="en-GB" dirty="0"/>
                        <a:t>Social Determinants Model </a:t>
                      </a:r>
                    </a:p>
                  </a:txBody>
                  <a:tcPr/>
                </a:tc>
                <a:tc>
                  <a:txBody>
                    <a:bodyPr/>
                    <a:lstStyle/>
                    <a:p>
                      <a:r>
                        <a:rPr lang="en-GB" dirty="0"/>
                        <a:t>No Case Studies </a:t>
                      </a:r>
                    </a:p>
                  </a:txBody>
                  <a:tcPr/>
                </a:tc>
                <a:extLst>
                  <a:ext uri="{0D108BD9-81ED-4DB2-BD59-A6C34878D82A}">
                    <a16:rowId xmlns:a16="http://schemas.microsoft.com/office/drawing/2014/main" val="3446402218"/>
                  </a:ext>
                </a:extLst>
              </a:tr>
              <a:tr h="357992">
                <a:tc>
                  <a:txBody>
                    <a:bodyPr/>
                    <a:lstStyle/>
                    <a:p>
                      <a:r>
                        <a:rPr lang="en-GB" dirty="0"/>
                        <a:t>20</a:t>
                      </a:r>
                      <a:r>
                        <a:rPr lang="en-GB" baseline="30000" dirty="0"/>
                        <a:t>th</a:t>
                      </a:r>
                      <a:r>
                        <a:rPr lang="en-GB" dirty="0"/>
                        <a:t> Oct </a:t>
                      </a:r>
                    </a:p>
                  </a:txBody>
                  <a:tcPr/>
                </a:tc>
                <a:tc>
                  <a:txBody>
                    <a:bodyPr/>
                    <a:lstStyle/>
                    <a:p>
                      <a:r>
                        <a:rPr lang="en-GB" dirty="0"/>
                        <a:t>NO CLASS </a:t>
                      </a:r>
                    </a:p>
                  </a:txBody>
                  <a:tcPr/>
                </a:tc>
                <a:tc>
                  <a:txBody>
                    <a:bodyPr/>
                    <a:lstStyle/>
                    <a:p>
                      <a:endParaRPr lang="en-GB" dirty="0"/>
                    </a:p>
                  </a:txBody>
                  <a:tcPr/>
                </a:tc>
                <a:extLst>
                  <a:ext uri="{0D108BD9-81ED-4DB2-BD59-A6C34878D82A}">
                    <a16:rowId xmlns:a16="http://schemas.microsoft.com/office/drawing/2014/main" val="4156860720"/>
                  </a:ext>
                </a:extLst>
              </a:tr>
              <a:tr h="357992">
                <a:tc gridSpan="3">
                  <a:txBody>
                    <a:bodyPr/>
                    <a:lstStyle/>
                    <a:p>
                      <a:pPr algn="ctr"/>
                      <a:r>
                        <a:rPr lang="en-GB" b="1" dirty="0"/>
                        <a:t>MODULE 2 Understanding Axes of Inequality</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729770847"/>
                  </a:ext>
                </a:extLst>
              </a:tr>
              <a:tr h="357992">
                <a:tc>
                  <a:txBody>
                    <a:bodyPr/>
                    <a:lstStyle/>
                    <a:p>
                      <a:r>
                        <a:rPr lang="en-GB" dirty="0"/>
                        <a:t>27</a:t>
                      </a:r>
                      <a:r>
                        <a:rPr lang="en-GB" baseline="30000" dirty="0"/>
                        <a:t>th</a:t>
                      </a:r>
                      <a:r>
                        <a:rPr lang="en-GB" dirty="0"/>
                        <a:t> Oct </a:t>
                      </a:r>
                    </a:p>
                  </a:txBody>
                  <a:tcPr/>
                </a:tc>
                <a:tc>
                  <a:txBody>
                    <a:bodyPr/>
                    <a:lstStyle/>
                    <a:p>
                      <a:r>
                        <a:rPr lang="en-GB" dirty="0"/>
                        <a:t>Gender</a:t>
                      </a:r>
                    </a:p>
                  </a:txBody>
                  <a:tcPr/>
                </a:tc>
                <a:tc>
                  <a:txBody>
                    <a:bodyPr/>
                    <a:lstStyle/>
                    <a:p>
                      <a:r>
                        <a:rPr lang="en-GB" dirty="0"/>
                        <a:t>No Case Studies</a:t>
                      </a:r>
                    </a:p>
                  </a:txBody>
                  <a:tcPr/>
                </a:tc>
                <a:extLst>
                  <a:ext uri="{0D108BD9-81ED-4DB2-BD59-A6C34878D82A}">
                    <a16:rowId xmlns:a16="http://schemas.microsoft.com/office/drawing/2014/main" val="51068291"/>
                  </a:ext>
                </a:extLst>
              </a:tr>
              <a:tr h="357992">
                <a:tc>
                  <a:txBody>
                    <a:bodyPr/>
                    <a:lstStyle/>
                    <a:p>
                      <a:r>
                        <a:rPr lang="en-GB" dirty="0"/>
                        <a:t>3rd Nov</a:t>
                      </a:r>
                    </a:p>
                  </a:txBody>
                  <a:tcPr/>
                </a:tc>
                <a:tc>
                  <a:txBody>
                    <a:bodyPr/>
                    <a:lstStyle/>
                    <a:p>
                      <a:r>
                        <a:rPr lang="en-GB" dirty="0"/>
                        <a:t>READING WEEK</a:t>
                      </a:r>
                    </a:p>
                  </a:txBody>
                  <a:tcPr/>
                </a:tc>
                <a:tc>
                  <a:txBody>
                    <a:bodyPr/>
                    <a:lstStyle/>
                    <a:p>
                      <a:endParaRPr lang="en-GB" dirty="0"/>
                    </a:p>
                  </a:txBody>
                  <a:tcPr/>
                </a:tc>
                <a:extLst>
                  <a:ext uri="{0D108BD9-81ED-4DB2-BD59-A6C34878D82A}">
                    <a16:rowId xmlns:a16="http://schemas.microsoft.com/office/drawing/2014/main" val="1059533283"/>
                  </a:ext>
                </a:extLst>
              </a:tr>
              <a:tr h="357992">
                <a:tc>
                  <a:txBody>
                    <a:bodyPr/>
                    <a:lstStyle/>
                    <a:p>
                      <a:r>
                        <a:rPr lang="en-GB" dirty="0"/>
                        <a:t>10</a:t>
                      </a:r>
                      <a:r>
                        <a:rPr lang="en-GB" baseline="30000" dirty="0"/>
                        <a:t>th</a:t>
                      </a:r>
                      <a:r>
                        <a:rPr lang="en-GB" dirty="0"/>
                        <a:t> Nov</a:t>
                      </a:r>
                    </a:p>
                  </a:txBody>
                  <a:tcPr/>
                </a:tc>
                <a:tc>
                  <a:txBody>
                    <a:bodyPr/>
                    <a:lstStyle/>
                    <a:p>
                      <a:r>
                        <a:rPr lang="en-GB" dirty="0"/>
                        <a:t>Race and Ethnicity </a:t>
                      </a:r>
                    </a:p>
                  </a:txBody>
                  <a:tcPr/>
                </a:tc>
                <a:tc>
                  <a:txBody>
                    <a:bodyPr/>
                    <a:lstStyle/>
                    <a:p>
                      <a:r>
                        <a:rPr lang="en-GB" dirty="0"/>
                        <a:t>Student case study</a:t>
                      </a:r>
                    </a:p>
                  </a:txBody>
                  <a:tcPr/>
                </a:tc>
                <a:extLst>
                  <a:ext uri="{0D108BD9-81ED-4DB2-BD59-A6C34878D82A}">
                    <a16:rowId xmlns:a16="http://schemas.microsoft.com/office/drawing/2014/main" val="1563188218"/>
                  </a:ext>
                </a:extLst>
              </a:tr>
              <a:tr h="357992">
                <a:tc>
                  <a:txBody>
                    <a:bodyPr/>
                    <a:lstStyle/>
                    <a:p>
                      <a:r>
                        <a:rPr lang="en-GB" dirty="0"/>
                        <a:t>16</a:t>
                      </a:r>
                      <a:r>
                        <a:rPr lang="en-GB" baseline="30000" dirty="0"/>
                        <a:t>th</a:t>
                      </a:r>
                      <a:r>
                        <a:rPr lang="en-GB" dirty="0"/>
                        <a:t> Nov</a:t>
                      </a:r>
                    </a:p>
                  </a:txBody>
                  <a:tcPr/>
                </a:tc>
                <a:tc>
                  <a:txBody>
                    <a:bodyPr/>
                    <a:lstStyle/>
                    <a:p>
                      <a:r>
                        <a:rPr lang="en-GB" dirty="0"/>
                        <a:t>Education and Work</a:t>
                      </a:r>
                    </a:p>
                  </a:txBody>
                  <a:tcPr/>
                </a:tc>
                <a:tc>
                  <a:txBody>
                    <a:bodyPr/>
                    <a:lstStyle/>
                    <a:p>
                      <a:r>
                        <a:rPr lang="en-GB" dirty="0"/>
                        <a:t>Student case study</a:t>
                      </a:r>
                    </a:p>
                  </a:txBody>
                  <a:tcPr/>
                </a:tc>
                <a:extLst>
                  <a:ext uri="{0D108BD9-81ED-4DB2-BD59-A6C34878D82A}">
                    <a16:rowId xmlns:a16="http://schemas.microsoft.com/office/drawing/2014/main" val="2680594453"/>
                  </a:ext>
                </a:extLst>
              </a:tr>
              <a:tr h="357992">
                <a:tc>
                  <a:txBody>
                    <a:bodyPr/>
                    <a:lstStyle/>
                    <a:p>
                      <a:r>
                        <a:rPr lang="en-GB" dirty="0"/>
                        <a:t>24</a:t>
                      </a:r>
                      <a:r>
                        <a:rPr lang="en-GB" baseline="30000" dirty="0"/>
                        <a:t>th</a:t>
                      </a:r>
                      <a:r>
                        <a:rPr lang="en-GB" dirty="0"/>
                        <a:t> Nov </a:t>
                      </a:r>
                    </a:p>
                  </a:txBody>
                  <a:tcPr/>
                </a:tc>
                <a:tc>
                  <a:txBody>
                    <a:bodyPr/>
                    <a:lstStyle/>
                    <a:p>
                      <a:r>
                        <a:rPr lang="en-GB" dirty="0"/>
                        <a:t>Immigration and Migration Status </a:t>
                      </a:r>
                    </a:p>
                  </a:txBody>
                  <a:tcPr/>
                </a:tc>
                <a:tc>
                  <a:txBody>
                    <a:bodyPr/>
                    <a:lstStyle/>
                    <a:p>
                      <a:r>
                        <a:rPr lang="en-GB" dirty="0"/>
                        <a:t>Student case study</a:t>
                      </a:r>
                    </a:p>
                  </a:txBody>
                  <a:tcPr/>
                </a:tc>
                <a:extLst>
                  <a:ext uri="{0D108BD9-81ED-4DB2-BD59-A6C34878D82A}">
                    <a16:rowId xmlns:a16="http://schemas.microsoft.com/office/drawing/2014/main" val="1496993279"/>
                  </a:ext>
                </a:extLst>
              </a:tr>
              <a:tr h="357992">
                <a:tc gridSpan="3">
                  <a:txBody>
                    <a:bodyPr/>
                    <a:lstStyle/>
                    <a:p>
                      <a:pPr algn="ctr"/>
                      <a:r>
                        <a:rPr lang="en-GB" b="1" dirty="0"/>
                        <a:t>MODULE 3 New Issues in Inequalities </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643367734"/>
                  </a:ext>
                </a:extLst>
              </a:tr>
              <a:tr h="357992">
                <a:tc>
                  <a:txBody>
                    <a:bodyPr/>
                    <a:lstStyle/>
                    <a:p>
                      <a:r>
                        <a:rPr lang="en-GB" dirty="0"/>
                        <a:t>1</a:t>
                      </a:r>
                      <a:r>
                        <a:rPr lang="en-GB" baseline="30000" dirty="0"/>
                        <a:t>st</a:t>
                      </a:r>
                      <a:r>
                        <a:rPr lang="en-GB" dirty="0"/>
                        <a:t> Dec </a:t>
                      </a:r>
                    </a:p>
                  </a:txBody>
                  <a:tcPr/>
                </a:tc>
                <a:tc>
                  <a:txBody>
                    <a:bodyPr/>
                    <a:lstStyle/>
                    <a:p>
                      <a:r>
                        <a:rPr lang="en-GB" dirty="0"/>
                        <a:t>Climate and Environment </a:t>
                      </a:r>
                    </a:p>
                  </a:txBody>
                  <a:tcPr/>
                </a:tc>
                <a:tc>
                  <a:txBody>
                    <a:bodyPr/>
                    <a:lstStyle/>
                    <a:p>
                      <a:r>
                        <a:rPr lang="en-GB" dirty="0"/>
                        <a:t>Student case study </a:t>
                      </a:r>
                    </a:p>
                  </a:txBody>
                  <a:tcPr/>
                </a:tc>
                <a:extLst>
                  <a:ext uri="{0D108BD9-81ED-4DB2-BD59-A6C34878D82A}">
                    <a16:rowId xmlns:a16="http://schemas.microsoft.com/office/drawing/2014/main" val="2867969939"/>
                  </a:ext>
                </a:extLst>
              </a:tr>
              <a:tr h="357992">
                <a:tc>
                  <a:txBody>
                    <a:bodyPr/>
                    <a:lstStyle/>
                    <a:p>
                      <a:r>
                        <a:rPr lang="en-GB" dirty="0"/>
                        <a:t>7</a:t>
                      </a:r>
                      <a:r>
                        <a:rPr lang="en-GB" baseline="30000" dirty="0"/>
                        <a:t>th</a:t>
                      </a:r>
                      <a:r>
                        <a:rPr lang="en-GB" dirty="0"/>
                        <a:t> Dec</a:t>
                      </a:r>
                    </a:p>
                  </a:txBody>
                  <a:tcPr/>
                </a:tc>
                <a:tc>
                  <a:txBody>
                    <a:bodyPr/>
                    <a:lstStyle/>
                    <a:p>
                      <a:r>
                        <a:rPr lang="en-GB" dirty="0"/>
                        <a:t>New Issues : decolonisation, knowledge, futures </a:t>
                      </a:r>
                    </a:p>
                  </a:txBody>
                  <a:tcPr/>
                </a:tc>
                <a:tc>
                  <a:txBody>
                    <a:bodyPr/>
                    <a:lstStyle/>
                    <a:p>
                      <a:endParaRPr lang="en-GB" dirty="0"/>
                    </a:p>
                  </a:txBody>
                  <a:tcPr/>
                </a:tc>
                <a:extLst>
                  <a:ext uri="{0D108BD9-81ED-4DB2-BD59-A6C34878D82A}">
                    <a16:rowId xmlns:a16="http://schemas.microsoft.com/office/drawing/2014/main" val="1463822807"/>
                  </a:ext>
                </a:extLst>
              </a:tr>
              <a:tr h="357992">
                <a:tc>
                  <a:txBody>
                    <a:bodyPr/>
                    <a:lstStyle/>
                    <a:p>
                      <a:r>
                        <a:rPr lang="en-GB" dirty="0"/>
                        <a:t>14th</a:t>
                      </a:r>
                    </a:p>
                  </a:txBody>
                  <a:tcPr/>
                </a:tc>
                <a:tc>
                  <a:txBody>
                    <a:bodyPr/>
                    <a:lstStyle/>
                    <a:p>
                      <a:r>
                        <a:rPr lang="en-GB" dirty="0"/>
                        <a:t>Technologies to Trade Determinants </a:t>
                      </a:r>
                    </a:p>
                  </a:txBody>
                  <a:tcPr/>
                </a:tc>
                <a:tc>
                  <a:txBody>
                    <a:bodyPr/>
                    <a:lstStyle/>
                    <a:p>
                      <a:endParaRPr lang="en-GB" dirty="0"/>
                    </a:p>
                  </a:txBody>
                  <a:tcPr/>
                </a:tc>
                <a:extLst>
                  <a:ext uri="{0D108BD9-81ED-4DB2-BD59-A6C34878D82A}">
                    <a16:rowId xmlns:a16="http://schemas.microsoft.com/office/drawing/2014/main" val="410807486"/>
                  </a:ext>
                </a:extLst>
              </a:tr>
            </a:tbl>
          </a:graphicData>
        </a:graphic>
      </p:graphicFrame>
    </p:spTree>
    <p:extLst>
      <p:ext uri="{BB962C8B-B14F-4D97-AF65-F5344CB8AC3E}">
        <p14:creationId xmlns:p14="http://schemas.microsoft.com/office/powerpoint/2010/main" val="2326171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Assessment </a:t>
            </a:r>
          </a:p>
        </p:txBody>
      </p:sp>
      <p:sp>
        <p:nvSpPr>
          <p:cNvPr id="3" name="Content Placeholder 2"/>
          <p:cNvSpPr>
            <a:spLocks noGrp="1"/>
          </p:cNvSpPr>
          <p:nvPr>
            <p:ph idx="1"/>
          </p:nvPr>
        </p:nvSpPr>
        <p:spPr>
          <a:xfrm>
            <a:off x="838200" y="1690688"/>
            <a:ext cx="10515600" cy="4351338"/>
          </a:xfrm>
        </p:spPr>
        <p:txBody>
          <a:bodyPr>
            <a:normAutofit fontScale="85000" lnSpcReduction="20000"/>
          </a:bodyPr>
          <a:lstStyle/>
          <a:p>
            <a:pPr marL="0" indent="0">
              <a:buNone/>
            </a:pPr>
            <a:r>
              <a:rPr lang="en-US" dirty="0"/>
              <a:t>Students are evaluated on the following requirements: </a:t>
            </a:r>
          </a:p>
          <a:p>
            <a:pPr marL="0" indent="0">
              <a:buNone/>
            </a:pPr>
            <a:endParaRPr lang="en-US" sz="2400" dirty="0"/>
          </a:p>
          <a:p>
            <a:pPr marL="0" indent="0">
              <a:buNone/>
            </a:pPr>
            <a:r>
              <a:rPr lang="en-US" sz="2400" b="1" dirty="0"/>
              <a:t>1.. 50% Class participation/case study presentation</a:t>
            </a:r>
          </a:p>
          <a:p>
            <a:pPr marL="0" indent="0">
              <a:buNone/>
            </a:pPr>
            <a:r>
              <a:rPr lang="en-US" sz="2400" dirty="0"/>
              <a:t>Each student will co-host a seminar case study presentation with a set of discussion questions for the class. They will lead an interactive discussion. </a:t>
            </a:r>
          </a:p>
          <a:p>
            <a:pPr marL="0" indent="0">
              <a:buNone/>
            </a:pPr>
            <a:endParaRPr lang="en-US" sz="2400" dirty="0"/>
          </a:p>
          <a:p>
            <a:pPr marL="0" indent="0">
              <a:buNone/>
            </a:pPr>
            <a:r>
              <a:rPr lang="en-US" sz="2400" b="1" dirty="0"/>
              <a:t>2. 50% Final written assignment of 2000 words                                                                          </a:t>
            </a:r>
          </a:p>
          <a:p>
            <a:pPr marL="0" indent="0">
              <a:buNone/>
            </a:pPr>
            <a:r>
              <a:rPr lang="en-US" sz="2400" dirty="0"/>
              <a:t>A Policy brief in response to a global health inequality/inequity challenge of choice, submitted by midnight 21th December 2026. Audience, evidence, communication. </a:t>
            </a:r>
            <a:endParaRPr lang="en-GB" sz="2400" dirty="0"/>
          </a:p>
          <a:p>
            <a:pPr marL="0" indent="0">
              <a:buNone/>
            </a:pPr>
            <a:endParaRPr lang="en-US" sz="2400" dirty="0"/>
          </a:p>
          <a:p>
            <a:pPr marL="0" indent="0">
              <a:buNone/>
            </a:pPr>
            <a:r>
              <a:rPr lang="en-US" sz="2400" dirty="0"/>
              <a:t>Six sessions are open to student-led case studies in pairs (or 3s) according to number of students.</a:t>
            </a:r>
          </a:p>
          <a:p>
            <a:pPr marL="0" indent="0">
              <a:buNone/>
            </a:pPr>
            <a:endParaRPr lang="en-US" sz="2400" dirty="0"/>
          </a:p>
          <a:p>
            <a:pPr marL="0" indent="0">
              <a:buNone/>
            </a:pPr>
            <a:r>
              <a:rPr lang="en-US" sz="2400" dirty="0"/>
              <a:t>FINAL CASE STUDY AND BRIEF HANDED IN TOGETHER  </a:t>
            </a:r>
            <a:endParaRPr lang="en-US" dirty="0"/>
          </a:p>
          <a:p>
            <a:pPr marL="0" indent="0">
              <a:buNone/>
            </a:pPr>
            <a:endParaRPr lang="en-GB" dirty="0"/>
          </a:p>
        </p:txBody>
      </p:sp>
    </p:spTree>
    <p:extLst>
      <p:ext uri="{BB962C8B-B14F-4D97-AF65-F5344CB8AC3E}">
        <p14:creationId xmlns:p14="http://schemas.microsoft.com/office/powerpoint/2010/main" val="2995165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readings</a:t>
            </a:r>
          </a:p>
        </p:txBody>
      </p:sp>
      <p:sp>
        <p:nvSpPr>
          <p:cNvPr id="3" name="Content Placeholder 2"/>
          <p:cNvSpPr>
            <a:spLocks noGrp="1"/>
          </p:cNvSpPr>
          <p:nvPr>
            <p:ph idx="1"/>
          </p:nvPr>
        </p:nvSpPr>
        <p:spPr/>
        <p:txBody>
          <a:bodyPr/>
          <a:lstStyle/>
          <a:p>
            <a:pPr>
              <a:buFontTx/>
              <a:buChar char="-"/>
            </a:pPr>
            <a:r>
              <a:rPr lang="en-GB" dirty="0"/>
              <a:t>Diverse</a:t>
            </a:r>
          </a:p>
          <a:p>
            <a:pPr>
              <a:buFontTx/>
              <a:buChar char="-"/>
            </a:pPr>
            <a:r>
              <a:rPr lang="en-GB" dirty="0"/>
              <a:t>Short to long</a:t>
            </a:r>
          </a:p>
          <a:p>
            <a:pPr>
              <a:buFontTx/>
              <a:buChar char="-"/>
            </a:pPr>
            <a:r>
              <a:rPr lang="en-GB" dirty="0"/>
              <a:t>Text book to viewpoints </a:t>
            </a:r>
          </a:p>
          <a:p>
            <a:pPr>
              <a:buFontTx/>
              <a:buChar char="-"/>
            </a:pPr>
            <a:r>
              <a:rPr lang="en-GB" dirty="0"/>
              <a:t>Generic Health Inequalities core texts</a:t>
            </a:r>
          </a:p>
          <a:p>
            <a:pPr>
              <a:buFontTx/>
              <a:buChar char="-"/>
            </a:pPr>
            <a:r>
              <a:rPr lang="en-GB" dirty="0"/>
              <a:t>Select at least two per week and come prepared to discuss them </a:t>
            </a:r>
          </a:p>
        </p:txBody>
      </p:sp>
    </p:spTree>
    <p:extLst>
      <p:ext uri="{BB962C8B-B14F-4D97-AF65-F5344CB8AC3E}">
        <p14:creationId xmlns:p14="http://schemas.microsoft.com/office/powerpoint/2010/main" val="2100296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077" y="113737"/>
            <a:ext cx="10515600" cy="696759"/>
          </a:xfrm>
        </p:spPr>
        <p:txBody>
          <a:bodyPr>
            <a:normAutofit/>
          </a:bodyPr>
          <a:lstStyle/>
          <a:p>
            <a:r>
              <a:rPr lang="en-GB" sz="3200" dirty="0"/>
              <a:t>Core Texts </a:t>
            </a:r>
          </a:p>
        </p:txBody>
      </p:sp>
      <p:sp>
        <p:nvSpPr>
          <p:cNvPr id="3" name="Content Placeholder 2"/>
          <p:cNvSpPr>
            <a:spLocks noGrp="1"/>
          </p:cNvSpPr>
          <p:nvPr>
            <p:ph idx="1"/>
          </p:nvPr>
        </p:nvSpPr>
        <p:spPr>
          <a:xfrm>
            <a:off x="4023850" y="1687710"/>
            <a:ext cx="5660923" cy="5794638"/>
          </a:xfrm>
        </p:spPr>
        <p:txBody>
          <a:bodyPr>
            <a:normAutofit/>
          </a:bodyPr>
          <a:lstStyle/>
          <a:p>
            <a:pPr marL="0" indent="0">
              <a:buNone/>
            </a:pPr>
            <a:endParaRPr lang="en-US" sz="5500" dirty="0">
              <a:cs typeface="Arial" panose="020B0604020202020204" pitchFamily="34" charset="0"/>
            </a:endParaRPr>
          </a:p>
          <a:p>
            <a:pPr marL="0" indent="0">
              <a:buNone/>
            </a:pPr>
            <a:endParaRPr lang="en-GB" dirty="0"/>
          </a:p>
        </p:txBody>
      </p:sp>
      <p:sp>
        <p:nvSpPr>
          <p:cNvPr id="4" name="Rectangle 3"/>
          <p:cNvSpPr/>
          <p:nvPr/>
        </p:nvSpPr>
        <p:spPr>
          <a:xfrm>
            <a:off x="6469625" y="325690"/>
            <a:ext cx="5508523" cy="5078313"/>
          </a:xfrm>
          <a:prstGeom prst="rect">
            <a:avLst/>
          </a:prstGeom>
        </p:spPr>
        <p:txBody>
          <a:bodyPr wrap="square">
            <a:spAutoFit/>
          </a:bodyPr>
          <a:lstStyle/>
          <a:p>
            <a:r>
              <a:rPr lang="en-US" dirty="0"/>
              <a:t>Marmot M and Wilkinson R (</a:t>
            </a:r>
            <a:r>
              <a:rPr lang="en-US" dirty="0" err="1"/>
              <a:t>eds</a:t>
            </a:r>
            <a:r>
              <a:rPr lang="en-US" dirty="0"/>
              <a:t>) (2005).                                              Social Determinants of Health. 2nd edition. Oxford:</a:t>
            </a:r>
          </a:p>
          <a:p>
            <a:endParaRPr lang="en-US" dirty="0"/>
          </a:p>
          <a:p>
            <a:r>
              <a:rPr lang="en-US" dirty="0"/>
              <a:t>Green, T. (2021).                                                                                                The </a:t>
            </a:r>
            <a:r>
              <a:rPr lang="en-US" dirty="0" err="1"/>
              <a:t>Covid</a:t>
            </a:r>
            <a:r>
              <a:rPr lang="en-US" dirty="0"/>
              <a:t> Consensus: The new politics of Global Inequality. Hurst. Book</a:t>
            </a:r>
          </a:p>
          <a:p>
            <a:endParaRPr lang="en-US" dirty="0"/>
          </a:p>
          <a:p>
            <a:r>
              <a:rPr lang="en-US" dirty="0"/>
              <a:t>Marmot, M. (2005).                                                                                  Status syndrome: how social standing affects our health and longevity.</a:t>
            </a:r>
          </a:p>
          <a:p>
            <a:endParaRPr lang="en-US" dirty="0"/>
          </a:p>
          <a:p>
            <a:r>
              <a:rPr lang="en-US" dirty="0"/>
              <a:t>Marmot, M (2015).                                                                                        The Health Gap: The challenge of an unequal world. Bloomsbury</a:t>
            </a:r>
          </a:p>
          <a:p>
            <a:endParaRPr lang="en-US" dirty="0"/>
          </a:p>
          <a:p>
            <a:r>
              <a:rPr lang="en-US" dirty="0" err="1"/>
              <a:t>Walraven</a:t>
            </a:r>
            <a:r>
              <a:rPr lang="en-US" dirty="0"/>
              <a:t>, </a:t>
            </a:r>
            <a:r>
              <a:rPr lang="en-US" dirty="0" err="1"/>
              <a:t>Gijsbertus</a:t>
            </a:r>
            <a:r>
              <a:rPr lang="en-US" dirty="0"/>
              <a:t> </a:t>
            </a:r>
            <a:r>
              <a:rPr lang="en-US" dirty="0" err="1"/>
              <a:t>Engelinus</a:t>
            </a:r>
            <a:r>
              <a:rPr lang="en-US" dirty="0"/>
              <a:t> </a:t>
            </a:r>
            <a:r>
              <a:rPr lang="en-US" dirty="0" err="1"/>
              <a:t>Laurentius</a:t>
            </a:r>
            <a:r>
              <a:rPr lang="en-US" dirty="0"/>
              <a:t>. Health and Poverty : Global Health Problems and</a:t>
            </a:r>
          </a:p>
          <a:p>
            <a:r>
              <a:rPr lang="en-US" dirty="0"/>
              <a:t>Solutions. London: </a:t>
            </a:r>
            <a:r>
              <a:rPr lang="en-US" dirty="0" err="1"/>
              <a:t>Earthscan</a:t>
            </a:r>
            <a:r>
              <a:rPr lang="en-US" dirty="0"/>
              <a:t>, 2011</a:t>
            </a:r>
            <a:endParaRPr lang="en-GB" dirty="0"/>
          </a:p>
        </p:txBody>
      </p:sp>
      <p:sp>
        <p:nvSpPr>
          <p:cNvPr id="5" name="Rectangle 4"/>
          <p:cNvSpPr/>
          <p:nvPr/>
        </p:nvSpPr>
        <p:spPr>
          <a:xfrm>
            <a:off x="6381133" y="5360423"/>
            <a:ext cx="5407743" cy="923330"/>
          </a:xfrm>
          <a:prstGeom prst="rect">
            <a:avLst/>
          </a:prstGeom>
        </p:spPr>
        <p:txBody>
          <a:bodyPr wrap="square">
            <a:spAutoFit/>
          </a:bodyPr>
          <a:lstStyle/>
          <a:p>
            <a:r>
              <a:rPr lang="en-US" dirty="0" err="1"/>
              <a:t>Hofrichter</a:t>
            </a:r>
            <a:r>
              <a:rPr lang="en-US" dirty="0"/>
              <a:t>, R., &amp; Bhatia, R. (2010).                                              Tackling health inequities through public health practice Theory to action. Oxford University Press, Incorporated.</a:t>
            </a:r>
          </a:p>
        </p:txBody>
      </p:sp>
      <p:sp>
        <p:nvSpPr>
          <p:cNvPr id="6" name="Rectangle 5"/>
          <p:cNvSpPr/>
          <p:nvPr/>
        </p:nvSpPr>
        <p:spPr>
          <a:xfrm>
            <a:off x="329378" y="948128"/>
            <a:ext cx="6096001" cy="923330"/>
          </a:xfrm>
          <a:prstGeom prst="rect">
            <a:avLst/>
          </a:prstGeom>
        </p:spPr>
        <p:txBody>
          <a:bodyPr>
            <a:spAutoFit/>
          </a:bodyPr>
          <a:lstStyle/>
          <a:p>
            <a:r>
              <a:rPr lang="en-US" dirty="0" err="1">
                <a:cs typeface="Arial" panose="020B0604020202020204" pitchFamily="34" charset="0"/>
              </a:rPr>
              <a:t>Bambra</a:t>
            </a:r>
            <a:r>
              <a:rPr lang="en-US" dirty="0">
                <a:cs typeface="Arial" panose="020B0604020202020204" pitchFamily="34" charset="0"/>
              </a:rPr>
              <a:t>, C., </a:t>
            </a:r>
            <a:r>
              <a:rPr lang="en-US" dirty="0" err="1">
                <a:cs typeface="Arial" panose="020B0604020202020204" pitchFamily="34" charset="0"/>
              </a:rPr>
              <a:t>Lynuch</a:t>
            </a:r>
            <a:r>
              <a:rPr lang="en-US" dirty="0">
                <a:cs typeface="Arial" panose="020B0604020202020204" pitchFamily="34" charset="0"/>
              </a:rPr>
              <a:t>, J., Smith, K. (2021)                                                        An Unequal Pandemic: </a:t>
            </a:r>
            <a:r>
              <a:rPr lang="en-US" dirty="0" err="1">
                <a:cs typeface="Arial" panose="020B0604020202020204" pitchFamily="34" charset="0"/>
              </a:rPr>
              <a:t>Covid</a:t>
            </a:r>
            <a:r>
              <a:rPr lang="en-US" dirty="0">
                <a:cs typeface="Arial" panose="020B0604020202020204" pitchFamily="34" charset="0"/>
              </a:rPr>
              <a:t> 19 and health Inequalities. Policy press </a:t>
            </a:r>
          </a:p>
        </p:txBody>
      </p:sp>
      <p:sp>
        <p:nvSpPr>
          <p:cNvPr id="7" name="Rectangle 6"/>
          <p:cNvSpPr/>
          <p:nvPr/>
        </p:nvSpPr>
        <p:spPr>
          <a:xfrm>
            <a:off x="329378" y="1922728"/>
            <a:ext cx="6096000" cy="923330"/>
          </a:xfrm>
          <a:prstGeom prst="rect">
            <a:avLst/>
          </a:prstGeom>
        </p:spPr>
        <p:txBody>
          <a:bodyPr>
            <a:spAutoFit/>
          </a:bodyPr>
          <a:lstStyle/>
          <a:p>
            <a:r>
              <a:rPr lang="en-US" dirty="0">
                <a:cs typeface="Arial" panose="020B0604020202020204" pitchFamily="34" charset="0"/>
              </a:rPr>
              <a:t>Bartley, M. (2016).                                                                                      Health inequality: an introduction to concepts, theories and methods. </a:t>
            </a:r>
          </a:p>
        </p:txBody>
      </p:sp>
      <p:sp>
        <p:nvSpPr>
          <p:cNvPr id="8" name="Rectangle 7"/>
          <p:cNvSpPr/>
          <p:nvPr/>
        </p:nvSpPr>
        <p:spPr>
          <a:xfrm>
            <a:off x="329378" y="3121323"/>
            <a:ext cx="6096000" cy="1200329"/>
          </a:xfrm>
          <a:prstGeom prst="rect">
            <a:avLst/>
          </a:prstGeom>
        </p:spPr>
        <p:txBody>
          <a:bodyPr>
            <a:spAutoFit/>
          </a:bodyPr>
          <a:lstStyle/>
          <a:p>
            <a:r>
              <a:rPr lang="en-US" dirty="0">
                <a:cs typeface="Arial" panose="020B0604020202020204" pitchFamily="34" charset="0"/>
              </a:rPr>
              <a:t>Graham H (2007). Unequal Lives: Health and socioeconomic inequalities. Maidenhead; Open University Press.</a:t>
            </a:r>
          </a:p>
          <a:p>
            <a:r>
              <a:rPr lang="en-US" dirty="0">
                <a:cs typeface="Arial" panose="020B0604020202020204" pitchFamily="34" charset="0"/>
              </a:rPr>
              <a:t>Graham H (</a:t>
            </a:r>
            <a:r>
              <a:rPr lang="en-US" dirty="0" err="1">
                <a:cs typeface="Arial" panose="020B0604020202020204" pitchFamily="34" charset="0"/>
              </a:rPr>
              <a:t>ed</a:t>
            </a:r>
            <a:r>
              <a:rPr lang="en-US" dirty="0">
                <a:cs typeface="Arial" panose="020B0604020202020204" pitchFamily="34" charset="0"/>
              </a:rPr>
              <a:t>) (2009). Understanding Health Inequalities (2nd </a:t>
            </a:r>
            <a:r>
              <a:rPr lang="en-US" dirty="0" err="1">
                <a:cs typeface="Arial" panose="020B0604020202020204" pitchFamily="34" charset="0"/>
              </a:rPr>
              <a:t>ed</a:t>
            </a:r>
            <a:r>
              <a:rPr lang="en-US" dirty="0">
                <a:cs typeface="Arial" panose="020B0604020202020204" pitchFamily="34" charset="0"/>
              </a:rPr>
              <a:t>). Maidenhead; Open</a:t>
            </a:r>
          </a:p>
        </p:txBody>
      </p:sp>
      <p:sp>
        <p:nvSpPr>
          <p:cNvPr id="9" name="Rectangle 8"/>
          <p:cNvSpPr/>
          <p:nvPr/>
        </p:nvSpPr>
        <p:spPr>
          <a:xfrm>
            <a:off x="304795" y="4321652"/>
            <a:ext cx="6096001" cy="2308324"/>
          </a:xfrm>
          <a:prstGeom prst="rect">
            <a:avLst/>
          </a:prstGeom>
        </p:spPr>
        <p:txBody>
          <a:bodyPr>
            <a:spAutoFit/>
          </a:bodyPr>
          <a:lstStyle/>
          <a:p>
            <a:r>
              <a:rPr lang="en-US" dirty="0" err="1">
                <a:cs typeface="Arial" panose="020B0604020202020204" pitchFamily="34" charset="0"/>
              </a:rPr>
              <a:t>Dudrys</a:t>
            </a:r>
            <a:r>
              <a:rPr lang="en-US" dirty="0">
                <a:cs typeface="Arial" panose="020B0604020202020204" pitchFamily="34" charset="0"/>
              </a:rPr>
              <a:t>, G. (2017).                                                                                  Unequal Health: How inequality contributes to health and Illness. University Press. </a:t>
            </a:r>
          </a:p>
          <a:p>
            <a:endParaRPr lang="en-US" dirty="0">
              <a:cs typeface="Arial" panose="020B0604020202020204" pitchFamily="34" charset="0"/>
            </a:endParaRPr>
          </a:p>
          <a:p>
            <a:r>
              <a:rPr lang="en-US" dirty="0" err="1">
                <a:cs typeface="Arial" panose="020B0604020202020204" pitchFamily="34" charset="0"/>
              </a:rPr>
              <a:t>Buchbinder</a:t>
            </a:r>
            <a:r>
              <a:rPr lang="en-US" dirty="0">
                <a:cs typeface="Arial" panose="020B0604020202020204" pitchFamily="34" charset="0"/>
              </a:rPr>
              <a:t>, M., </a:t>
            </a:r>
            <a:r>
              <a:rPr lang="en-US" dirty="0" err="1">
                <a:cs typeface="Arial" panose="020B0604020202020204" pitchFamily="34" charset="0"/>
              </a:rPr>
              <a:t>Rivkin-Fish,M</a:t>
            </a:r>
            <a:r>
              <a:rPr lang="en-US" dirty="0">
                <a:cs typeface="Arial" panose="020B0604020202020204" pitchFamily="34" charset="0"/>
              </a:rPr>
              <a:t>., Walker, R. (Eds.) Understanding health Inequalities and Justice: New conversations across the disciplines. University of North Carolina</a:t>
            </a:r>
          </a:p>
          <a:p>
            <a:endParaRPr lang="en-US" dirty="0">
              <a:cs typeface="Arial" panose="020B0604020202020204" pitchFamily="34" charset="0"/>
            </a:endParaRPr>
          </a:p>
        </p:txBody>
      </p:sp>
    </p:spTree>
    <p:extLst>
      <p:ext uri="{BB962C8B-B14F-4D97-AF65-F5344CB8AC3E}">
        <p14:creationId xmlns:p14="http://schemas.microsoft.com/office/powerpoint/2010/main" val="261741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Next week – a plan!</a:t>
            </a:r>
          </a:p>
        </p:txBody>
      </p:sp>
      <p:sp>
        <p:nvSpPr>
          <p:cNvPr id="3" name="Content Placeholder 2"/>
          <p:cNvSpPr>
            <a:spLocks noGrp="1"/>
          </p:cNvSpPr>
          <p:nvPr>
            <p:ph idx="1"/>
          </p:nvPr>
        </p:nvSpPr>
        <p:spPr/>
        <p:txBody>
          <a:bodyPr>
            <a:normAutofit/>
          </a:bodyPr>
          <a:lstStyle/>
          <a:p>
            <a:r>
              <a:rPr lang="en-GB" dirty="0"/>
              <a:t>Arrive with definitions of equity, equality, inequity and inequality </a:t>
            </a:r>
          </a:p>
          <a:p>
            <a:endParaRPr lang="en-GB" dirty="0"/>
          </a:p>
          <a:p>
            <a:r>
              <a:rPr lang="en-GB" dirty="0"/>
              <a:t>Note the source of definition (e.g. Government </a:t>
            </a:r>
            <a:r>
              <a:rPr lang="en-GB" dirty="0" err="1"/>
              <a:t>MoH</a:t>
            </a:r>
            <a:r>
              <a:rPr lang="en-GB" dirty="0"/>
              <a:t>; IO; WHO; INGO, UN, Resolution/Treaty, Faith-based </a:t>
            </a:r>
            <a:r>
              <a:rPr lang="en-GB" dirty="0" err="1"/>
              <a:t>organiationsetc</a:t>
            </a:r>
            <a:r>
              <a:rPr lang="en-GB" dirty="0"/>
              <a:t>.)</a:t>
            </a:r>
          </a:p>
          <a:p>
            <a:pPr marL="0" indent="0">
              <a:buNone/>
            </a:pPr>
            <a:endParaRPr lang="en-GB" dirty="0"/>
          </a:p>
          <a:p>
            <a:r>
              <a:rPr lang="en-GB" dirty="0"/>
              <a:t>Note context of definition (e.g. Mission statement; Policy; Resolution; Directive; Vision; Approach etc.)</a:t>
            </a:r>
          </a:p>
          <a:p>
            <a:pPr marL="0" indent="0">
              <a:buNone/>
            </a:pPr>
            <a:endParaRPr lang="en-GB" dirty="0"/>
          </a:p>
          <a:p>
            <a:r>
              <a:rPr lang="en-GB" dirty="0"/>
              <a:t>Note them down and come prepared to share them in class</a:t>
            </a:r>
          </a:p>
        </p:txBody>
      </p:sp>
    </p:spTree>
    <p:extLst>
      <p:ext uri="{BB962C8B-B14F-4D97-AF65-F5344CB8AC3E}">
        <p14:creationId xmlns:p14="http://schemas.microsoft.com/office/powerpoint/2010/main" val="2081555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If we have time -------</a:t>
            </a:r>
          </a:p>
        </p:txBody>
      </p:sp>
      <p:sp>
        <p:nvSpPr>
          <p:cNvPr id="3" name="Content Placeholder 2"/>
          <p:cNvSpPr>
            <a:spLocks noGrp="1"/>
          </p:cNvSpPr>
          <p:nvPr>
            <p:ph idx="1"/>
          </p:nvPr>
        </p:nvSpPr>
        <p:spPr/>
        <p:txBody>
          <a:bodyPr/>
          <a:lstStyle/>
          <a:p>
            <a:r>
              <a:rPr lang="en-GB" dirty="0" err="1"/>
              <a:t>Covid</a:t>
            </a:r>
            <a:r>
              <a:rPr lang="en-GB" dirty="0"/>
              <a:t> and Inequalities in Health – what can we learn? </a:t>
            </a:r>
          </a:p>
          <a:p>
            <a:pPr marL="0" indent="0">
              <a:buNone/>
            </a:pPr>
            <a:r>
              <a:rPr lang="en-GB" dirty="0"/>
              <a:t>In pairs for 10 </a:t>
            </a:r>
            <a:r>
              <a:rPr lang="en-GB" dirty="0" err="1"/>
              <a:t>mins</a:t>
            </a:r>
            <a:r>
              <a:rPr lang="en-GB" dirty="0"/>
              <a:t>: </a:t>
            </a:r>
          </a:p>
          <a:p>
            <a:pPr marL="514350" indent="-514350">
              <a:buAutoNum type="arabicPeriod"/>
            </a:pPr>
            <a:r>
              <a:rPr lang="en-GB" dirty="0"/>
              <a:t>What did the pandemic tell us about the relationship between health outcomes and inequalities?</a:t>
            </a:r>
          </a:p>
          <a:p>
            <a:pPr marL="514350" indent="-514350">
              <a:buAutoNum type="arabicPeriod"/>
            </a:pPr>
            <a:r>
              <a:rPr lang="en-GB" dirty="0"/>
              <a:t>Inequalities of health or inequalities of other factors?</a:t>
            </a:r>
          </a:p>
          <a:p>
            <a:pPr marL="514350" indent="-514350">
              <a:buAutoNum type="arabicPeriod"/>
            </a:pPr>
            <a:r>
              <a:rPr lang="en-GB" dirty="0"/>
              <a:t>Whose bodies mattered during the pandemic? </a:t>
            </a:r>
          </a:p>
          <a:p>
            <a:pPr marL="514350" indent="-514350">
              <a:buAutoNum type="arabicPeriod"/>
            </a:pPr>
            <a:r>
              <a:rPr lang="en-GB" dirty="0"/>
              <a:t>What were the major controversies during </a:t>
            </a:r>
            <a:r>
              <a:rPr lang="en-GB" dirty="0" err="1"/>
              <a:t>covid</a:t>
            </a:r>
            <a:r>
              <a:rPr lang="en-GB" dirty="0"/>
              <a:t> and how has the world responded?</a:t>
            </a:r>
          </a:p>
          <a:p>
            <a:pPr marL="514350" indent="-514350">
              <a:buAutoNum type="arabicPeriod"/>
            </a:pPr>
            <a:r>
              <a:rPr lang="en-GB" dirty="0"/>
              <a:t>What have we learned about global health inequity during </a:t>
            </a:r>
            <a:r>
              <a:rPr lang="en-GB" dirty="0" err="1"/>
              <a:t>covid</a:t>
            </a:r>
            <a:r>
              <a:rPr lang="en-GB" dirty="0"/>
              <a:t>? </a:t>
            </a:r>
          </a:p>
          <a:p>
            <a:pPr marL="514350" indent="-514350">
              <a:buAutoNum type="arabicPeriod"/>
            </a:pPr>
            <a:endParaRPr lang="en-GB" dirty="0"/>
          </a:p>
        </p:txBody>
      </p:sp>
    </p:spTree>
    <p:extLst>
      <p:ext uri="{BB962C8B-B14F-4D97-AF65-F5344CB8AC3E}">
        <p14:creationId xmlns:p14="http://schemas.microsoft.com/office/powerpoint/2010/main" val="2457829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0529F736A95F4E8D1F412CF7A50CD9" ma:contentTypeVersion="14" ma:contentTypeDescription="Crée un document." ma:contentTypeScope="" ma:versionID="2a285a2c17b7ffe1653560a15614c8b8">
  <xsd:schema xmlns:xsd="http://www.w3.org/2001/XMLSchema" xmlns:xs="http://www.w3.org/2001/XMLSchema" xmlns:p="http://schemas.microsoft.com/office/2006/metadata/properties" xmlns:ns3="ebf387b6-d516-4085-a227-0d4660656c40" xmlns:ns4="b72596eb-cf5b-4bfd-8adc-92cb820bebfd" targetNamespace="http://schemas.microsoft.com/office/2006/metadata/properties" ma:root="true" ma:fieldsID="e77bf833c5772ea09a46f73210d2875c" ns3:_="" ns4:_="">
    <xsd:import namespace="ebf387b6-d516-4085-a227-0d4660656c40"/>
    <xsd:import namespace="b72596eb-cf5b-4bfd-8adc-92cb820bebfd"/>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_activity" minOccurs="0"/>
                <xsd:element ref="ns4:SharedWithUsers" minOccurs="0"/>
                <xsd:element ref="ns4:SharedWithDetails" minOccurs="0"/>
                <xsd:element ref="ns4:SharingHintHash"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f387b6-d516-4085-a227-0d4660656c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2" nillable="true" ma:displayName="_activity" ma:hidden="true" ma:internalName="_activity">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72596eb-cf5b-4bfd-8adc-92cb820bebfd"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element name="SharingHintHash" ma:index="15"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ebf387b6-d516-4085-a227-0d4660656c40" xsi:nil="true"/>
  </documentManagement>
</p:properties>
</file>

<file path=customXml/itemProps1.xml><?xml version="1.0" encoding="utf-8"?>
<ds:datastoreItem xmlns:ds="http://schemas.openxmlformats.org/officeDocument/2006/customXml" ds:itemID="{1C08BDB1-DE68-4A7F-8477-D41D735E88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f387b6-d516-4085-a227-0d4660656c40"/>
    <ds:schemaRef ds:uri="b72596eb-cf5b-4bfd-8adc-92cb820beb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53E489-7977-46E7-9962-46BEF3D6FCAD}">
  <ds:schemaRefs>
    <ds:schemaRef ds:uri="http://schemas.microsoft.com/sharepoint/v3/contenttype/forms"/>
  </ds:schemaRefs>
</ds:datastoreItem>
</file>

<file path=customXml/itemProps3.xml><?xml version="1.0" encoding="utf-8"?>
<ds:datastoreItem xmlns:ds="http://schemas.openxmlformats.org/officeDocument/2006/customXml" ds:itemID="{8730D18A-634A-4A3C-819C-23497F176FF3}">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b72596eb-cf5b-4bfd-8adc-92cb820bebfd"/>
    <ds:schemaRef ds:uri="ebf387b6-d516-4085-a227-0d4660656c40"/>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6695</TotalTime>
  <Words>1166</Words>
  <Application>Microsoft Office PowerPoint</Application>
  <PresentationFormat>Widescreen</PresentationFormat>
  <Paragraphs>157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Tackling Health Inequalities </vt:lpstr>
      <vt:lpstr>The essence </vt:lpstr>
      <vt:lpstr>Who are we all? </vt:lpstr>
      <vt:lpstr>The course </vt:lpstr>
      <vt:lpstr>Learning Modules  </vt:lpstr>
      <vt:lpstr>Learning Outcomes </vt:lpstr>
      <vt:lpstr>The structure: part I</vt:lpstr>
      <vt:lpstr>Structure: Part II </vt:lpstr>
      <vt:lpstr>Structure Part III</vt:lpstr>
      <vt:lpstr>PowerPoint Presentation</vt:lpstr>
      <vt:lpstr>Assessment </vt:lpstr>
      <vt:lpstr>The readings</vt:lpstr>
      <vt:lpstr>Core Texts </vt:lpstr>
      <vt:lpstr>Next week – a plan!</vt:lpstr>
      <vt:lpstr>If we have time -------</vt:lpstr>
    </vt:vector>
  </TitlesOfParts>
  <Company>IHEID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Tackling Health Inequalities</dc:title>
  <dc:creator>Claire Somerville</dc:creator>
  <cp:lastModifiedBy>Claire Somerville</cp:lastModifiedBy>
  <cp:revision>16</cp:revision>
  <dcterms:created xsi:type="dcterms:W3CDTF">2024-09-15T11:10:22Z</dcterms:created>
  <dcterms:modified xsi:type="dcterms:W3CDTF">2026-09-15T17:02:40Z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0x010100630529F736A95F4E8D1F412CF7A50CD9</vt:lpwstr>
  </property>
</Properties>
</file>