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2"/>
  </p:notesMasterIdLst>
  <p:handoutMasterIdLst>
    <p:handoutMasterId r:id="rId23"/>
  </p:handoutMasterIdLst>
  <p:sldIdLst>
    <p:sldId id="256" r:id="rId5"/>
    <p:sldId id="258" r:id="rId6"/>
    <p:sldId id="276" r:id="rId7"/>
    <p:sldId id="274" r:id="rId8"/>
    <p:sldId id="266" r:id="rId9"/>
    <p:sldId id="272" r:id="rId10"/>
    <p:sldId id="260" r:id="rId11"/>
    <p:sldId id="261" r:id="rId12"/>
    <p:sldId id="278" r:id="rId13"/>
    <p:sldId id="279" r:id="rId14"/>
    <p:sldId id="263" r:id="rId15"/>
    <p:sldId id="262" r:id="rId16"/>
    <p:sldId id="277" r:id="rId17"/>
    <p:sldId id="264" r:id="rId18"/>
    <p:sldId id="270" r:id="rId19"/>
    <p:sldId id="273" r:id="rId20"/>
    <p:sldId id="275" r:id="rId21"/>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6571" autoAdjust="0"/>
  </p:normalViewPr>
  <p:slideViewPr>
    <p:cSldViewPr snapToGrid="0">
      <p:cViewPr varScale="1">
        <p:scale>
          <a:sx n="52" d="100"/>
          <a:sy n="52" d="100"/>
        </p:scale>
        <p:origin x="1228" y="60"/>
      </p:cViewPr>
      <p:guideLst/>
    </p:cSldViewPr>
  </p:slideViewPr>
  <p:outlineViewPr>
    <p:cViewPr>
      <p:scale>
        <a:sx n="33" d="100"/>
        <a:sy n="33" d="100"/>
      </p:scale>
      <p:origin x="0" y="-10048"/>
    </p:cViewPr>
  </p:outlineViewPr>
  <p:notesTextViewPr>
    <p:cViewPr>
      <p:scale>
        <a:sx n="1" d="1"/>
        <a:sy n="1" d="1"/>
      </p:scale>
      <p:origin x="0" y="0"/>
    </p:cViewPr>
  </p:notesTextViewPr>
  <p:notesViewPr>
    <p:cSldViewPr snapToGrid="0">
      <p:cViewPr varScale="1">
        <p:scale>
          <a:sx n="89" d="100"/>
          <a:sy n="89" d="100"/>
        </p:scale>
        <p:origin x="3788" y="-8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DC00CB-0C8D-46E5-8A4E-0267B7EF8E2B}"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en-US"/>
        </a:p>
      </dgm:t>
    </dgm:pt>
    <dgm:pt modelId="{AD04261A-73AC-4A8A-8A4C-1CDD7D83105A}">
      <dgm:prSet phldrT="[Text]"/>
      <dgm:spPr/>
      <dgm:t>
        <a:bodyPr/>
        <a:lstStyle/>
        <a:p>
          <a:r>
            <a:rPr lang="en-US" dirty="0" smtClean="0"/>
            <a:t>Frameworks to think with</a:t>
          </a:r>
          <a:endParaRPr lang="en-US" dirty="0"/>
        </a:p>
      </dgm:t>
    </dgm:pt>
    <dgm:pt modelId="{353E6D5F-1246-4A9C-994C-C6C34623389B}" type="parTrans" cxnId="{A2E54ABB-6B0F-4817-A901-39A3BF3759F6}">
      <dgm:prSet/>
      <dgm:spPr/>
      <dgm:t>
        <a:bodyPr/>
        <a:lstStyle/>
        <a:p>
          <a:endParaRPr lang="en-US"/>
        </a:p>
      </dgm:t>
    </dgm:pt>
    <dgm:pt modelId="{AD47F876-9EF0-45C5-BD61-D0DC6AABEDE4}" type="sibTrans" cxnId="{A2E54ABB-6B0F-4817-A901-39A3BF3759F6}">
      <dgm:prSet/>
      <dgm:spPr/>
      <dgm:t>
        <a:bodyPr/>
        <a:lstStyle/>
        <a:p>
          <a:endParaRPr lang="en-US"/>
        </a:p>
      </dgm:t>
    </dgm:pt>
    <dgm:pt modelId="{8A169140-CADB-405E-A9E7-E50269A943C9}">
      <dgm:prSet phldrT="[Text]"/>
      <dgm:spPr/>
      <dgm:t>
        <a:bodyPr/>
        <a:lstStyle/>
        <a:p>
          <a:r>
            <a:rPr lang="en-US" dirty="0" smtClean="0"/>
            <a:t>Biomedical</a:t>
          </a:r>
          <a:endParaRPr lang="en-US" dirty="0"/>
        </a:p>
      </dgm:t>
    </dgm:pt>
    <dgm:pt modelId="{8CBD8DA7-DFC2-4004-BFA9-E43ADDFC7C27}" type="parTrans" cxnId="{A61A9700-06C4-4111-B088-4DCEC38C0A3A}">
      <dgm:prSet/>
      <dgm:spPr/>
      <dgm:t>
        <a:bodyPr/>
        <a:lstStyle/>
        <a:p>
          <a:endParaRPr lang="en-US"/>
        </a:p>
      </dgm:t>
    </dgm:pt>
    <dgm:pt modelId="{4CD03A90-BAE3-470C-BC37-7DF3BB65E8C7}" type="sibTrans" cxnId="{A61A9700-06C4-4111-B088-4DCEC38C0A3A}">
      <dgm:prSet/>
      <dgm:spPr/>
      <dgm:t>
        <a:bodyPr/>
        <a:lstStyle/>
        <a:p>
          <a:endParaRPr lang="en-US"/>
        </a:p>
      </dgm:t>
    </dgm:pt>
    <dgm:pt modelId="{85A93ECA-0303-4ADB-98A4-B5A3897D5CE8}">
      <dgm:prSet phldrT="[Text]"/>
      <dgm:spPr/>
      <dgm:t>
        <a:bodyPr/>
        <a:lstStyle/>
        <a:p>
          <a:r>
            <a:rPr lang="en-US" dirty="0" smtClean="0"/>
            <a:t>Fundamental Cause Theory (FCT) </a:t>
          </a:r>
          <a:endParaRPr lang="en-US" dirty="0"/>
        </a:p>
      </dgm:t>
    </dgm:pt>
    <dgm:pt modelId="{718282A0-B975-48B9-A793-A9D75ABD1593}" type="parTrans" cxnId="{A42AD764-096F-430D-A666-A63C2CACEDF9}">
      <dgm:prSet/>
      <dgm:spPr/>
      <dgm:t>
        <a:bodyPr/>
        <a:lstStyle/>
        <a:p>
          <a:endParaRPr lang="en-US"/>
        </a:p>
      </dgm:t>
    </dgm:pt>
    <dgm:pt modelId="{CEA629DB-0216-4691-9BFF-538F194CFD12}" type="sibTrans" cxnId="{A42AD764-096F-430D-A666-A63C2CACEDF9}">
      <dgm:prSet/>
      <dgm:spPr/>
      <dgm:t>
        <a:bodyPr/>
        <a:lstStyle/>
        <a:p>
          <a:endParaRPr lang="en-US"/>
        </a:p>
      </dgm:t>
    </dgm:pt>
    <dgm:pt modelId="{D54925A1-88EE-465F-B67E-50290FFB16A8}">
      <dgm:prSet phldrT="[Text]"/>
      <dgm:spPr/>
      <dgm:t>
        <a:bodyPr/>
        <a:lstStyle/>
        <a:p>
          <a:r>
            <a:rPr lang="en-US" dirty="0" err="1" smtClean="0"/>
            <a:t>Ecosocial</a:t>
          </a:r>
          <a:r>
            <a:rPr lang="en-US" dirty="0" smtClean="0"/>
            <a:t> Theory</a:t>
          </a:r>
          <a:endParaRPr lang="en-US" dirty="0"/>
        </a:p>
      </dgm:t>
    </dgm:pt>
    <dgm:pt modelId="{6B0BFFB4-FE25-48AE-99D4-E406583CCAA4}" type="parTrans" cxnId="{FEF44612-6A6C-45B3-993F-9DC8CABBAE30}">
      <dgm:prSet/>
      <dgm:spPr/>
      <dgm:t>
        <a:bodyPr/>
        <a:lstStyle/>
        <a:p>
          <a:endParaRPr lang="en-US"/>
        </a:p>
      </dgm:t>
    </dgm:pt>
    <dgm:pt modelId="{B85DBF5B-0421-43BB-AD32-F554E5CD65F6}" type="sibTrans" cxnId="{FEF44612-6A6C-45B3-993F-9DC8CABBAE30}">
      <dgm:prSet/>
      <dgm:spPr/>
      <dgm:t>
        <a:bodyPr/>
        <a:lstStyle/>
        <a:p>
          <a:endParaRPr lang="en-US"/>
        </a:p>
      </dgm:t>
    </dgm:pt>
    <dgm:pt modelId="{2434766F-1A3A-4744-BE23-D4C278F3DC9F}">
      <dgm:prSet phldrT="[Text]"/>
      <dgm:spPr/>
      <dgm:t>
        <a:bodyPr/>
        <a:lstStyle/>
        <a:p>
          <a:r>
            <a:rPr lang="en-US" dirty="0" smtClean="0"/>
            <a:t>Intersectionality Theory</a:t>
          </a:r>
          <a:endParaRPr lang="en-US" dirty="0"/>
        </a:p>
      </dgm:t>
    </dgm:pt>
    <dgm:pt modelId="{6C5D7D15-5038-4296-A146-E0CE6D94370A}" type="parTrans" cxnId="{0EAE41D4-21F4-4439-9628-8FB813177FC6}">
      <dgm:prSet/>
      <dgm:spPr/>
      <dgm:t>
        <a:bodyPr/>
        <a:lstStyle/>
        <a:p>
          <a:endParaRPr lang="en-US"/>
        </a:p>
      </dgm:t>
    </dgm:pt>
    <dgm:pt modelId="{91CC513F-EE9A-4B83-A98C-CB9095BCA748}" type="sibTrans" cxnId="{0EAE41D4-21F4-4439-9628-8FB813177FC6}">
      <dgm:prSet/>
      <dgm:spPr/>
      <dgm:t>
        <a:bodyPr/>
        <a:lstStyle/>
        <a:p>
          <a:endParaRPr lang="en-US"/>
        </a:p>
      </dgm:t>
    </dgm:pt>
    <dgm:pt modelId="{9B1B9F2C-A739-44DC-A29B-D9B491F2CBFA}">
      <dgm:prSet phldrT="[Text]"/>
      <dgm:spPr/>
      <dgm:t>
        <a:bodyPr/>
        <a:lstStyle/>
        <a:p>
          <a:r>
            <a:rPr lang="en-US" dirty="0" smtClean="0"/>
            <a:t>Social Determinants of health (SDH)</a:t>
          </a:r>
          <a:endParaRPr lang="en-US" dirty="0"/>
        </a:p>
      </dgm:t>
    </dgm:pt>
    <dgm:pt modelId="{1E451001-0C21-474F-A5AD-665C032697CD}" type="parTrans" cxnId="{7F106713-0252-4751-8B1C-A9BE12CDFFD5}">
      <dgm:prSet/>
      <dgm:spPr/>
      <dgm:t>
        <a:bodyPr/>
        <a:lstStyle/>
        <a:p>
          <a:endParaRPr lang="en-US"/>
        </a:p>
      </dgm:t>
    </dgm:pt>
    <dgm:pt modelId="{2A941CFF-6BA9-4A00-B278-F3133A354012}" type="sibTrans" cxnId="{7F106713-0252-4751-8B1C-A9BE12CDFFD5}">
      <dgm:prSet/>
      <dgm:spPr/>
      <dgm:t>
        <a:bodyPr/>
        <a:lstStyle/>
        <a:p>
          <a:endParaRPr lang="en-US"/>
        </a:p>
      </dgm:t>
    </dgm:pt>
    <dgm:pt modelId="{5F325DCD-0E6B-4E5F-94A2-F7D634063034}">
      <dgm:prSet/>
      <dgm:spPr/>
      <dgm:t>
        <a:bodyPr/>
        <a:lstStyle/>
        <a:p>
          <a:r>
            <a:rPr lang="en-US" dirty="0" smtClean="0"/>
            <a:t>Capabilities Approach</a:t>
          </a:r>
          <a:endParaRPr lang="en-US" dirty="0"/>
        </a:p>
      </dgm:t>
    </dgm:pt>
    <dgm:pt modelId="{C5197F17-5A89-4AF0-B240-7E949FB4F717}" type="parTrans" cxnId="{3C090596-2F60-4DF5-A1BB-1E2F11C1DD4C}">
      <dgm:prSet/>
      <dgm:spPr/>
      <dgm:t>
        <a:bodyPr/>
        <a:lstStyle/>
        <a:p>
          <a:endParaRPr lang="en-US"/>
        </a:p>
      </dgm:t>
    </dgm:pt>
    <dgm:pt modelId="{D66A7B9E-0251-4B3E-BDC3-D3BD382D1B48}" type="sibTrans" cxnId="{3C090596-2F60-4DF5-A1BB-1E2F11C1DD4C}">
      <dgm:prSet/>
      <dgm:spPr/>
      <dgm:t>
        <a:bodyPr/>
        <a:lstStyle/>
        <a:p>
          <a:endParaRPr lang="en-US"/>
        </a:p>
      </dgm:t>
    </dgm:pt>
    <dgm:pt modelId="{D5AB0AE7-65E1-4684-BC79-BDA9CE6E0FFA}" type="pres">
      <dgm:prSet presAssocID="{66DC00CB-0C8D-46E5-8A4E-0267B7EF8E2B}" presName="cycle" presStyleCnt="0">
        <dgm:presLayoutVars>
          <dgm:chMax val="1"/>
          <dgm:dir/>
          <dgm:animLvl val="ctr"/>
          <dgm:resizeHandles val="exact"/>
        </dgm:presLayoutVars>
      </dgm:prSet>
      <dgm:spPr/>
      <dgm:t>
        <a:bodyPr/>
        <a:lstStyle/>
        <a:p>
          <a:endParaRPr lang="en-US"/>
        </a:p>
      </dgm:t>
    </dgm:pt>
    <dgm:pt modelId="{59A10C3A-3642-4F9B-9384-83E8596AF0F6}" type="pres">
      <dgm:prSet presAssocID="{AD04261A-73AC-4A8A-8A4C-1CDD7D83105A}" presName="centerShape" presStyleLbl="node0" presStyleIdx="0" presStyleCnt="1"/>
      <dgm:spPr/>
      <dgm:t>
        <a:bodyPr/>
        <a:lstStyle/>
        <a:p>
          <a:endParaRPr lang="en-US"/>
        </a:p>
      </dgm:t>
    </dgm:pt>
    <dgm:pt modelId="{CC6420E8-FA05-47D5-AA5B-076D5D6E8193}" type="pres">
      <dgm:prSet presAssocID="{8CBD8DA7-DFC2-4004-BFA9-E43ADDFC7C27}" presName="Name9" presStyleLbl="parChTrans1D2" presStyleIdx="0" presStyleCnt="6"/>
      <dgm:spPr/>
      <dgm:t>
        <a:bodyPr/>
        <a:lstStyle/>
        <a:p>
          <a:endParaRPr lang="en-US"/>
        </a:p>
      </dgm:t>
    </dgm:pt>
    <dgm:pt modelId="{43ED82C1-10BB-402B-AAEC-F64A06DC244E}" type="pres">
      <dgm:prSet presAssocID="{8CBD8DA7-DFC2-4004-BFA9-E43ADDFC7C27}" presName="connTx" presStyleLbl="parChTrans1D2" presStyleIdx="0" presStyleCnt="6"/>
      <dgm:spPr/>
      <dgm:t>
        <a:bodyPr/>
        <a:lstStyle/>
        <a:p>
          <a:endParaRPr lang="en-US"/>
        </a:p>
      </dgm:t>
    </dgm:pt>
    <dgm:pt modelId="{AF78B470-C739-4B9A-9BC6-B2D4FA8A73CF}" type="pres">
      <dgm:prSet presAssocID="{8A169140-CADB-405E-A9E7-E50269A943C9}" presName="node" presStyleLbl="node1" presStyleIdx="0" presStyleCnt="6">
        <dgm:presLayoutVars>
          <dgm:bulletEnabled val="1"/>
        </dgm:presLayoutVars>
      </dgm:prSet>
      <dgm:spPr/>
      <dgm:t>
        <a:bodyPr/>
        <a:lstStyle/>
        <a:p>
          <a:endParaRPr lang="en-US"/>
        </a:p>
      </dgm:t>
    </dgm:pt>
    <dgm:pt modelId="{6122E813-E89F-4104-9580-ED8731EDADFA}" type="pres">
      <dgm:prSet presAssocID="{1E451001-0C21-474F-A5AD-665C032697CD}" presName="Name9" presStyleLbl="parChTrans1D2" presStyleIdx="1" presStyleCnt="6"/>
      <dgm:spPr/>
      <dgm:t>
        <a:bodyPr/>
        <a:lstStyle/>
        <a:p>
          <a:endParaRPr lang="en-US"/>
        </a:p>
      </dgm:t>
    </dgm:pt>
    <dgm:pt modelId="{EDB95C87-C27B-4D92-AF8E-98C5A75C068F}" type="pres">
      <dgm:prSet presAssocID="{1E451001-0C21-474F-A5AD-665C032697CD}" presName="connTx" presStyleLbl="parChTrans1D2" presStyleIdx="1" presStyleCnt="6"/>
      <dgm:spPr/>
      <dgm:t>
        <a:bodyPr/>
        <a:lstStyle/>
        <a:p>
          <a:endParaRPr lang="en-US"/>
        </a:p>
      </dgm:t>
    </dgm:pt>
    <dgm:pt modelId="{14BEB3DC-3696-4B0E-80CA-E15042A5D13C}" type="pres">
      <dgm:prSet presAssocID="{9B1B9F2C-A739-44DC-A29B-D9B491F2CBFA}" presName="node" presStyleLbl="node1" presStyleIdx="1" presStyleCnt="6">
        <dgm:presLayoutVars>
          <dgm:bulletEnabled val="1"/>
        </dgm:presLayoutVars>
      </dgm:prSet>
      <dgm:spPr/>
      <dgm:t>
        <a:bodyPr/>
        <a:lstStyle/>
        <a:p>
          <a:endParaRPr lang="en-US"/>
        </a:p>
      </dgm:t>
    </dgm:pt>
    <dgm:pt modelId="{C3F589B3-B43A-4616-9E2A-1522F8A1AA18}" type="pres">
      <dgm:prSet presAssocID="{C5197F17-5A89-4AF0-B240-7E949FB4F717}" presName="Name9" presStyleLbl="parChTrans1D2" presStyleIdx="2" presStyleCnt="6"/>
      <dgm:spPr/>
      <dgm:t>
        <a:bodyPr/>
        <a:lstStyle/>
        <a:p>
          <a:endParaRPr lang="en-US"/>
        </a:p>
      </dgm:t>
    </dgm:pt>
    <dgm:pt modelId="{B68B551D-1B0B-4551-B793-832DD0D070EE}" type="pres">
      <dgm:prSet presAssocID="{C5197F17-5A89-4AF0-B240-7E949FB4F717}" presName="connTx" presStyleLbl="parChTrans1D2" presStyleIdx="2" presStyleCnt="6"/>
      <dgm:spPr/>
      <dgm:t>
        <a:bodyPr/>
        <a:lstStyle/>
        <a:p>
          <a:endParaRPr lang="en-US"/>
        </a:p>
      </dgm:t>
    </dgm:pt>
    <dgm:pt modelId="{877533CC-F27B-403E-80CF-0D67A5B4C8F5}" type="pres">
      <dgm:prSet presAssocID="{5F325DCD-0E6B-4E5F-94A2-F7D634063034}" presName="node" presStyleLbl="node1" presStyleIdx="2" presStyleCnt="6">
        <dgm:presLayoutVars>
          <dgm:bulletEnabled val="1"/>
        </dgm:presLayoutVars>
      </dgm:prSet>
      <dgm:spPr/>
      <dgm:t>
        <a:bodyPr/>
        <a:lstStyle/>
        <a:p>
          <a:endParaRPr lang="en-US"/>
        </a:p>
      </dgm:t>
    </dgm:pt>
    <dgm:pt modelId="{C5FFBEA0-9577-43CE-B97D-BB0ED8516918}" type="pres">
      <dgm:prSet presAssocID="{718282A0-B975-48B9-A793-A9D75ABD1593}" presName="Name9" presStyleLbl="parChTrans1D2" presStyleIdx="3" presStyleCnt="6"/>
      <dgm:spPr/>
      <dgm:t>
        <a:bodyPr/>
        <a:lstStyle/>
        <a:p>
          <a:endParaRPr lang="en-US"/>
        </a:p>
      </dgm:t>
    </dgm:pt>
    <dgm:pt modelId="{E0A40D6D-0A9A-41FA-8D81-BC3E7C7BB72E}" type="pres">
      <dgm:prSet presAssocID="{718282A0-B975-48B9-A793-A9D75ABD1593}" presName="connTx" presStyleLbl="parChTrans1D2" presStyleIdx="3" presStyleCnt="6"/>
      <dgm:spPr/>
      <dgm:t>
        <a:bodyPr/>
        <a:lstStyle/>
        <a:p>
          <a:endParaRPr lang="en-US"/>
        </a:p>
      </dgm:t>
    </dgm:pt>
    <dgm:pt modelId="{4F3B9EA0-5C74-468D-9ACC-3F3C1E47AAFC}" type="pres">
      <dgm:prSet presAssocID="{85A93ECA-0303-4ADB-98A4-B5A3897D5CE8}" presName="node" presStyleLbl="node1" presStyleIdx="3" presStyleCnt="6">
        <dgm:presLayoutVars>
          <dgm:bulletEnabled val="1"/>
        </dgm:presLayoutVars>
      </dgm:prSet>
      <dgm:spPr/>
      <dgm:t>
        <a:bodyPr/>
        <a:lstStyle/>
        <a:p>
          <a:endParaRPr lang="en-US"/>
        </a:p>
      </dgm:t>
    </dgm:pt>
    <dgm:pt modelId="{2400A69B-C8BC-4112-9C3A-8D5AA4800A77}" type="pres">
      <dgm:prSet presAssocID="{6B0BFFB4-FE25-48AE-99D4-E406583CCAA4}" presName="Name9" presStyleLbl="parChTrans1D2" presStyleIdx="4" presStyleCnt="6"/>
      <dgm:spPr/>
      <dgm:t>
        <a:bodyPr/>
        <a:lstStyle/>
        <a:p>
          <a:endParaRPr lang="en-US"/>
        </a:p>
      </dgm:t>
    </dgm:pt>
    <dgm:pt modelId="{BC8D4CD4-2F50-498D-92E9-697281453386}" type="pres">
      <dgm:prSet presAssocID="{6B0BFFB4-FE25-48AE-99D4-E406583CCAA4}" presName="connTx" presStyleLbl="parChTrans1D2" presStyleIdx="4" presStyleCnt="6"/>
      <dgm:spPr/>
      <dgm:t>
        <a:bodyPr/>
        <a:lstStyle/>
        <a:p>
          <a:endParaRPr lang="en-US"/>
        </a:p>
      </dgm:t>
    </dgm:pt>
    <dgm:pt modelId="{4603A886-DD9E-405E-B9F5-144494D713F3}" type="pres">
      <dgm:prSet presAssocID="{D54925A1-88EE-465F-B67E-50290FFB16A8}" presName="node" presStyleLbl="node1" presStyleIdx="4" presStyleCnt="6">
        <dgm:presLayoutVars>
          <dgm:bulletEnabled val="1"/>
        </dgm:presLayoutVars>
      </dgm:prSet>
      <dgm:spPr/>
      <dgm:t>
        <a:bodyPr/>
        <a:lstStyle/>
        <a:p>
          <a:endParaRPr lang="en-US"/>
        </a:p>
      </dgm:t>
    </dgm:pt>
    <dgm:pt modelId="{3CF95590-4EE7-49E3-90A7-98B48EC1ECD9}" type="pres">
      <dgm:prSet presAssocID="{6C5D7D15-5038-4296-A146-E0CE6D94370A}" presName="Name9" presStyleLbl="parChTrans1D2" presStyleIdx="5" presStyleCnt="6"/>
      <dgm:spPr/>
      <dgm:t>
        <a:bodyPr/>
        <a:lstStyle/>
        <a:p>
          <a:endParaRPr lang="en-US"/>
        </a:p>
      </dgm:t>
    </dgm:pt>
    <dgm:pt modelId="{752727F3-6F29-4091-AB14-B8404EDFDC67}" type="pres">
      <dgm:prSet presAssocID="{6C5D7D15-5038-4296-A146-E0CE6D94370A}" presName="connTx" presStyleLbl="parChTrans1D2" presStyleIdx="5" presStyleCnt="6"/>
      <dgm:spPr/>
      <dgm:t>
        <a:bodyPr/>
        <a:lstStyle/>
        <a:p>
          <a:endParaRPr lang="en-US"/>
        </a:p>
      </dgm:t>
    </dgm:pt>
    <dgm:pt modelId="{8F2050B1-94F2-46F9-9A56-85CD95DF6808}" type="pres">
      <dgm:prSet presAssocID="{2434766F-1A3A-4744-BE23-D4C278F3DC9F}" presName="node" presStyleLbl="node1" presStyleIdx="5" presStyleCnt="6">
        <dgm:presLayoutVars>
          <dgm:bulletEnabled val="1"/>
        </dgm:presLayoutVars>
      </dgm:prSet>
      <dgm:spPr/>
      <dgm:t>
        <a:bodyPr/>
        <a:lstStyle/>
        <a:p>
          <a:endParaRPr lang="en-US"/>
        </a:p>
      </dgm:t>
    </dgm:pt>
  </dgm:ptLst>
  <dgm:cxnLst>
    <dgm:cxn modelId="{63A94DF2-7DC7-4458-A36D-75AAB25D720A}" type="presOf" srcId="{66DC00CB-0C8D-46E5-8A4E-0267B7EF8E2B}" destId="{D5AB0AE7-65E1-4684-BC79-BDA9CE6E0FFA}" srcOrd="0" destOrd="0" presId="urn:microsoft.com/office/officeart/2005/8/layout/radial1"/>
    <dgm:cxn modelId="{7F106713-0252-4751-8B1C-A9BE12CDFFD5}" srcId="{AD04261A-73AC-4A8A-8A4C-1CDD7D83105A}" destId="{9B1B9F2C-A739-44DC-A29B-D9B491F2CBFA}" srcOrd="1" destOrd="0" parTransId="{1E451001-0C21-474F-A5AD-665C032697CD}" sibTransId="{2A941CFF-6BA9-4A00-B278-F3133A354012}"/>
    <dgm:cxn modelId="{4707439E-5FCF-43B1-B7DA-E5ECB3F4D4AE}" type="presOf" srcId="{9B1B9F2C-A739-44DC-A29B-D9B491F2CBFA}" destId="{14BEB3DC-3696-4B0E-80CA-E15042A5D13C}" srcOrd="0" destOrd="0" presId="urn:microsoft.com/office/officeart/2005/8/layout/radial1"/>
    <dgm:cxn modelId="{CB457408-28F2-4905-B9FE-6F19986A376D}" type="presOf" srcId="{718282A0-B975-48B9-A793-A9D75ABD1593}" destId="{E0A40D6D-0A9A-41FA-8D81-BC3E7C7BB72E}" srcOrd="1" destOrd="0" presId="urn:microsoft.com/office/officeart/2005/8/layout/radial1"/>
    <dgm:cxn modelId="{0EAE41D4-21F4-4439-9628-8FB813177FC6}" srcId="{AD04261A-73AC-4A8A-8A4C-1CDD7D83105A}" destId="{2434766F-1A3A-4744-BE23-D4C278F3DC9F}" srcOrd="5" destOrd="0" parTransId="{6C5D7D15-5038-4296-A146-E0CE6D94370A}" sibTransId="{91CC513F-EE9A-4B83-A98C-CB9095BCA748}"/>
    <dgm:cxn modelId="{A61A9700-06C4-4111-B088-4DCEC38C0A3A}" srcId="{AD04261A-73AC-4A8A-8A4C-1CDD7D83105A}" destId="{8A169140-CADB-405E-A9E7-E50269A943C9}" srcOrd="0" destOrd="0" parTransId="{8CBD8DA7-DFC2-4004-BFA9-E43ADDFC7C27}" sibTransId="{4CD03A90-BAE3-470C-BC37-7DF3BB65E8C7}"/>
    <dgm:cxn modelId="{42E21BA7-24E5-4C61-A4EA-D6A61BF8190F}" type="presOf" srcId="{AD04261A-73AC-4A8A-8A4C-1CDD7D83105A}" destId="{59A10C3A-3642-4F9B-9384-83E8596AF0F6}" srcOrd="0" destOrd="0" presId="urn:microsoft.com/office/officeart/2005/8/layout/radial1"/>
    <dgm:cxn modelId="{28C96731-BC89-4D1F-A426-012BAFD1000C}" type="presOf" srcId="{8CBD8DA7-DFC2-4004-BFA9-E43ADDFC7C27}" destId="{CC6420E8-FA05-47D5-AA5B-076D5D6E8193}" srcOrd="0" destOrd="0" presId="urn:microsoft.com/office/officeart/2005/8/layout/radial1"/>
    <dgm:cxn modelId="{E7E8F67D-A028-4CA8-956C-1F3475952B70}" type="presOf" srcId="{718282A0-B975-48B9-A793-A9D75ABD1593}" destId="{C5FFBEA0-9577-43CE-B97D-BB0ED8516918}" srcOrd="0" destOrd="0" presId="urn:microsoft.com/office/officeart/2005/8/layout/radial1"/>
    <dgm:cxn modelId="{88E5FE2F-3676-4E9C-84DD-FF3E1A44D90F}" type="presOf" srcId="{5F325DCD-0E6B-4E5F-94A2-F7D634063034}" destId="{877533CC-F27B-403E-80CF-0D67A5B4C8F5}" srcOrd="0" destOrd="0" presId="urn:microsoft.com/office/officeart/2005/8/layout/radial1"/>
    <dgm:cxn modelId="{210E5C8F-4430-4F23-AEA1-555537C31E1C}" type="presOf" srcId="{6C5D7D15-5038-4296-A146-E0CE6D94370A}" destId="{752727F3-6F29-4091-AB14-B8404EDFDC67}" srcOrd="1" destOrd="0" presId="urn:microsoft.com/office/officeart/2005/8/layout/radial1"/>
    <dgm:cxn modelId="{E5483F48-38B0-4776-9FC3-003C7B9961A1}" type="presOf" srcId="{D54925A1-88EE-465F-B67E-50290FFB16A8}" destId="{4603A886-DD9E-405E-B9F5-144494D713F3}" srcOrd="0" destOrd="0" presId="urn:microsoft.com/office/officeart/2005/8/layout/radial1"/>
    <dgm:cxn modelId="{DA5A8E1E-2442-4D86-AACA-1FFF2B54D81F}" type="presOf" srcId="{C5197F17-5A89-4AF0-B240-7E949FB4F717}" destId="{B68B551D-1B0B-4551-B793-832DD0D070EE}" srcOrd="1" destOrd="0" presId="urn:microsoft.com/office/officeart/2005/8/layout/radial1"/>
    <dgm:cxn modelId="{1B59B589-83D7-4608-AC46-AB1B54BE2A32}" type="presOf" srcId="{85A93ECA-0303-4ADB-98A4-B5A3897D5CE8}" destId="{4F3B9EA0-5C74-468D-9ACC-3F3C1E47AAFC}" srcOrd="0" destOrd="0" presId="urn:microsoft.com/office/officeart/2005/8/layout/radial1"/>
    <dgm:cxn modelId="{A42AD764-096F-430D-A666-A63C2CACEDF9}" srcId="{AD04261A-73AC-4A8A-8A4C-1CDD7D83105A}" destId="{85A93ECA-0303-4ADB-98A4-B5A3897D5CE8}" srcOrd="3" destOrd="0" parTransId="{718282A0-B975-48B9-A793-A9D75ABD1593}" sibTransId="{CEA629DB-0216-4691-9BFF-538F194CFD12}"/>
    <dgm:cxn modelId="{7DA8F081-18A8-46E0-BAEF-3872376342E5}" type="presOf" srcId="{1E451001-0C21-474F-A5AD-665C032697CD}" destId="{6122E813-E89F-4104-9580-ED8731EDADFA}" srcOrd="0" destOrd="0" presId="urn:microsoft.com/office/officeart/2005/8/layout/radial1"/>
    <dgm:cxn modelId="{555427C5-4140-45F7-A22E-9DB098CCB6AB}" type="presOf" srcId="{6B0BFFB4-FE25-48AE-99D4-E406583CCAA4}" destId="{2400A69B-C8BC-4112-9C3A-8D5AA4800A77}" srcOrd="0" destOrd="0" presId="urn:microsoft.com/office/officeart/2005/8/layout/radial1"/>
    <dgm:cxn modelId="{9F0D0AD2-9DEA-4551-A29D-8B6F968A9020}" type="presOf" srcId="{8CBD8DA7-DFC2-4004-BFA9-E43ADDFC7C27}" destId="{43ED82C1-10BB-402B-AAEC-F64A06DC244E}" srcOrd="1" destOrd="0" presId="urn:microsoft.com/office/officeart/2005/8/layout/radial1"/>
    <dgm:cxn modelId="{FEF44612-6A6C-45B3-993F-9DC8CABBAE30}" srcId="{AD04261A-73AC-4A8A-8A4C-1CDD7D83105A}" destId="{D54925A1-88EE-465F-B67E-50290FFB16A8}" srcOrd="4" destOrd="0" parTransId="{6B0BFFB4-FE25-48AE-99D4-E406583CCAA4}" sibTransId="{B85DBF5B-0421-43BB-AD32-F554E5CD65F6}"/>
    <dgm:cxn modelId="{A2E54ABB-6B0F-4817-A901-39A3BF3759F6}" srcId="{66DC00CB-0C8D-46E5-8A4E-0267B7EF8E2B}" destId="{AD04261A-73AC-4A8A-8A4C-1CDD7D83105A}" srcOrd="0" destOrd="0" parTransId="{353E6D5F-1246-4A9C-994C-C6C34623389B}" sibTransId="{AD47F876-9EF0-45C5-BD61-D0DC6AABEDE4}"/>
    <dgm:cxn modelId="{32D7D8C3-00F9-477A-82A1-EE8B21D7F1DB}" type="presOf" srcId="{1E451001-0C21-474F-A5AD-665C032697CD}" destId="{EDB95C87-C27B-4D92-AF8E-98C5A75C068F}" srcOrd="1" destOrd="0" presId="urn:microsoft.com/office/officeart/2005/8/layout/radial1"/>
    <dgm:cxn modelId="{3C090596-2F60-4DF5-A1BB-1E2F11C1DD4C}" srcId="{AD04261A-73AC-4A8A-8A4C-1CDD7D83105A}" destId="{5F325DCD-0E6B-4E5F-94A2-F7D634063034}" srcOrd="2" destOrd="0" parTransId="{C5197F17-5A89-4AF0-B240-7E949FB4F717}" sibTransId="{D66A7B9E-0251-4B3E-BDC3-D3BD382D1B48}"/>
    <dgm:cxn modelId="{CE6BDE26-4DFF-4ACF-A61D-1928AE65616C}" type="presOf" srcId="{6B0BFFB4-FE25-48AE-99D4-E406583CCAA4}" destId="{BC8D4CD4-2F50-498D-92E9-697281453386}" srcOrd="1" destOrd="0" presId="urn:microsoft.com/office/officeart/2005/8/layout/radial1"/>
    <dgm:cxn modelId="{A50418A6-BE98-4785-9CCA-563EC462C2E2}" type="presOf" srcId="{6C5D7D15-5038-4296-A146-E0CE6D94370A}" destId="{3CF95590-4EE7-49E3-90A7-98B48EC1ECD9}" srcOrd="0" destOrd="0" presId="urn:microsoft.com/office/officeart/2005/8/layout/radial1"/>
    <dgm:cxn modelId="{9431275B-0840-4562-97AF-7896462A4EC4}" type="presOf" srcId="{C5197F17-5A89-4AF0-B240-7E949FB4F717}" destId="{C3F589B3-B43A-4616-9E2A-1522F8A1AA18}" srcOrd="0" destOrd="0" presId="urn:microsoft.com/office/officeart/2005/8/layout/radial1"/>
    <dgm:cxn modelId="{8413A05F-5944-4222-9C48-BCEF3D05FE25}" type="presOf" srcId="{8A169140-CADB-405E-A9E7-E50269A943C9}" destId="{AF78B470-C739-4B9A-9BC6-B2D4FA8A73CF}" srcOrd="0" destOrd="0" presId="urn:microsoft.com/office/officeart/2005/8/layout/radial1"/>
    <dgm:cxn modelId="{39436560-C41F-491F-9B0D-0139E4022BDB}" type="presOf" srcId="{2434766F-1A3A-4744-BE23-D4C278F3DC9F}" destId="{8F2050B1-94F2-46F9-9A56-85CD95DF6808}" srcOrd="0" destOrd="0" presId="urn:microsoft.com/office/officeart/2005/8/layout/radial1"/>
    <dgm:cxn modelId="{540EF780-9AAE-4912-96AA-6791B26E546B}" type="presParOf" srcId="{D5AB0AE7-65E1-4684-BC79-BDA9CE6E0FFA}" destId="{59A10C3A-3642-4F9B-9384-83E8596AF0F6}" srcOrd="0" destOrd="0" presId="urn:microsoft.com/office/officeart/2005/8/layout/radial1"/>
    <dgm:cxn modelId="{E653CE84-F63C-4A1C-928E-22C2BA819072}" type="presParOf" srcId="{D5AB0AE7-65E1-4684-BC79-BDA9CE6E0FFA}" destId="{CC6420E8-FA05-47D5-AA5B-076D5D6E8193}" srcOrd="1" destOrd="0" presId="urn:microsoft.com/office/officeart/2005/8/layout/radial1"/>
    <dgm:cxn modelId="{E5E3855A-E3C0-4B70-BFF3-D54CA7A4740A}" type="presParOf" srcId="{CC6420E8-FA05-47D5-AA5B-076D5D6E8193}" destId="{43ED82C1-10BB-402B-AAEC-F64A06DC244E}" srcOrd="0" destOrd="0" presId="urn:microsoft.com/office/officeart/2005/8/layout/radial1"/>
    <dgm:cxn modelId="{B370C3DC-411D-4789-BCC2-987086F9B467}" type="presParOf" srcId="{D5AB0AE7-65E1-4684-BC79-BDA9CE6E0FFA}" destId="{AF78B470-C739-4B9A-9BC6-B2D4FA8A73CF}" srcOrd="2" destOrd="0" presId="urn:microsoft.com/office/officeart/2005/8/layout/radial1"/>
    <dgm:cxn modelId="{3A9F5306-E45C-4D4A-8FF5-421636BC213C}" type="presParOf" srcId="{D5AB0AE7-65E1-4684-BC79-BDA9CE6E0FFA}" destId="{6122E813-E89F-4104-9580-ED8731EDADFA}" srcOrd="3" destOrd="0" presId="urn:microsoft.com/office/officeart/2005/8/layout/radial1"/>
    <dgm:cxn modelId="{1D72C570-8E7B-4C39-93DA-0962DC1123AB}" type="presParOf" srcId="{6122E813-E89F-4104-9580-ED8731EDADFA}" destId="{EDB95C87-C27B-4D92-AF8E-98C5A75C068F}" srcOrd="0" destOrd="0" presId="urn:microsoft.com/office/officeart/2005/8/layout/radial1"/>
    <dgm:cxn modelId="{9E22BD4A-F9BC-404D-8066-225F655CB24C}" type="presParOf" srcId="{D5AB0AE7-65E1-4684-BC79-BDA9CE6E0FFA}" destId="{14BEB3DC-3696-4B0E-80CA-E15042A5D13C}" srcOrd="4" destOrd="0" presId="urn:microsoft.com/office/officeart/2005/8/layout/radial1"/>
    <dgm:cxn modelId="{49DDC2D5-1469-4ED0-A4DD-1A15B3F96E02}" type="presParOf" srcId="{D5AB0AE7-65E1-4684-BC79-BDA9CE6E0FFA}" destId="{C3F589B3-B43A-4616-9E2A-1522F8A1AA18}" srcOrd="5" destOrd="0" presId="urn:microsoft.com/office/officeart/2005/8/layout/radial1"/>
    <dgm:cxn modelId="{007DCD36-E0DB-409B-BF34-1C2652D7F0B7}" type="presParOf" srcId="{C3F589B3-B43A-4616-9E2A-1522F8A1AA18}" destId="{B68B551D-1B0B-4551-B793-832DD0D070EE}" srcOrd="0" destOrd="0" presId="urn:microsoft.com/office/officeart/2005/8/layout/radial1"/>
    <dgm:cxn modelId="{D0B320F6-4380-4562-B3CD-410384B28AE5}" type="presParOf" srcId="{D5AB0AE7-65E1-4684-BC79-BDA9CE6E0FFA}" destId="{877533CC-F27B-403E-80CF-0D67A5B4C8F5}" srcOrd="6" destOrd="0" presId="urn:microsoft.com/office/officeart/2005/8/layout/radial1"/>
    <dgm:cxn modelId="{B46B4E4E-F04A-4865-A5F7-B6289A42E421}" type="presParOf" srcId="{D5AB0AE7-65E1-4684-BC79-BDA9CE6E0FFA}" destId="{C5FFBEA0-9577-43CE-B97D-BB0ED8516918}" srcOrd="7" destOrd="0" presId="urn:microsoft.com/office/officeart/2005/8/layout/radial1"/>
    <dgm:cxn modelId="{924B17A1-8B85-486B-82D1-2E697F834AEF}" type="presParOf" srcId="{C5FFBEA0-9577-43CE-B97D-BB0ED8516918}" destId="{E0A40D6D-0A9A-41FA-8D81-BC3E7C7BB72E}" srcOrd="0" destOrd="0" presId="urn:microsoft.com/office/officeart/2005/8/layout/radial1"/>
    <dgm:cxn modelId="{F6396A4B-FE62-45C1-9DD9-659294AAB635}" type="presParOf" srcId="{D5AB0AE7-65E1-4684-BC79-BDA9CE6E0FFA}" destId="{4F3B9EA0-5C74-468D-9ACC-3F3C1E47AAFC}" srcOrd="8" destOrd="0" presId="urn:microsoft.com/office/officeart/2005/8/layout/radial1"/>
    <dgm:cxn modelId="{07626241-E99F-4B9F-842E-3E39C23B06A0}" type="presParOf" srcId="{D5AB0AE7-65E1-4684-BC79-BDA9CE6E0FFA}" destId="{2400A69B-C8BC-4112-9C3A-8D5AA4800A77}" srcOrd="9" destOrd="0" presId="urn:microsoft.com/office/officeart/2005/8/layout/radial1"/>
    <dgm:cxn modelId="{7628CBE5-18CF-4AA5-B6B8-04AC5E704551}" type="presParOf" srcId="{2400A69B-C8BC-4112-9C3A-8D5AA4800A77}" destId="{BC8D4CD4-2F50-498D-92E9-697281453386}" srcOrd="0" destOrd="0" presId="urn:microsoft.com/office/officeart/2005/8/layout/radial1"/>
    <dgm:cxn modelId="{577E663C-E3BE-4529-AA33-FAAEBEDB39F4}" type="presParOf" srcId="{D5AB0AE7-65E1-4684-BC79-BDA9CE6E0FFA}" destId="{4603A886-DD9E-405E-B9F5-144494D713F3}" srcOrd="10" destOrd="0" presId="urn:microsoft.com/office/officeart/2005/8/layout/radial1"/>
    <dgm:cxn modelId="{5BFEE648-AAF3-4D30-AE22-9BE07947BAE2}" type="presParOf" srcId="{D5AB0AE7-65E1-4684-BC79-BDA9CE6E0FFA}" destId="{3CF95590-4EE7-49E3-90A7-98B48EC1ECD9}" srcOrd="11" destOrd="0" presId="urn:microsoft.com/office/officeart/2005/8/layout/radial1"/>
    <dgm:cxn modelId="{FEC1401D-D255-4CA7-9C13-8CA36D75DB05}" type="presParOf" srcId="{3CF95590-4EE7-49E3-90A7-98B48EC1ECD9}" destId="{752727F3-6F29-4091-AB14-B8404EDFDC67}" srcOrd="0" destOrd="0" presId="urn:microsoft.com/office/officeart/2005/8/layout/radial1"/>
    <dgm:cxn modelId="{381DE9F9-F6E2-4D35-BE14-C49483F36242}" type="presParOf" srcId="{D5AB0AE7-65E1-4684-BC79-BDA9CE6E0FFA}" destId="{8F2050B1-94F2-46F9-9A56-85CD95DF6808}" srcOrd="12"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A10C3A-3642-4F9B-9384-83E8596AF0F6}">
      <dsp:nvSpPr>
        <dsp:cNvPr id="0" name=""/>
        <dsp:cNvSpPr/>
      </dsp:nvSpPr>
      <dsp:spPr>
        <a:xfrm>
          <a:off x="2694074" y="1851977"/>
          <a:ext cx="1407428" cy="140742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Frameworks to think with</a:t>
          </a:r>
          <a:endParaRPr lang="en-US" sz="1500" kern="1200" dirty="0"/>
        </a:p>
      </dsp:txBody>
      <dsp:txXfrm>
        <a:off x="2900187" y="2058090"/>
        <a:ext cx="995202" cy="995202"/>
      </dsp:txXfrm>
    </dsp:sp>
    <dsp:sp modelId="{CC6420E8-FA05-47D5-AA5B-076D5D6E8193}">
      <dsp:nvSpPr>
        <dsp:cNvPr id="0" name=""/>
        <dsp:cNvSpPr/>
      </dsp:nvSpPr>
      <dsp:spPr>
        <a:xfrm rot="16200000">
          <a:off x="3185554" y="1621103"/>
          <a:ext cx="424468" cy="37279"/>
        </a:xfrm>
        <a:custGeom>
          <a:avLst/>
          <a:gdLst/>
          <a:ahLst/>
          <a:cxnLst/>
          <a:rect l="0" t="0" r="0" b="0"/>
          <a:pathLst>
            <a:path>
              <a:moveTo>
                <a:pt x="0" y="18639"/>
              </a:moveTo>
              <a:lnTo>
                <a:pt x="424468" y="1863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387176" y="1629131"/>
        <a:ext cx="21223" cy="21223"/>
      </dsp:txXfrm>
    </dsp:sp>
    <dsp:sp modelId="{AF78B470-C739-4B9A-9BC6-B2D4FA8A73CF}">
      <dsp:nvSpPr>
        <dsp:cNvPr id="0" name=""/>
        <dsp:cNvSpPr/>
      </dsp:nvSpPr>
      <dsp:spPr>
        <a:xfrm>
          <a:off x="2694074" y="20081"/>
          <a:ext cx="1407428" cy="140742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Biomedical</a:t>
          </a:r>
          <a:endParaRPr lang="en-US" sz="1100" kern="1200" dirty="0"/>
        </a:p>
      </dsp:txBody>
      <dsp:txXfrm>
        <a:off x="2900187" y="226194"/>
        <a:ext cx="995202" cy="995202"/>
      </dsp:txXfrm>
    </dsp:sp>
    <dsp:sp modelId="{6122E813-E89F-4104-9580-ED8731EDADFA}">
      <dsp:nvSpPr>
        <dsp:cNvPr id="0" name=""/>
        <dsp:cNvSpPr/>
      </dsp:nvSpPr>
      <dsp:spPr>
        <a:xfrm rot="19800000">
          <a:off x="3978788" y="2079077"/>
          <a:ext cx="424468" cy="37279"/>
        </a:xfrm>
        <a:custGeom>
          <a:avLst/>
          <a:gdLst/>
          <a:ahLst/>
          <a:cxnLst/>
          <a:rect l="0" t="0" r="0" b="0"/>
          <a:pathLst>
            <a:path>
              <a:moveTo>
                <a:pt x="0" y="18639"/>
              </a:moveTo>
              <a:lnTo>
                <a:pt x="424468" y="1863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180411" y="2087106"/>
        <a:ext cx="21223" cy="21223"/>
      </dsp:txXfrm>
    </dsp:sp>
    <dsp:sp modelId="{14BEB3DC-3696-4B0E-80CA-E15042A5D13C}">
      <dsp:nvSpPr>
        <dsp:cNvPr id="0" name=""/>
        <dsp:cNvSpPr/>
      </dsp:nvSpPr>
      <dsp:spPr>
        <a:xfrm>
          <a:off x="4280543" y="936029"/>
          <a:ext cx="1407428" cy="140742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Social Determinants of health (SDH)</a:t>
          </a:r>
          <a:endParaRPr lang="en-US" sz="1100" kern="1200" dirty="0"/>
        </a:p>
      </dsp:txBody>
      <dsp:txXfrm>
        <a:off x="4486656" y="1142142"/>
        <a:ext cx="995202" cy="995202"/>
      </dsp:txXfrm>
    </dsp:sp>
    <dsp:sp modelId="{C3F589B3-B43A-4616-9E2A-1522F8A1AA18}">
      <dsp:nvSpPr>
        <dsp:cNvPr id="0" name=""/>
        <dsp:cNvSpPr/>
      </dsp:nvSpPr>
      <dsp:spPr>
        <a:xfrm rot="1800000">
          <a:off x="3978788" y="2995026"/>
          <a:ext cx="424468" cy="37279"/>
        </a:xfrm>
        <a:custGeom>
          <a:avLst/>
          <a:gdLst/>
          <a:ahLst/>
          <a:cxnLst/>
          <a:rect l="0" t="0" r="0" b="0"/>
          <a:pathLst>
            <a:path>
              <a:moveTo>
                <a:pt x="0" y="18639"/>
              </a:moveTo>
              <a:lnTo>
                <a:pt x="424468" y="1863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180411" y="3003054"/>
        <a:ext cx="21223" cy="21223"/>
      </dsp:txXfrm>
    </dsp:sp>
    <dsp:sp modelId="{877533CC-F27B-403E-80CF-0D67A5B4C8F5}">
      <dsp:nvSpPr>
        <dsp:cNvPr id="0" name=""/>
        <dsp:cNvSpPr/>
      </dsp:nvSpPr>
      <dsp:spPr>
        <a:xfrm>
          <a:off x="4280543" y="2767926"/>
          <a:ext cx="1407428" cy="140742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Capabilities Approach</a:t>
          </a:r>
          <a:endParaRPr lang="en-US" sz="1100" kern="1200" dirty="0"/>
        </a:p>
      </dsp:txBody>
      <dsp:txXfrm>
        <a:off x="4486656" y="2974039"/>
        <a:ext cx="995202" cy="995202"/>
      </dsp:txXfrm>
    </dsp:sp>
    <dsp:sp modelId="{C5FFBEA0-9577-43CE-B97D-BB0ED8516918}">
      <dsp:nvSpPr>
        <dsp:cNvPr id="0" name=""/>
        <dsp:cNvSpPr/>
      </dsp:nvSpPr>
      <dsp:spPr>
        <a:xfrm rot="5400000">
          <a:off x="3185554" y="3453000"/>
          <a:ext cx="424468" cy="37279"/>
        </a:xfrm>
        <a:custGeom>
          <a:avLst/>
          <a:gdLst/>
          <a:ahLst/>
          <a:cxnLst/>
          <a:rect l="0" t="0" r="0" b="0"/>
          <a:pathLst>
            <a:path>
              <a:moveTo>
                <a:pt x="0" y="18639"/>
              </a:moveTo>
              <a:lnTo>
                <a:pt x="424468" y="1863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387176" y="3461028"/>
        <a:ext cx="21223" cy="21223"/>
      </dsp:txXfrm>
    </dsp:sp>
    <dsp:sp modelId="{4F3B9EA0-5C74-468D-9ACC-3F3C1E47AAFC}">
      <dsp:nvSpPr>
        <dsp:cNvPr id="0" name=""/>
        <dsp:cNvSpPr/>
      </dsp:nvSpPr>
      <dsp:spPr>
        <a:xfrm>
          <a:off x="2694074" y="3683874"/>
          <a:ext cx="1407428" cy="140742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Fundamental Cause Theory (FCT) </a:t>
          </a:r>
          <a:endParaRPr lang="en-US" sz="1100" kern="1200" dirty="0"/>
        </a:p>
      </dsp:txBody>
      <dsp:txXfrm>
        <a:off x="2900187" y="3889987"/>
        <a:ext cx="995202" cy="995202"/>
      </dsp:txXfrm>
    </dsp:sp>
    <dsp:sp modelId="{2400A69B-C8BC-4112-9C3A-8D5AA4800A77}">
      <dsp:nvSpPr>
        <dsp:cNvPr id="0" name=""/>
        <dsp:cNvSpPr/>
      </dsp:nvSpPr>
      <dsp:spPr>
        <a:xfrm rot="9000000">
          <a:off x="2392319" y="2995026"/>
          <a:ext cx="424468" cy="37279"/>
        </a:xfrm>
        <a:custGeom>
          <a:avLst/>
          <a:gdLst/>
          <a:ahLst/>
          <a:cxnLst/>
          <a:rect l="0" t="0" r="0" b="0"/>
          <a:pathLst>
            <a:path>
              <a:moveTo>
                <a:pt x="0" y="18639"/>
              </a:moveTo>
              <a:lnTo>
                <a:pt x="424468" y="1863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2593942" y="3003054"/>
        <a:ext cx="21223" cy="21223"/>
      </dsp:txXfrm>
    </dsp:sp>
    <dsp:sp modelId="{4603A886-DD9E-405E-B9F5-144494D713F3}">
      <dsp:nvSpPr>
        <dsp:cNvPr id="0" name=""/>
        <dsp:cNvSpPr/>
      </dsp:nvSpPr>
      <dsp:spPr>
        <a:xfrm>
          <a:off x="1107605" y="2767926"/>
          <a:ext cx="1407428" cy="140742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err="1" smtClean="0"/>
            <a:t>Ecosocial</a:t>
          </a:r>
          <a:r>
            <a:rPr lang="en-US" sz="1100" kern="1200" dirty="0" smtClean="0"/>
            <a:t> Theory</a:t>
          </a:r>
          <a:endParaRPr lang="en-US" sz="1100" kern="1200" dirty="0"/>
        </a:p>
      </dsp:txBody>
      <dsp:txXfrm>
        <a:off x="1313718" y="2974039"/>
        <a:ext cx="995202" cy="995202"/>
      </dsp:txXfrm>
    </dsp:sp>
    <dsp:sp modelId="{3CF95590-4EE7-49E3-90A7-98B48EC1ECD9}">
      <dsp:nvSpPr>
        <dsp:cNvPr id="0" name=""/>
        <dsp:cNvSpPr/>
      </dsp:nvSpPr>
      <dsp:spPr>
        <a:xfrm rot="12600000">
          <a:off x="2392319" y="2079077"/>
          <a:ext cx="424468" cy="37279"/>
        </a:xfrm>
        <a:custGeom>
          <a:avLst/>
          <a:gdLst/>
          <a:ahLst/>
          <a:cxnLst/>
          <a:rect l="0" t="0" r="0" b="0"/>
          <a:pathLst>
            <a:path>
              <a:moveTo>
                <a:pt x="0" y="18639"/>
              </a:moveTo>
              <a:lnTo>
                <a:pt x="424468" y="1863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2593942" y="2087106"/>
        <a:ext cx="21223" cy="21223"/>
      </dsp:txXfrm>
    </dsp:sp>
    <dsp:sp modelId="{8F2050B1-94F2-46F9-9A56-85CD95DF6808}">
      <dsp:nvSpPr>
        <dsp:cNvPr id="0" name=""/>
        <dsp:cNvSpPr/>
      </dsp:nvSpPr>
      <dsp:spPr>
        <a:xfrm>
          <a:off x="1107605" y="936029"/>
          <a:ext cx="1407428" cy="140742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Intersectionality Theory</a:t>
          </a:r>
          <a:endParaRPr lang="en-US" sz="1100" kern="1200" dirty="0"/>
        </a:p>
      </dsp:txBody>
      <dsp:txXfrm>
        <a:off x="1313718" y="1142142"/>
        <a:ext cx="995202" cy="995202"/>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E8D469FF-098E-46B6-B274-14566A0BE147}" type="datetimeFigureOut">
              <a:rPr lang="en-GB" smtClean="0"/>
              <a:t>23/09/2025</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1D92C184-ED39-465D-AEE9-8C1376DA8E5F}" type="slidenum">
              <a:rPr lang="en-GB" smtClean="0"/>
              <a:t>‹#›</a:t>
            </a:fld>
            <a:endParaRPr lang="en-GB"/>
          </a:p>
        </p:txBody>
      </p:sp>
    </p:spTree>
    <p:extLst>
      <p:ext uri="{BB962C8B-B14F-4D97-AF65-F5344CB8AC3E}">
        <p14:creationId xmlns:p14="http://schemas.microsoft.com/office/powerpoint/2010/main" val="7712350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EA190D7C-4E6A-40FA-8CC6-7E2213E71B13}" type="datetimeFigureOut">
              <a:rPr lang="en-GB" smtClean="0"/>
              <a:t>23/09/2025</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B46D095C-B103-41D1-8E53-1D539DB42B87}" type="slidenum">
              <a:rPr lang="en-GB" smtClean="0"/>
              <a:t>‹#›</a:t>
            </a:fld>
            <a:endParaRPr lang="en-GB"/>
          </a:p>
        </p:txBody>
      </p:sp>
    </p:spTree>
    <p:extLst>
      <p:ext uri="{BB962C8B-B14F-4D97-AF65-F5344CB8AC3E}">
        <p14:creationId xmlns:p14="http://schemas.microsoft.com/office/powerpoint/2010/main" val="6842218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46D095C-B103-41D1-8E53-1D539DB42B87}" type="slidenum">
              <a:rPr lang="en-GB" smtClean="0"/>
              <a:t>1</a:t>
            </a:fld>
            <a:endParaRPr lang="en-GB"/>
          </a:p>
        </p:txBody>
      </p:sp>
    </p:spTree>
    <p:extLst>
      <p:ext uri="{BB962C8B-B14F-4D97-AF65-F5344CB8AC3E}">
        <p14:creationId xmlns:p14="http://schemas.microsoft.com/office/powerpoint/2010/main" val="16319706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1. Biomedical Model</a:t>
            </a:r>
          </a:p>
          <a:p>
            <a:r>
              <a:rPr lang="en-US" b="1" dirty="0" smtClean="0"/>
              <a:t>Overview:</a:t>
            </a:r>
          </a:p>
          <a:p>
            <a:r>
              <a:rPr lang="en-US" dirty="0" smtClean="0"/>
              <a:t>The Biomedical Model of health is the traditional approach that focuses on biological factors as the primary causes of disease and ill-health. It emphasizes diagnosis, treatment, and prevention based on physiological mechanisms and individual risk factors, such as genetics or lifestyle choices (e.g., smoking, diet, exercise).</a:t>
            </a:r>
          </a:p>
          <a:p>
            <a:r>
              <a:rPr lang="en-US" b="1" dirty="0" smtClean="0"/>
              <a:t>Key Features:</a:t>
            </a:r>
          </a:p>
          <a:p>
            <a:r>
              <a:rPr lang="en-US" b="1" dirty="0" smtClean="0"/>
              <a:t>Focus on Individual Factors</a:t>
            </a:r>
            <a:r>
              <a:rPr lang="en-US" dirty="0" smtClean="0"/>
              <a:t>: The model prioritizes biological and physiological causes of disease (e.g., pathogens, genetic predisposition) and views health as the absence of disease.</a:t>
            </a:r>
          </a:p>
          <a:p>
            <a:r>
              <a:rPr lang="en-US" b="1" dirty="0" smtClean="0"/>
              <a:t>Reductionist</a:t>
            </a:r>
            <a:r>
              <a:rPr lang="en-US" dirty="0" smtClean="0"/>
              <a:t>: Breaks down complex health issues into biological components, often overlooking broader social, economic, or environmental influences.</a:t>
            </a:r>
          </a:p>
          <a:p>
            <a:r>
              <a:rPr lang="en-US" b="1" dirty="0" smtClean="0"/>
              <a:t>Medical Interventions</a:t>
            </a:r>
            <a:r>
              <a:rPr lang="en-US" dirty="0" smtClean="0"/>
              <a:t>: Solutions are focused on curing or managing diseases through medical interventions like surgery, pharmaceuticals, or lifestyle changes.</a:t>
            </a:r>
          </a:p>
          <a:p>
            <a:r>
              <a:rPr lang="en-US" b="1" dirty="0" smtClean="0"/>
              <a:t>Strengths:</a:t>
            </a:r>
          </a:p>
          <a:p>
            <a:r>
              <a:rPr lang="en-US" b="1" dirty="0" smtClean="0"/>
              <a:t>Advances in Treatment</a:t>
            </a:r>
            <a:r>
              <a:rPr lang="en-US" dirty="0" smtClean="0"/>
              <a:t>: The Biomedical Model has led to significant advancements in medicine, particularly in identifying disease mechanisms, improving diagnostic tools, and creating effective treatments.</a:t>
            </a:r>
          </a:p>
          <a:p>
            <a:r>
              <a:rPr lang="en-US" b="1" dirty="0" smtClean="0"/>
              <a:t>Effective in Acute Illness</a:t>
            </a:r>
            <a:r>
              <a:rPr lang="en-US" dirty="0" smtClean="0"/>
              <a:t>: It is especially useful in managing infectious diseases, emergency medical situations, and other health issues where the primary cause is biological.</a:t>
            </a:r>
          </a:p>
          <a:p>
            <a:r>
              <a:rPr lang="en-US" b="1" dirty="0" smtClean="0"/>
              <a:t>Limitations:</a:t>
            </a:r>
          </a:p>
          <a:p>
            <a:r>
              <a:rPr lang="en-US" b="1" dirty="0" smtClean="0"/>
              <a:t>Neglects Social Context</a:t>
            </a:r>
            <a:r>
              <a:rPr lang="en-US" dirty="0" smtClean="0"/>
              <a:t>: By focusing on individual-level factors, the Biomedical Model ignores the social, economic, and environmental conditions that contribute to health inequalities.</a:t>
            </a:r>
          </a:p>
          <a:p>
            <a:r>
              <a:rPr lang="en-US" b="1" dirty="0" smtClean="0"/>
              <a:t>Lacks Preventive Approach</a:t>
            </a:r>
            <a:r>
              <a:rPr lang="en-US" dirty="0" smtClean="0"/>
              <a:t>: It tends to focus on treating disease after it occurs rather than preventing it by addressing social or structural determinants.</a:t>
            </a:r>
          </a:p>
          <a:p>
            <a:r>
              <a:rPr lang="en-US" b="1" dirty="0" smtClean="0"/>
              <a:t>Overemphasis on Personal Responsibility</a:t>
            </a:r>
            <a:r>
              <a:rPr lang="en-US" dirty="0" smtClean="0"/>
              <a:t>: The model implicitly suggests that individuals are responsible for their health outcomes without recognizing the social constraints they face.</a:t>
            </a:r>
          </a:p>
          <a:p>
            <a:r>
              <a:rPr lang="en-US" b="1" dirty="0" smtClean="0"/>
              <a:t>Example:</a:t>
            </a:r>
          </a:p>
          <a:p>
            <a:r>
              <a:rPr lang="en-US" dirty="0" smtClean="0"/>
              <a:t>Heart disease is often viewed through a biomedical lens as a result of genetic predisposition or poor lifestyle choices, such as smoking or an unhealthy diet. However, this perspective may overlook the role that socioeconomic factors—such as access to healthy food, education, or employment—play in shaping these behaviors.</a:t>
            </a:r>
          </a:p>
          <a:p>
            <a:r>
              <a:rPr lang="en-US" b="1" dirty="0" smtClean="0"/>
              <a:t>2. Social Determinants of Health (SDH) Framework</a:t>
            </a:r>
          </a:p>
          <a:p>
            <a:r>
              <a:rPr lang="en-US" b="1" dirty="0" smtClean="0"/>
              <a:t>Overview:</a:t>
            </a:r>
          </a:p>
          <a:p>
            <a:r>
              <a:rPr lang="en-US" dirty="0" smtClean="0"/>
              <a:t>The SDH framework shifts the focus from individual behaviors and biological factors to the broader social, economic, and environmental conditions that shape health outcomes. It posits that these conditions—such as income, education, employment, housing, and access to healthcare—are the root causes of health inequalities.</a:t>
            </a:r>
          </a:p>
          <a:p>
            <a:r>
              <a:rPr lang="en-US" b="1" dirty="0" smtClean="0"/>
              <a:t>Key Concepts:</a:t>
            </a:r>
          </a:p>
          <a:p>
            <a:r>
              <a:rPr lang="en-US" b="1" dirty="0" smtClean="0"/>
              <a:t>Conditions of Living</a:t>
            </a:r>
            <a:r>
              <a:rPr lang="en-US" dirty="0" smtClean="0"/>
              <a:t>: The SDH framework highlights how the environments in which people live, work, and grow influence their health (e.g., housing quality, working conditions, access to healthcare).</a:t>
            </a:r>
          </a:p>
          <a:p>
            <a:r>
              <a:rPr lang="en-US" b="1" dirty="0" smtClean="0"/>
              <a:t>Cumulative Disadvantage</a:t>
            </a:r>
            <a:r>
              <a:rPr lang="en-US" dirty="0" smtClean="0"/>
              <a:t>: Health inequalities often accumulate over a lifetime, with disadvantaged individuals experiencing more negative exposures (e.g., poor housing, limited access to education) that lead to worse health outcomes.</a:t>
            </a:r>
          </a:p>
          <a:p>
            <a:r>
              <a:rPr lang="en-US" b="1" dirty="0" smtClean="0"/>
              <a:t>Structural Determinants</a:t>
            </a:r>
            <a:r>
              <a:rPr lang="en-US" dirty="0" smtClean="0"/>
              <a:t>: Institutions, policies, and societal norms that perpetuate inequalities in power, resources, and status are key to understanding health disparities.</a:t>
            </a:r>
          </a:p>
          <a:p>
            <a:r>
              <a:rPr lang="en-US" b="1" dirty="0" smtClean="0"/>
              <a:t>Strengths:</a:t>
            </a:r>
          </a:p>
          <a:p>
            <a:r>
              <a:rPr lang="en-US" b="1" dirty="0" smtClean="0"/>
              <a:t>Broad Scope</a:t>
            </a:r>
            <a:r>
              <a:rPr lang="en-US" dirty="0" smtClean="0"/>
              <a:t>: It addresses the root causes of health inequalities, providing a more comprehensive understanding of how social factors shape health outcomes.</a:t>
            </a:r>
          </a:p>
          <a:p>
            <a:r>
              <a:rPr lang="en-US" b="1" dirty="0" smtClean="0"/>
              <a:t>Policy-Oriented</a:t>
            </a:r>
            <a:r>
              <a:rPr lang="en-US" dirty="0" smtClean="0"/>
              <a:t>: This framework encourages policymakers to address the social and economic conditions that lead to poor health, such as income inequality, education access, and housing policies.</a:t>
            </a:r>
          </a:p>
          <a:p>
            <a:r>
              <a:rPr lang="en-US" b="1" dirty="0" smtClean="0"/>
              <a:t>Long-term Perspective</a:t>
            </a:r>
            <a:r>
              <a:rPr lang="en-US" dirty="0" smtClean="0"/>
              <a:t>: SDH recognizes that health inequalities are not just short-term but can emerge from long-term exposure to disadvantage.</a:t>
            </a:r>
          </a:p>
          <a:p>
            <a:r>
              <a:rPr lang="en-US" b="1" dirty="0" smtClean="0"/>
              <a:t>Limitations:</a:t>
            </a:r>
          </a:p>
          <a:p>
            <a:r>
              <a:rPr lang="en-US" b="1" dirty="0" smtClean="0"/>
              <a:t>Implementation Challenges</a:t>
            </a:r>
            <a:r>
              <a:rPr lang="en-US" dirty="0" smtClean="0"/>
              <a:t>: While the SDH framework is theoretically powerful, it can be difficult to translate into specific policies, especially when political will and resources are limited.</a:t>
            </a:r>
          </a:p>
          <a:p>
            <a:r>
              <a:rPr lang="en-US" b="1" dirty="0" smtClean="0"/>
              <a:t>Neglect of Biological and Behavioral Factors</a:t>
            </a:r>
            <a:r>
              <a:rPr lang="en-US" dirty="0" smtClean="0"/>
              <a:t>: The model’s broad focus on social determinants can sometimes lead to underemphasizing the role of biological or individual-level factors in health outcomes.</a:t>
            </a:r>
          </a:p>
          <a:p>
            <a:r>
              <a:rPr lang="en-US" b="1" dirty="0" smtClean="0"/>
              <a:t>Example:</a:t>
            </a:r>
          </a:p>
          <a:p>
            <a:r>
              <a:rPr lang="en-US" dirty="0" smtClean="0"/>
              <a:t>The Marmot Review (2010) on health inequalities in England applied the SDH framework to highlight how people living in deprived areas are more likely to die prematurely due to unequal access to education, housing, and healthcare, as well as exposure to stress, crime, and poor nutrition.</a:t>
            </a:r>
          </a:p>
          <a:p>
            <a:r>
              <a:rPr lang="en-US" b="1" dirty="0" smtClean="0"/>
              <a:t>3. Fundamental Cause Theory (FCT)</a:t>
            </a:r>
          </a:p>
          <a:p>
            <a:r>
              <a:rPr lang="en-US" b="1" dirty="0" smtClean="0"/>
              <a:t>Overview:</a:t>
            </a:r>
          </a:p>
          <a:p>
            <a:r>
              <a:rPr lang="en-US" dirty="0" smtClean="0"/>
              <a:t>Fundamental Cause Theory (FCT) posits that socioeconomic status (SES) is the "fundamental cause" of health disparities because it influences access to multiple resources (e.g., knowledge, money, power, prestige) that help individuals avoid risks or mitigate the effects of disease. FCT was introduced by sociologists Bruce Link and Jo Phelan in 1995 and is particularly focused on how health inequalities persist even as medical knowledge and technology advance.</a:t>
            </a:r>
          </a:p>
          <a:p>
            <a:r>
              <a:rPr lang="en-US" b="1" dirty="0" smtClean="0"/>
              <a:t>Key Concepts:</a:t>
            </a:r>
          </a:p>
          <a:p>
            <a:r>
              <a:rPr lang="en-US" b="1" dirty="0" smtClean="0"/>
              <a:t>SES as Fundamental Cause</a:t>
            </a:r>
            <a:r>
              <a:rPr lang="en-US" dirty="0" smtClean="0"/>
              <a:t>: FCT argues that SES impacts a range of factors, including access to information, healthcare, and healthy environments, which in turn affect health outcomes.</a:t>
            </a:r>
          </a:p>
          <a:p>
            <a:r>
              <a:rPr lang="en-US" b="1" dirty="0" smtClean="0"/>
              <a:t>Persistent Inequality</a:t>
            </a:r>
            <a:r>
              <a:rPr lang="en-US" dirty="0" smtClean="0"/>
              <a:t>: Even as specific risk factors (e.g., smoking, obesity) or diseases change over time, those with higher SES are consistently able to protect their health due to their greater access to resources.</a:t>
            </a:r>
          </a:p>
          <a:p>
            <a:r>
              <a:rPr lang="en-US" b="1" dirty="0" smtClean="0"/>
              <a:t>Multiple Pathways</a:t>
            </a:r>
            <a:r>
              <a:rPr lang="en-US" dirty="0" smtClean="0"/>
              <a:t>: The theory emphasizes that SES influences health through multiple mechanisms—social, psychological, and environmental—rather than a single direct cause.</a:t>
            </a:r>
          </a:p>
          <a:p>
            <a:r>
              <a:rPr lang="en-US" b="1" dirty="0" smtClean="0"/>
              <a:t>Strengths:</a:t>
            </a:r>
          </a:p>
          <a:p>
            <a:r>
              <a:rPr lang="en-US" b="1" dirty="0" smtClean="0"/>
              <a:t>Long-term Focus</a:t>
            </a:r>
            <a:r>
              <a:rPr lang="en-US" dirty="0" smtClean="0"/>
              <a:t>: FCT explains why health inequalities persist even as health interventions and medical knowledge improve.</a:t>
            </a:r>
          </a:p>
          <a:p>
            <a:r>
              <a:rPr lang="en-US" b="1" dirty="0" smtClean="0"/>
              <a:t>Resource-Oriented</a:t>
            </a:r>
            <a:r>
              <a:rPr lang="en-US" dirty="0" smtClean="0"/>
              <a:t>: It highlights the importance of addressing socioeconomic inequalities, not just health behaviors, to reduce health disparities.</a:t>
            </a:r>
          </a:p>
          <a:p>
            <a:r>
              <a:rPr lang="en-US" b="1" dirty="0" smtClean="0"/>
              <a:t>Limitations:</a:t>
            </a:r>
          </a:p>
          <a:p>
            <a:r>
              <a:rPr lang="en-US" b="1" dirty="0" smtClean="0"/>
              <a:t>Focus on SES</a:t>
            </a:r>
            <a:r>
              <a:rPr lang="en-US" dirty="0" smtClean="0"/>
              <a:t>: While FCT centers on socioeconomic status, it can overlook other axes of inequality (e.g., race, gender) that independently influence health.</a:t>
            </a:r>
          </a:p>
          <a:p>
            <a:r>
              <a:rPr lang="en-US" b="1" dirty="0" smtClean="0"/>
              <a:t>Neglects Agency</a:t>
            </a:r>
            <a:r>
              <a:rPr lang="en-US" dirty="0" smtClean="0"/>
              <a:t>: Some critics argue that FCT underplays the role of individual agency and decision-making in health outcomes.</a:t>
            </a:r>
          </a:p>
          <a:p>
            <a:r>
              <a:rPr lang="en-US" b="1" dirty="0" smtClean="0"/>
              <a:t>Example:</a:t>
            </a:r>
          </a:p>
          <a:p>
            <a:r>
              <a:rPr lang="en-US" dirty="0" smtClean="0"/>
              <a:t>A higher SES individual may be better able to access preventive health services (e.g., vaccinations, screening tests), maintain a healthy diet, or live in a safer environment, all of which help them avoid or mitigate disease. As medical knowledge evolves, they continue to use their resources to protect their health, while those with lower SES lag behind.</a:t>
            </a:r>
          </a:p>
          <a:p>
            <a:r>
              <a:rPr lang="en-US" b="1" dirty="0" smtClean="0"/>
              <a:t>4. </a:t>
            </a:r>
            <a:r>
              <a:rPr lang="en-US" b="1" dirty="0" err="1" smtClean="0"/>
              <a:t>Ecosocial</a:t>
            </a:r>
            <a:r>
              <a:rPr lang="en-US" b="1" dirty="0" smtClean="0"/>
              <a:t> Theory</a:t>
            </a:r>
          </a:p>
          <a:p>
            <a:r>
              <a:rPr lang="en-US" b="1" dirty="0" smtClean="0"/>
              <a:t>Overview:</a:t>
            </a:r>
          </a:p>
          <a:p>
            <a:r>
              <a:rPr lang="en-US" dirty="0" err="1" smtClean="0"/>
              <a:t>Ecosocial</a:t>
            </a:r>
            <a:r>
              <a:rPr lang="en-US" dirty="0" smtClean="0"/>
              <a:t> Theory, developed by Nancy Krieger, integrates biological, social, and ecological factors to explain how social inequalities “get under the skin” and become biologically embedded over time. It examines how different forms of social disadvantage, such as racism or poverty, interact with biological systems and environmental exposures to shape health outcomes across the life course.</a:t>
            </a:r>
          </a:p>
          <a:p>
            <a:r>
              <a:rPr lang="en-US" b="1" dirty="0" smtClean="0"/>
              <a:t>Key Concepts:</a:t>
            </a:r>
          </a:p>
          <a:p>
            <a:r>
              <a:rPr lang="en-US" b="1" dirty="0" smtClean="0"/>
              <a:t>Embodiment</a:t>
            </a:r>
            <a:r>
              <a:rPr lang="en-US" dirty="0" smtClean="0"/>
              <a:t>: This concept refers to how individuals embody, or biologically incorporate, their social and environmental contexts, leading to health differences.</a:t>
            </a:r>
          </a:p>
          <a:p>
            <a:r>
              <a:rPr lang="en-US" b="1" dirty="0" smtClean="0"/>
              <a:t>Cumulative Exposure</a:t>
            </a:r>
            <a:r>
              <a:rPr lang="en-US" dirty="0" smtClean="0"/>
              <a:t>: </a:t>
            </a:r>
            <a:r>
              <a:rPr lang="en-US" dirty="0" err="1" smtClean="0"/>
              <a:t>Ecosocial</a:t>
            </a:r>
            <a:r>
              <a:rPr lang="en-US" dirty="0" smtClean="0"/>
              <a:t> Theory emphasizes the role of lifelong exposure to disadvantageous conditions—such as unsafe housing, poor nutrition, and chronic stress—in shaping health outcomes.</a:t>
            </a:r>
          </a:p>
          <a:p>
            <a:r>
              <a:rPr lang="en-US" b="1" dirty="0" smtClean="0"/>
              <a:t>Historical Context</a:t>
            </a:r>
            <a:r>
              <a:rPr lang="en-US" dirty="0" smtClean="0"/>
              <a:t>: The theory underscores how historical inequalities (e.g., colonialism, slavery, systemic racism) continue to impact current health disparities.</a:t>
            </a:r>
          </a:p>
          <a:p>
            <a:r>
              <a:rPr lang="en-US" b="1" dirty="0" smtClean="0"/>
              <a:t>Strengths:</a:t>
            </a:r>
          </a:p>
          <a:p>
            <a:r>
              <a:rPr lang="en-US" b="1" dirty="0" smtClean="0"/>
              <a:t>Integrative Approach</a:t>
            </a:r>
            <a:r>
              <a:rPr lang="en-US" dirty="0" smtClean="0"/>
              <a:t>: By combining social, biological, and environmental factors, </a:t>
            </a:r>
            <a:r>
              <a:rPr lang="en-US" dirty="0" err="1" smtClean="0"/>
              <a:t>Ecosocial</a:t>
            </a:r>
            <a:r>
              <a:rPr lang="en-US" dirty="0" smtClean="0"/>
              <a:t> Theory offers a comprehensive view of how health inequalities emerge and persist.</a:t>
            </a:r>
          </a:p>
          <a:p>
            <a:r>
              <a:rPr lang="en-US" b="1" dirty="0" smtClean="0"/>
              <a:t>Focus on Structural Racism and Historical Inequities</a:t>
            </a:r>
            <a:r>
              <a:rPr lang="en-US" dirty="0" smtClean="0"/>
              <a:t>: It considers how long-term societal structures and historical injustices contribute to health inequalities.</a:t>
            </a:r>
          </a:p>
          <a:p>
            <a:r>
              <a:rPr lang="en-US" b="1" dirty="0" smtClean="0"/>
              <a:t>Life Course Perspective</a:t>
            </a:r>
            <a:r>
              <a:rPr lang="en-US" dirty="0" smtClean="0"/>
              <a:t>: The theory examines how health disparities evolve over the course of a person’s life, from early childhood exposures to adulthood.</a:t>
            </a:r>
          </a:p>
          <a:p>
            <a:r>
              <a:rPr lang="en-US" b="1" dirty="0" smtClean="0"/>
              <a:t>Limitations:</a:t>
            </a:r>
          </a:p>
          <a:p>
            <a:r>
              <a:rPr lang="en-US" b="1" dirty="0" smtClean="0"/>
              <a:t>Complexity</a:t>
            </a:r>
            <a:r>
              <a:rPr lang="en-US" dirty="0" smtClean="0"/>
              <a:t>: </a:t>
            </a:r>
            <a:r>
              <a:rPr lang="en-US" dirty="0" err="1" smtClean="0"/>
              <a:t>Ecosocial</a:t>
            </a:r>
            <a:r>
              <a:rPr lang="en-US" dirty="0" smtClean="0"/>
              <a:t> Theory’s emphasis on the interaction of multiple factors can make it difficult to apply in empirical research or policy.</a:t>
            </a:r>
          </a:p>
          <a:p>
            <a:r>
              <a:rPr lang="en-US" b="1" dirty="0" smtClean="0"/>
              <a:t>Operational Challenges</a:t>
            </a:r>
            <a:r>
              <a:rPr lang="en-US" dirty="0" smtClean="0"/>
              <a:t>: Given its broad focus, measuring all the relevant social and biological factors in a study can be challenging.</a:t>
            </a:r>
          </a:p>
          <a:p>
            <a:r>
              <a:rPr lang="en-US" b="1" dirty="0" smtClean="0"/>
              <a:t>Example:</a:t>
            </a:r>
          </a:p>
          <a:p>
            <a:r>
              <a:rPr lang="en-US" dirty="0" smtClean="0"/>
              <a:t>Krieger’s research on hypertension among African Americans links the condition not only to diet or lifestyle but to the cumulative effects of structural racism, chronic stress, and limited access to healthcare throughout life.</a:t>
            </a:r>
          </a:p>
          <a:p>
            <a:r>
              <a:rPr lang="en-US" b="1" dirty="0" smtClean="0"/>
              <a:t>5. Intersectionality Framework</a:t>
            </a:r>
          </a:p>
          <a:p>
            <a:r>
              <a:rPr lang="en-US" b="1" dirty="0" smtClean="0"/>
              <a:t>Overview:</a:t>
            </a:r>
          </a:p>
          <a:p>
            <a:r>
              <a:rPr lang="en-US" dirty="0" smtClean="0"/>
              <a:t>Intersectionality is a framework that explores how different social categories—such as race, gender, class, and sexual orientation—intersect to produce unique experiences of disadvantage and privilege. Originally developed by </a:t>
            </a:r>
            <a:r>
              <a:rPr lang="en-US" dirty="0" err="1" smtClean="0"/>
              <a:t>Kimberlé</a:t>
            </a:r>
            <a:r>
              <a:rPr lang="en-US" dirty="0" smtClean="0"/>
              <a:t> Crenshaw in the context of legal studies, intersectionality has been widely applied in public health to examine how multiple systems of oppression (e.g., racism, sexism, classism) overlap to create complex health inequalities.</a:t>
            </a:r>
          </a:p>
          <a:p>
            <a:r>
              <a:rPr lang="en-US" b="1" dirty="0" smtClean="0"/>
              <a:t>Key Concepts:</a:t>
            </a:r>
          </a:p>
          <a:p>
            <a:r>
              <a:rPr lang="en-US" b="1" dirty="0" smtClean="0"/>
              <a:t>Multiple Identities</a:t>
            </a:r>
            <a:r>
              <a:rPr lang="en-US" dirty="0" smtClean="0"/>
              <a:t>: People’s health outcomes are shaped by the intersection of their various social identities (e.g., a person may be marginalized not just because they are Black or female, but because they are both Black and female).</a:t>
            </a:r>
          </a:p>
          <a:p>
            <a:r>
              <a:rPr lang="en-US" b="1" dirty="0" smtClean="0"/>
              <a:t>Systems of Oppression</a:t>
            </a:r>
            <a:r>
              <a:rPr lang="en-US" dirty="0" smtClean="0"/>
              <a:t>: Health inequalities are a result of overlapping systems of oppression, such as racism, sexism, and classism, that produce compounded disadvantages.</a:t>
            </a:r>
          </a:p>
          <a:p>
            <a:r>
              <a:rPr lang="en-US" b="1" dirty="0" smtClean="0"/>
              <a:t>Focus on Power</a:t>
            </a:r>
            <a:r>
              <a:rPr lang="en-US" dirty="0" smtClean="0"/>
              <a:t>: Intersectionality emphasizes the role of power relations in shaping health disparities.</a:t>
            </a:r>
          </a:p>
          <a:p>
            <a:r>
              <a:rPr lang="en-US" b="1" dirty="0" smtClean="0"/>
              <a:t>Strengths:</a:t>
            </a:r>
          </a:p>
          <a:p>
            <a:r>
              <a:rPr lang="en-US" b="1" dirty="0" smtClean="0"/>
              <a:t>Complexity and Depth</a:t>
            </a:r>
            <a:r>
              <a:rPr lang="en-US" dirty="0" smtClean="0"/>
              <a:t>: This framework captures the nuanced ways in which different forms of inequality intersect, providing a richer understanding of health disparities.</a:t>
            </a:r>
          </a:p>
          <a:p>
            <a:r>
              <a:rPr lang="en-US" b="1" dirty="0" smtClean="0"/>
              <a:t>Focus on Marginalized Groups</a:t>
            </a:r>
            <a:r>
              <a:rPr lang="en-US" dirty="0" smtClean="0"/>
              <a:t>: Intersectionality is particularly valuable for analyzing the health experiences of marginalized populations, who may experience multiple forms of disadvantage.</a:t>
            </a:r>
          </a:p>
          <a:p>
            <a:r>
              <a:rPr lang="en-US" b="1" dirty="0" smtClean="0"/>
              <a:t>Limitations:</a:t>
            </a:r>
          </a:p>
          <a:p>
            <a:r>
              <a:rPr lang="en-US" b="1" dirty="0" smtClean="0"/>
              <a:t>Analytical Complexity</a:t>
            </a:r>
            <a:r>
              <a:rPr lang="en-US" dirty="0" smtClean="0"/>
              <a:t>: The emphasis on the interaction of multiple identities and systems of oppression can make empirical analysis and policy design challenging.</a:t>
            </a:r>
          </a:p>
          <a:p>
            <a:r>
              <a:rPr lang="en-US" b="1" dirty="0" smtClean="0"/>
              <a:t>Data Limitations</a:t>
            </a:r>
            <a:r>
              <a:rPr lang="en-US" dirty="0" smtClean="0"/>
              <a:t>: Public health data</a:t>
            </a:r>
          </a:p>
          <a:p>
            <a:endParaRPr lang="en-GB" dirty="0"/>
          </a:p>
        </p:txBody>
      </p:sp>
      <p:sp>
        <p:nvSpPr>
          <p:cNvPr id="4" name="Slide Number Placeholder 3"/>
          <p:cNvSpPr>
            <a:spLocks noGrp="1"/>
          </p:cNvSpPr>
          <p:nvPr>
            <p:ph type="sldNum" sz="quarter" idx="10"/>
          </p:nvPr>
        </p:nvSpPr>
        <p:spPr/>
        <p:txBody>
          <a:bodyPr/>
          <a:lstStyle/>
          <a:p>
            <a:fld id="{B46D095C-B103-41D1-8E53-1D539DB42B87}" type="slidenum">
              <a:rPr lang="en-GB" smtClean="0"/>
              <a:t>8</a:t>
            </a:fld>
            <a:endParaRPr lang="en-GB"/>
          </a:p>
        </p:txBody>
      </p:sp>
    </p:spTree>
    <p:extLst>
      <p:ext uri="{BB962C8B-B14F-4D97-AF65-F5344CB8AC3E}">
        <p14:creationId xmlns:p14="http://schemas.microsoft.com/office/powerpoint/2010/main" val="24009091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81636E5-6DE3-45B2-86FE-10DCB2672088}" type="datetimeFigureOut">
              <a:rPr lang="en-GB" smtClean="0"/>
              <a:t>23/09/2025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FEC86C-67FF-4159-A578-FD2CD6E5A6B3}" type="slidenum">
              <a:rPr lang="en-GB" smtClean="0"/>
              <a:t>‹#›</a:t>
            </a:fld>
            <a:endParaRPr lang="en-GB"/>
          </a:p>
        </p:txBody>
      </p:sp>
    </p:spTree>
    <p:extLst>
      <p:ext uri="{BB962C8B-B14F-4D97-AF65-F5344CB8AC3E}">
        <p14:creationId xmlns:p14="http://schemas.microsoft.com/office/powerpoint/2010/main" val="2867040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81636E5-6DE3-45B2-86FE-10DCB2672088}" type="datetimeFigureOut">
              <a:rPr lang="en-GB" smtClean="0"/>
              <a:t>23/09/2025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FEC86C-67FF-4159-A578-FD2CD6E5A6B3}" type="slidenum">
              <a:rPr lang="en-GB" smtClean="0"/>
              <a:t>‹#›</a:t>
            </a:fld>
            <a:endParaRPr lang="en-GB"/>
          </a:p>
        </p:txBody>
      </p:sp>
    </p:spTree>
    <p:extLst>
      <p:ext uri="{BB962C8B-B14F-4D97-AF65-F5344CB8AC3E}">
        <p14:creationId xmlns:p14="http://schemas.microsoft.com/office/powerpoint/2010/main" val="3764046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81636E5-6DE3-45B2-86FE-10DCB2672088}" type="datetimeFigureOut">
              <a:rPr lang="en-GB" smtClean="0"/>
              <a:t>23/09/2025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FEC86C-67FF-4159-A578-FD2CD6E5A6B3}" type="slidenum">
              <a:rPr lang="en-GB" smtClean="0"/>
              <a:t>‹#›</a:t>
            </a:fld>
            <a:endParaRPr lang="en-GB"/>
          </a:p>
        </p:txBody>
      </p:sp>
    </p:spTree>
    <p:extLst>
      <p:ext uri="{BB962C8B-B14F-4D97-AF65-F5344CB8AC3E}">
        <p14:creationId xmlns:p14="http://schemas.microsoft.com/office/powerpoint/2010/main" val="3419468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81636E5-6DE3-45B2-86FE-10DCB2672088}" type="datetimeFigureOut">
              <a:rPr lang="en-GB" smtClean="0"/>
              <a:t>23/09/2025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FEC86C-67FF-4159-A578-FD2CD6E5A6B3}" type="slidenum">
              <a:rPr lang="en-GB" smtClean="0"/>
              <a:t>‹#›</a:t>
            </a:fld>
            <a:endParaRPr lang="en-GB"/>
          </a:p>
        </p:txBody>
      </p:sp>
    </p:spTree>
    <p:extLst>
      <p:ext uri="{BB962C8B-B14F-4D97-AF65-F5344CB8AC3E}">
        <p14:creationId xmlns:p14="http://schemas.microsoft.com/office/powerpoint/2010/main" val="3439096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81636E5-6DE3-45B2-86FE-10DCB2672088}" type="datetimeFigureOut">
              <a:rPr lang="en-GB" smtClean="0"/>
              <a:t>23/09/2025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FEC86C-67FF-4159-A578-FD2CD6E5A6B3}" type="slidenum">
              <a:rPr lang="en-GB" smtClean="0"/>
              <a:t>‹#›</a:t>
            </a:fld>
            <a:endParaRPr lang="en-GB"/>
          </a:p>
        </p:txBody>
      </p:sp>
    </p:spTree>
    <p:extLst>
      <p:ext uri="{BB962C8B-B14F-4D97-AF65-F5344CB8AC3E}">
        <p14:creationId xmlns:p14="http://schemas.microsoft.com/office/powerpoint/2010/main" val="3459611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81636E5-6DE3-45B2-86FE-10DCB2672088}" type="datetimeFigureOut">
              <a:rPr lang="en-GB" smtClean="0"/>
              <a:t>23/09/2025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FEC86C-67FF-4159-A578-FD2CD6E5A6B3}" type="slidenum">
              <a:rPr lang="en-GB" smtClean="0"/>
              <a:t>‹#›</a:t>
            </a:fld>
            <a:endParaRPr lang="en-GB"/>
          </a:p>
        </p:txBody>
      </p:sp>
    </p:spTree>
    <p:extLst>
      <p:ext uri="{BB962C8B-B14F-4D97-AF65-F5344CB8AC3E}">
        <p14:creationId xmlns:p14="http://schemas.microsoft.com/office/powerpoint/2010/main" val="2248854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81636E5-6DE3-45B2-86FE-10DCB2672088}" type="datetimeFigureOut">
              <a:rPr lang="en-GB" smtClean="0"/>
              <a:t>23/09/2025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AFEC86C-67FF-4159-A578-FD2CD6E5A6B3}" type="slidenum">
              <a:rPr lang="en-GB" smtClean="0"/>
              <a:t>‹#›</a:t>
            </a:fld>
            <a:endParaRPr lang="en-GB"/>
          </a:p>
        </p:txBody>
      </p:sp>
    </p:spTree>
    <p:extLst>
      <p:ext uri="{BB962C8B-B14F-4D97-AF65-F5344CB8AC3E}">
        <p14:creationId xmlns:p14="http://schemas.microsoft.com/office/powerpoint/2010/main" val="1868069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81636E5-6DE3-45B2-86FE-10DCB2672088}" type="datetimeFigureOut">
              <a:rPr lang="en-GB" smtClean="0"/>
              <a:t>23/09/2025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AFEC86C-67FF-4159-A578-FD2CD6E5A6B3}" type="slidenum">
              <a:rPr lang="en-GB" smtClean="0"/>
              <a:t>‹#›</a:t>
            </a:fld>
            <a:endParaRPr lang="en-GB"/>
          </a:p>
        </p:txBody>
      </p:sp>
    </p:spTree>
    <p:extLst>
      <p:ext uri="{BB962C8B-B14F-4D97-AF65-F5344CB8AC3E}">
        <p14:creationId xmlns:p14="http://schemas.microsoft.com/office/powerpoint/2010/main" val="1335991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1636E5-6DE3-45B2-86FE-10DCB2672088}" type="datetimeFigureOut">
              <a:rPr lang="en-GB" smtClean="0"/>
              <a:t>23/09/2025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AFEC86C-67FF-4159-A578-FD2CD6E5A6B3}" type="slidenum">
              <a:rPr lang="en-GB" smtClean="0"/>
              <a:t>‹#›</a:t>
            </a:fld>
            <a:endParaRPr lang="en-GB"/>
          </a:p>
        </p:txBody>
      </p:sp>
    </p:spTree>
    <p:extLst>
      <p:ext uri="{BB962C8B-B14F-4D97-AF65-F5344CB8AC3E}">
        <p14:creationId xmlns:p14="http://schemas.microsoft.com/office/powerpoint/2010/main" val="843708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81636E5-6DE3-45B2-86FE-10DCB2672088}" type="datetimeFigureOut">
              <a:rPr lang="en-GB" smtClean="0"/>
              <a:t>23/09/2025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FEC86C-67FF-4159-A578-FD2CD6E5A6B3}" type="slidenum">
              <a:rPr lang="en-GB" smtClean="0"/>
              <a:t>‹#›</a:t>
            </a:fld>
            <a:endParaRPr lang="en-GB"/>
          </a:p>
        </p:txBody>
      </p:sp>
    </p:spTree>
    <p:extLst>
      <p:ext uri="{BB962C8B-B14F-4D97-AF65-F5344CB8AC3E}">
        <p14:creationId xmlns:p14="http://schemas.microsoft.com/office/powerpoint/2010/main" val="3739845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81636E5-6DE3-45B2-86FE-10DCB2672088}" type="datetimeFigureOut">
              <a:rPr lang="en-GB" smtClean="0"/>
              <a:t>23/09/2025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FEC86C-67FF-4159-A578-FD2CD6E5A6B3}" type="slidenum">
              <a:rPr lang="en-GB" smtClean="0"/>
              <a:t>‹#›</a:t>
            </a:fld>
            <a:endParaRPr lang="en-GB"/>
          </a:p>
        </p:txBody>
      </p:sp>
    </p:spTree>
    <p:extLst>
      <p:ext uri="{BB962C8B-B14F-4D97-AF65-F5344CB8AC3E}">
        <p14:creationId xmlns:p14="http://schemas.microsoft.com/office/powerpoint/2010/main" val="3170291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1636E5-6DE3-45B2-86FE-10DCB2672088}" type="datetimeFigureOut">
              <a:rPr lang="en-GB" smtClean="0"/>
              <a:t>23/09/2025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FEC86C-67FF-4159-A578-FD2CD6E5A6B3}" type="slidenum">
              <a:rPr lang="en-GB" smtClean="0"/>
              <a:t>‹#›</a:t>
            </a:fld>
            <a:endParaRPr lang="en-GB"/>
          </a:p>
        </p:txBody>
      </p:sp>
    </p:spTree>
    <p:extLst>
      <p:ext uri="{BB962C8B-B14F-4D97-AF65-F5344CB8AC3E}">
        <p14:creationId xmlns:p14="http://schemas.microsoft.com/office/powerpoint/2010/main" val="5900764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who.int/data/inequality-monitor#:~:text=Health%20inequalities%20are%20measurable%20differences,gaps%20and%20achieve%20health%20equity" TargetMode="Externa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Inequalities: Theory and Concepts </a:t>
            </a:r>
            <a:endParaRPr lang="en-GB" dirty="0"/>
          </a:p>
        </p:txBody>
      </p:sp>
      <p:sp>
        <p:nvSpPr>
          <p:cNvPr id="3" name="Subtitle 2"/>
          <p:cNvSpPr>
            <a:spLocks noGrp="1"/>
          </p:cNvSpPr>
          <p:nvPr>
            <p:ph type="subTitle" idx="1"/>
          </p:nvPr>
        </p:nvSpPr>
        <p:spPr/>
        <p:txBody>
          <a:bodyPr/>
          <a:lstStyle/>
          <a:p>
            <a:r>
              <a:rPr lang="en-GB" dirty="0" smtClean="0"/>
              <a:t>Foundations to Understanding and Tackling Health Inequalities </a:t>
            </a:r>
            <a:endParaRPr lang="en-GB" dirty="0"/>
          </a:p>
        </p:txBody>
      </p:sp>
    </p:spTree>
    <p:extLst>
      <p:ext uri="{BB962C8B-B14F-4D97-AF65-F5344CB8AC3E}">
        <p14:creationId xmlns:p14="http://schemas.microsoft.com/office/powerpoint/2010/main" val="10229466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Dig down on </a:t>
            </a:r>
            <a:r>
              <a:rPr lang="en-GB" dirty="0" err="1" smtClean="0"/>
              <a:t>Braveman</a:t>
            </a:r>
            <a:r>
              <a:rPr lang="en-GB" dirty="0" smtClean="0"/>
              <a:t> versus McCartney</a:t>
            </a:r>
            <a:endParaRPr lang="en-GB" dirty="0"/>
          </a:p>
        </p:txBody>
      </p:sp>
      <p:sp>
        <p:nvSpPr>
          <p:cNvPr id="3" name="Content Placeholder 2"/>
          <p:cNvSpPr>
            <a:spLocks noGrp="1"/>
          </p:cNvSpPr>
          <p:nvPr>
            <p:ph sz="half" idx="1"/>
          </p:nvPr>
        </p:nvSpPr>
        <p:spPr/>
        <p:txBody>
          <a:bodyPr>
            <a:normAutofit fontScale="92500"/>
          </a:bodyPr>
          <a:lstStyle/>
          <a:p>
            <a:r>
              <a:rPr lang="en-GB" dirty="0" smtClean="0"/>
              <a:t>Health Equity and avoidable inequalities – which are socially produced </a:t>
            </a:r>
          </a:p>
          <a:p>
            <a:r>
              <a:rPr lang="en-GB" dirty="0" smtClean="0"/>
              <a:t>Demands policy interventions</a:t>
            </a:r>
          </a:p>
          <a:p>
            <a:r>
              <a:rPr lang="en-GB" dirty="0" smtClean="0"/>
              <a:t>Need to address social determinants </a:t>
            </a:r>
          </a:p>
          <a:p>
            <a:r>
              <a:rPr lang="en-GB" dirty="0" smtClean="0"/>
              <a:t>Less focus on defining health, more on processes and conditions that enable health equity</a:t>
            </a:r>
          </a:p>
          <a:p>
            <a:r>
              <a:rPr lang="en-GB" dirty="0" smtClean="0"/>
              <a:t>Very ethics and justice focused</a:t>
            </a:r>
            <a:endParaRPr lang="en-GB" dirty="0"/>
          </a:p>
        </p:txBody>
      </p:sp>
      <p:sp>
        <p:nvSpPr>
          <p:cNvPr id="4" name="Content Placeholder 3"/>
          <p:cNvSpPr>
            <a:spLocks noGrp="1"/>
          </p:cNvSpPr>
          <p:nvPr>
            <p:ph sz="half" idx="2"/>
          </p:nvPr>
        </p:nvSpPr>
        <p:spPr/>
        <p:txBody>
          <a:bodyPr>
            <a:normAutofit fontScale="92500"/>
          </a:bodyPr>
          <a:lstStyle/>
          <a:p>
            <a:r>
              <a:rPr lang="en-GB" dirty="0" smtClean="0"/>
              <a:t>Health Inequalities focus – stress systematic differences</a:t>
            </a:r>
          </a:p>
          <a:p>
            <a:r>
              <a:rPr lang="en-GB" dirty="0" smtClean="0"/>
              <a:t>More technical approach to </a:t>
            </a:r>
            <a:r>
              <a:rPr lang="en-GB" dirty="0" err="1" smtClean="0"/>
              <a:t>defintions</a:t>
            </a:r>
            <a:r>
              <a:rPr lang="en-GB" dirty="0" smtClean="0"/>
              <a:t> </a:t>
            </a:r>
          </a:p>
          <a:p>
            <a:r>
              <a:rPr lang="en-GB" dirty="0" smtClean="0"/>
              <a:t>Health as a state of enabling participation in society – functional and </a:t>
            </a:r>
            <a:r>
              <a:rPr lang="en-GB" dirty="0" err="1" smtClean="0"/>
              <a:t>structual</a:t>
            </a:r>
            <a:endParaRPr lang="en-GB" dirty="0" smtClean="0"/>
          </a:p>
          <a:p>
            <a:endParaRPr lang="en-GB" dirty="0"/>
          </a:p>
          <a:p>
            <a:r>
              <a:rPr lang="en-GB" dirty="0" smtClean="0"/>
              <a:t>Very policy and research focused</a:t>
            </a:r>
            <a:endParaRPr lang="en-GB" dirty="0"/>
          </a:p>
        </p:txBody>
      </p:sp>
    </p:spTree>
    <p:extLst>
      <p:ext uri="{BB962C8B-B14F-4D97-AF65-F5344CB8AC3E}">
        <p14:creationId xmlns:p14="http://schemas.microsoft.com/office/powerpoint/2010/main" val="13988618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Relevant Readings </a:t>
            </a:r>
            <a:endParaRPr lang="en-GB" dirty="0"/>
          </a:p>
        </p:txBody>
      </p:sp>
      <p:sp>
        <p:nvSpPr>
          <p:cNvPr id="3" name="Content Placeholder 2"/>
          <p:cNvSpPr>
            <a:spLocks noGrp="1"/>
          </p:cNvSpPr>
          <p:nvPr>
            <p:ph idx="1"/>
          </p:nvPr>
        </p:nvSpPr>
        <p:spPr/>
        <p:txBody>
          <a:bodyPr/>
          <a:lstStyle/>
          <a:p>
            <a:r>
              <a:rPr lang="en-US" b="1" dirty="0" smtClean="0"/>
              <a:t>Recommended Readings:</a:t>
            </a:r>
          </a:p>
          <a:p>
            <a:r>
              <a:rPr lang="en-US" dirty="0" smtClean="0"/>
              <a:t>Marmot, M. (2010). </a:t>
            </a:r>
            <a:r>
              <a:rPr lang="en-US" i="1" dirty="0" smtClean="0"/>
              <a:t>Fair Society, Healthy Lives: The Marmot Review</a:t>
            </a:r>
            <a:r>
              <a:rPr lang="en-US" dirty="0" smtClean="0"/>
              <a:t>.</a:t>
            </a:r>
          </a:p>
          <a:p>
            <a:r>
              <a:rPr lang="en-US" dirty="0" smtClean="0"/>
              <a:t>Link, B. G., &amp; Phelan, J. (1995). "Social Conditions as Fundamental Causes of Disease." </a:t>
            </a:r>
            <a:r>
              <a:rPr lang="en-US" i="1" dirty="0" smtClean="0"/>
              <a:t>Journal of Health and Social Behavior</a:t>
            </a:r>
            <a:r>
              <a:rPr lang="en-US" dirty="0" smtClean="0"/>
              <a:t>.</a:t>
            </a:r>
          </a:p>
          <a:p>
            <a:r>
              <a:rPr lang="en-US" dirty="0" smtClean="0"/>
              <a:t>Krieger, N. (2001). "Theories for Social Epidemiology in the 21st Century: An </a:t>
            </a:r>
            <a:r>
              <a:rPr lang="en-US" dirty="0" err="1" smtClean="0"/>
              <a:t>Ecosocial</a:t>
            </a:r>
            <a:r>
              <a:rPr lang="en-US" dirty="0" smtClean="0"/>
              <a:t> Perspective." </a:t>
            </a:r>
            <a:r>
              <a:rPr lang="en-US" i="1" dirty="0" smtClean="0"/>
              <a:t>International Journal of Epidemiology</a:t>
            </a:r>
            <a:r>
              <a:rPr lang="en-US" dirty="0" smtClean="0"/>
              <a:t>.</a:t>
            </a:r>
          </a:p>
          <a:p>
            <a:r>
              <a:rPr lang="en-US" dirty="0" smtClean="0"/>
              <a:t>Solar, O., &amp; Irwin, A. (2010). </a:t>
            </a:r>
            <a:r>
              <a:rPr lang="en-US" i="1" dirty="0" smtClean="0"/>
              <a:t>A Conceptual Framework for Action on the Social Determinants of Health</a:t>
            </a:r>
            <a:r>
              <a:rPr lang="en-US" dirty="0" smtClean="0"/>
              <a:t>. World Health Organization.</a:t>
            </a:r>
          </a:p>
          <a:p>
            <a:endParaRPr lang="en-GB" dirty="0"/>
          </a:p>
        </p:txBody>
      </p:sp>
    </p:spTree>
    <p:extLst>
      <p:ext uri="{BB962C8B-B14F-4D97-AF65-F5344CB8AC3E}">
        <p14:creationId xmlns:p14="http://schemas.microsoft.com/office/powerpoint/2010/main" val="26329248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Title 38"/>
          <p:cNvSpPr>
            <a:spLocks noGrp="1"/>
          </p:cNvSpPr>
          <p:nvPr>
            <p:ph type="title"/>
          </p:nvPr>
        </p:nvSpPr>
        <p:spPr/>
        <p:txBody>
          <a:bodyPr/>
          <a:lstStyle/>
          <a:p>
            <a:r>
              <a:rPr lang="en-GB" dirty="0" smtClean="0"/>
              <a:t>Questions</a:t>
            </a:r>
            <a:endParaRPr lang="en-GB" dirty="0"/>
          </a:p>
        </p:txBody>
      </p:sp>
      <p:sp>
        <p:nvSpPr>
          <p:cNvPr id="40" name="Content Placeholder 39"/>
          <p:cNvSpPr>
            <a:spLocks noGrp="1"/>
          </p:cNvSpPr>
          <p:nvPr>
            <p:ph idx="1"/>
          </p:nvPr>
        </p:nvSpPr>
        <p:spPr/>
        <p:txBody>
          <a:bodyPr/>
          <a:lstStyle/>
          <a:p>
            <a:r>
              <a:rPr lang="en-GB" dirty="0" smtClean="0"/>
              <a:t>Do different frameworks complements each other in understanding health inequalities?</a:t>
            </a:r>
          </a:p>
          <a:p>
            <a:r>
              <a:rPr lang="en-GB" dirty="0" smtClean="0"/>
              <a:t>Are there health issues where one framework is more appropriate than another?</a:t>
            </a:r>
          </a:p>
          <a:p>
            <a:r>
              <a:rPr lang="en-GB" dirty="0" smtClean="0"/>
              <a:t>How would different frameworks inform public health interventions for a specific inequality (e.g. racial disparities in maternal mortality?)</a:t>
            </a:r>
            <a:endParaRPr lang="en-GB" dirty="0"/>
          </a:p>
        </p:txBody>
      </p:sp>
    </p:spTree>
    <p:extLst>
      <p:ext uri="{BB962C8B-B14F-4D97-AF65-F5344CB8AC3E}">
        <p14:creationId xmlns:p14="http://schemas.microsoft.com/office/powerpoint/2010/main" val="41173092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Values and Principles of equity</a:t>
            </a:r>
            <a:endParaRPr lang="en-GB" dirty="0"/>
          </a:p>
        </p:txBody>
      </p:sp>
      <p:sp>
        <p:nvSpPr>
          <p:cNvPr id="3" name="Content Placeholder 2"/>
          <p:cNvSpPr>
            <a:spLocks noGrp="1"/>
          </p:cNvSpPr>
          <p:nvPr>
            <p:ph idx="1"/>
          </p:nvPr>
        </p:nvSpPr>
        <p:spPr/>
        <p:txBody>
          <a:bodyPr/>
          <a:lstStyle/>
          <a:p>
            <a:r>
              <a:rPr lang="en-GB" dirty="0" smtClean="0"/>
              <a:t>Human Rights Approach</a:t>
            </a:r>
          </a:p>
          <a:p>
            <a:r>
              <a:rPr lang="en-GB" dirty="0" smtClean="0"/>
              <a:t>Justice and Fairness Approach (John </a:t>
            </a:r>
            <a:r>
              <a:rPr lang="en-GB" dirty="0" err="1" smtClean="0"/>
              <a:t>Rawl</a:t>
            </a:r>
            <a:r>
              <a:rPr lang="en-GB" dirty="0" smtClean="0"/>
              <a:t>- focus on primary goods rather than freedoms &amp; capabilities)</a:t>
            </a:r>
          </a:p>
          <a:p>
            <a:r>
              <a:rPr lang="en-GB" dirty="0" smtClean="0"/>
              <a:t>Capabilities plus Gender Approach – Martha Nussbaum – similar to Sen in that GH should focus on expanding freedoms and opportunities</a:t>
            </a:r>
          </a:p>
          <a:p>
            <a:r>
              <a:rPr lang="en-GB" dirty="0" smtClean="0"/>
              <a:t>PHC – Alma Ata 1978, Astana 2018 (signed 2019)</a:t>
            </a:r>
            <a:endParaRPr lang="en-GB" dirty="0"/>
          </a:p>
        </p:txBody>
      </p:sp>
    </p:spTree>
    <p:extLst>
      <p:ext uri="{BB962C8B-B14F-4D97-AF65-F5344CB8AC3E}">
        <p14:creationId xmlns:p14="http://schemas.microsoft.com/office/powerpoint/2010/main" val="9037409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Role of frameworks in policy and research </a:t>
            </a:r>
            <a:endParaRPr lang="en-GB" dirty="0"/>
          </a:p>
        </p:txBody>
      </p:sp>
      <p:sp>
        <p:nvSpPr>
          <p:cNvPr id="6" name="Rectangle 5"/>
          <p:cNvSpPr/>
          <p:nvPr/>
        </p:nvSpPr>
        <p:spPr>
          <a:xfrm>
            <a:off x="990341" y="2130195"/>
            <a:ext cx="9266533" cy="3139321"/>
          </a:xfrm>
          <a:prstGeom prst="rect">
            <a:avLst/>
          </a:prstGeom>
        </p:spPr>
        <p:txBody>
          <a:bodyPr wrap="square">
            <a:spAutoFit/>
          </a:bodyPr>
          <a:lstStyle/>
          <a:p>
            <a:pPr lvl="0" eaLnBrk="0" fontAlgn="base" hangingPunct="0">
              <a:spcBef>
                <a:spcPct val="0"/>
              </a:spcBef>
              <a:spcAft>
                <a:spcPct val="0"/>
              </a:spcAft>
              <a:buFontTx/>
              <a:buChar char="•"/>
            </a:pPr>
            <a:r>
              <a:rPr lang="fr-FR" altLang="fr-FR" b="1" dirty="0">
                <a:latin typeface="Arial" panose="020B0604020202020204" pitchFamily="34" charset="0"/>
              </a:rPr>
              <a:t>Policy Implications</a:t>
            </a:r>
            <a:r>
              <a:rPr lang="fr-FR" altLang="fr-FR" dirty="0">
                <a:latin typeface="Arial" panose="020B0604020202020204" pitchFamily="34" charset="0"/>
              </a:rPr>
              <a:t>: </a:t>
            </a:r>
            <a:r>
              <a:rPr lang="fr-FR" altLang="fr-FR" dirty="0" err="1">
                <a:latin typeface="Arial" panose="020B0604020202020204" pitchFamily="34" charset="0"/>
              </a:rPr>
              <a:t>Frameworks</a:t>
            </a:r>
            <a:r>
              <a:rPr lang="fr-FR" altLang="fr-FR" dirty="0">
                <a:latin typeface="Arial" panose="020B0604020202020204" pitchFamily="34" charset="0"/>
              </a:rPr>
              <a:t> </a:t>
            </a:r>
            <a:r>
              <a:rPr lang="fr-FR" altLang="fr-FR" dirty="0" err="1">
                <a:latin typeface="Arial" panose="020B0604020202020204" pitchFamily="34" charset="0"/>
              </a:rPr>
              <a:t>like</a:t>
            </a:r>
            <a:r>
              <a:rPr lang="fr-FR" altLang="fr-FR" dirty="0">
                <a:latin typeface="Arial" panose="020B0604020202020204" pitchFamily="34" charset="0"/>
              </a:rPr>
              <a:t> SDH and FCT have been </a:t>
            </a:r>
            <a:r>
              <a:rPr lang="fr-FR" altLang="fr-FR" dirty="0" err="1">
                <a:latin typeface="Arial" panose="020B0604020202020204" pitchFamily="34" charset="0"/>
              </a:rPr>
              <a:t>used</a:t>
            </a:r>
            <a:r>
              <a:rPr lang="fr-FR" altLang="fr-FR" dirty="0">
                <a:latin typeface="Arial" panose="020B0604020202020204" pitchFamily="34" charset="0"/>
              </a:rPr>
              <a:t> to </a:t>
            </a:r>
            <a:r>
              <a:rPr lang="fr-FR" altLang="fr-FR" dirty="0" err="1">
                <a:latin typeface="Arial" panose="020B0604020202020204" pitchFamily="34" charset="0"/>
              </a:rPr>
              <a:t>shape</a:t>
            </a:r>
            <a:r>
              <a:rPr lang="fr-FR" altLang="fr-FR" dirty="0">
                <a:latin typeface="Arial" panose="020B0604020202020204" pitchFamily="34" charset="0"/>
              </a:rPr>
              <a:t> public </a:t>
            </a:r>
            <a:r>
              <a:rPr lang="fr-FR" altLang="fr-FR" dirty="0" err="1">
                <a:latin typeface="Arial" panose="020B0604020202020204" pitchFamily="34" charset="0"/>
              </a:rPr>
              <a:t>health</a:t>
            </a:r>
            <a:r>
              <a:rPr lang="fr-FR" altLang="fr-FR" dirty="0">
                <a:latin typeface="Arial" panose="020B0604020202020204" pitchFamily="34" charset="0"/>
              </a:rPr>
              <a:t> </a:t>
            </a:r>
            <a:r>
              <a:rPr lang="fr-FR" altLang="fr-FR" dirty="0" err="1">
                <a:latin typeface="Arial" panose="020B0604020202020204" pitchFamily="34" charset="0"/>
              </a:rPr>
              <a:t>policies</a:t>
            </a:r>
            <a:r>
              <a:rPr lang="fr-FR" altLang="fr-FR" dirty="0">
                <a:latin typeface="Arial" panose="020B0604020202020204" pitchFamily="34" charset="0"/>
              </a:rPr>
              <a:t> </a:t>
            </a:r>
            <a:r>
              <a:rPr lang="fr-FR" altLang="fr-FR" dirty="0" err="1">
                <a:latin typeface="Arial" panose="020B0604020202020204" pitchFamily="34" charset="0"/>
              </a:rPr>
              <a:t>targeting</a:t>
            </a:r>
            <a:r>
              <a:rPr lang="fr-FR" altLang="fr-FR" dirty="0">
                <a:latin typeface="Arial" panose="020B0604020202020204" pitchFamily="34" charset="0"/>
              </a:rPr>
              <a:t> </a:t>
            </a:r>
            <a:r>
              <a:rPr lang="fr-FR" altLang="fr-FR" dirty="0" err="1">
                <a:latin typeface="Arial" panose="020B0604020202020204" pitchFamily="34" charset="0"/>
              </a:rPr>
              <a:t>inequality</a:t>
            </a:r>
            <a:r>
              <a:rPr lang="fr-FR" altLang="fr-FR" dirty="0">
                <a:latin typeface="Arial" panose="020B0604020202020204" pitchFamily="34" charset="0"/>
              </a:rPr>
              <a:t>. For </a:t>
            </a:r>
            <a:r>
              <a:rPr lang="fr-FR" altLang="fr-FR" dirty="0" err="1">
                <a:latin typeface="Arial" panose="020B0604020202020204" pitchFamily="34" charset="0"/>
              </a:rPr>
              <a:t>example</a:t>
            </a:r>
            <a:r>
              <a:rPr lang="fr-FR" altLang="fr-FR" dirty="0">
                <a:latin typeface="Arial" panose="020B0604020202020204" pitchFamily="34" charset="0"/>
              </a:rPr>
              <a:t>, the World </a:t>
            </a:r>
            <a:r>
              <a:rPr lang="fr-FR" altLang="fr-FR" dirty="0" err="1">
                <a:latin typeface="Arial" panose="020B0604020202020204" pitchFamily="34" charset="0"/>
              </a:rPr>
              <a:t>Health</a:t>
            </a:r>
            <a:r>
              <a:rPr lang="fr-FR" altLang="fr-FR" dirty="0">
                <a:latin typeface="Arial" panose="020B0604020202020204" pitchFamily="34" charset="0"/>
              </a:rPr>
              <a:t> </a:t>
            </a:r>
            <a:r>
              <a:rPr lang="fr-FR" altLang="fr-FR" dirty="0" err="1">
                <a:latin typeface="Arial" panose="020B0604020202020204" pitchFamily="34" charset="0"/>
              </a:rPr>
              <a:t>Organization’s</a:t>
            </a:r>
            <a:r>
              <a:rPr lang="fr-FR" altLang="fr-FR" dirty="0">
                <a:latin typeface="Arial" panose="020B0604020202020204" pitchFamily="34" charset="0"/>
              </a:rPr>
              <a:t> </a:t>
            </a:r>
            <a:r>
              <a:rPr lang="fr-FR" altLang="fr-FR" dirty="0" err="1">
                <a:latin typeface="Arial" panose="020B0604020202020204" pitchFamily="34" charset="0"/>
              </a:rPr>
              <a:t>approach</a:t>
            </a:r>
            <a:r>
              <a:rPr lang="fr-FR" altLang="fr-FR" dirty="0">
                <a:latin typeface="Arial" panose="020B0604020202020204" pitchFamily="34" charset="0"/>
              </a:rPr>
              <a:t> to </a:t>
            </a:r>
            <a:r>
              <a:rPr lang="fr-FR" altLang="fr-FR" dirty="0" err="1">
                <a:latin typeface="Arial" panose="020B0604020202020204" pitchFamily="34" charset="0"/>
              </a:rPr>
              <a:t>health</a:t>
            </a:r>
            <a:r>
              <a:rPr lang="fr-FR" altLang="fr-FR" dirty="0">
                <a:latin typeface="Arial" panose="020B0604020202020204" pitchFamily="34" charset="0"/>
              </a:rPr>
              <a:t> </a:t>
            </a:r>
            <a:r>
              <a:rPr lang="fr-FR" altLang="fr-FR" dirty="0" err="1">
                <a:latin typeface="Arial" panose="020B0604020202020204" pitchFamily="34" charset="0"/>
              </a:rPr>
              <a:t>equity</a:t>
            </a:r>
            <a:r>
              <a:rPr lang="fr-FR" altLang="fr-FR" dirty="0">
                <a:latin typeface="Arial" panose="020B0604020202020204" pitchFamily="34" charset="0"/>
              </a:rPr>
              <a:t> </a:t>
            </a:r>
            <a:r>
              <a:rPr lang="fr-FR" altLang="fr-FR" dirty="0" err="1">
                <a:latin typeface="Arial" panose="020B0604020202020204" pitchFamily="34" charset="0"/>
              </a:rPr>
              <a:t>is</a:t>
            </a:r>
            <a:r>
              <a:rPr lang="fr-FR" altLang="fr-FR" dirty="0">
                <a:latin typeface="Arial" panose="020B0604020202020204" pitchFamily="34" charset="0"/>
              </a:rPr>
              <a:t> </a:t>
            </a:r>
            <a:r>
              <a:rPr lang="fr-FR" altLang="fr-FR" dirty="0" err="1">
                <a:latin typeface="Arial" panose="020B0604020202020204" pitchFamily="34" charset="0"/>
              </a:rPr>
              <a:t>grounded</a:t>
            </a:r>
            <a:r>
              <a:rPr lang="fr-FR" altLang="fr-FR" dirty="0">
                <a:latin typeface="Arial" panose="020B0604020202020204" pitchFamily="34" charset="0"/>
              </a:rPr>
              <a:t> in the SDH </a:t>
            </a:r>
            <a:r>
              <a:rPr lang="fr-FR" altLang="fr-FR" dirty="0" err="1">
                <a:latin typeface="Arial" panose="020B0604020202020204" pitchFamily="34" charset="0"/>
              </a:rPr>
              <a:t>framework</a:t>
            </a:r>
            <a:r>
              <a:rPr lang="fr-FR" altLang="fr-FR" dirty="0" smtClean="0">
                <a:latin typeface="Arial" panose="020B0604020202020204" pitchFamily="34" charset="0"/>
              </a:rPr>
              <a:t>.</a:t>
            </a:r>
          </a:p>
          <a:p>
            <a:pPr lvl="0" eaLnBrk="0" fontAlgn="base" hangingPunct="0">
              <a:spcBef>
                <a:spcPct val="0"/>
              </a:spcBef>
              <a:spcAft>
                <a:spcPct val="0"/>
              </a:spcAft>
            </a:pPr>
            <a:endParaRPr lang="fr-FR" altLang="fr-FR" dirty="0">
              <a:latin typeface="Arial" panose="020B0604020202020204" pitchFamily="34" charset="0"/>
            </a:endParaRPr>
          </a:p>
          <a:p>
            <a:pPr lvl="0" eaLnBrk="0" fontAlgn="base" hangingPunct="0">
              <a:spcBef>
                <a:spcPct val="0"/>
              </a:spcBef>
              <a:spcAft>
                <a:spcPct val="0"/>
              </a:spcAft>
              <a:buFontTx/>
              <a:buChar char="•"/>
            </a:pPr>
            <a:r>
              <a:rPr lang="fr-FR" altLang="fr-FR" b="1" dirty="0" err="1">
                <a:latin typeface="Arial" panose="020B0604020202020204" pitchFamily="34" charset="0"/>
              </a:rPr>
              <a:t>Research</a:t>
            </a:r>
            <a:r>
              <a:rPr lang="fr-FR" altLang="fr-FR" b="1" dirty="0">
                <a:latin typeface="Arial" panose="020B0604020202020204" pitchFamily="34" charset="0"/>
              </a:rPr>
              <a:t> Implications</a:t>
            </a:r>
            <a:r>
              <a:rPr lang="fr-FR" altLang="fr-FR" dirty="0">
                <a:latin typeface="Arial" panose="020B0604020202020204" pitchFamily="34" charset="0"/>
              </a:rPr>
              <a:t>: The </a:t>
            </a:r>
            <a:r>
              <a:rPr lang="fr-FR" altLang="fr-FR" dirty="0" err="1">
                <a:latin typeface="Arial" panose="020B0604020202020204" pitchFamily="34" charset="0"/>
              </a:rPr>
              <a:t>choice</a:t>
            </a:r>
            <a:r>
              <a:rPr lang="fr-FR" altLang="fr-FR" dirty="0">
                <a:latin typeface="Arial" panose="020B0604020202020204" pitchFamily="34" charset="0"/>
              </a:rPr>
              <a:t> of </a:t>
            </a:r>
            <a:r>
              <a:rPr lang="fr-FR" altLang="fr-FR" dirty="0" err="1">
                <a:latin typeface="Arial" panose="020B0604020202020204" pitchFamily="34" charset="0"/>
              </a:rPr>
              <a:t>framework</a:t>
            </a:r>
            <a:r>
              <a:rPr lang="fr-FR" altLang="fr-FR" dirty="0">
                <a:latin typeface="Arial" panose="020B0604020202020204" pitchFamily="34" charset="0"/>
              </a:rPr>
              <a:t> influences </a:t>
            </a:r>
            <a:r>
              <a:rPr lang="fr-FR" altLang="fr-FR" dirty="0" err="1">
                <a:latin typeface="Arial" panose="020B0604020202020204" pitchFamily="34" charset="0"/>
              </a:rPr>
              <a:t>research</a:t>
            </a:r>
            <a:r>
              <a:rPr lang="fr-FR" altLang="fr-FR" dirty="0">
                <a:latin typeface="Arial" panose="020B0604020202020204" pitchFamily="34" charset="0"/>
              </a:rPr>
              <a:t> design, </a:t>
            </a:r>
            <a:r>
              <a:rPr lang="fr-FR" altLang="fr-FR" dirty="0" err="1">
                <a:latin typeface="Arial" panose="020B0604020202020204" pitchFamily="34" charset="0"/>
              </a:rPr>
              <a:t>including</a:t>
            </a:r>
            <a:r>
              <a:rPr lang="fr-FR" altLang="fr-FR" dirty="0">
                <a:latin typeface="Arial" panose="020B0604020202020204" pitchFamily="34" charset="0"/>
              </a:rPr>
              <a:t> the types of questions </a:t>
            </a:r>
            <a:r>
              <a:rPr lang="fr-FR" altLang="fr-FR" dirty="0" err="1">
                <a:latin typeface="Arial" panose="020B0604020202020204" pitchFamily="34" charset="0"/>
              </a:rPr>
              <a:t>asked</a:t>
            </a:r>
            <a:r>
              <a:rPr lang="fr-FR" altLang="fr-FR" dirty="0">
                <a:latin typeface="Arial" panose="020B0604020202020204" pitchFamily="34" charset="0"/>
              </a:rPr>
              <a:t>, the populations </a:t>
            </a:r>
            <a:r>
              <a:rPr lang="fr-FR" altLang="fr-FR" dirty="0" err="1">
                <a:latin typeface="Arial" panose="020B0604020202020204" pitchFamily="34" charset="0"/>
              </a:rPr>
              <a:t>studied</a:t>
            </a:r>
            <a:r>
              <a:rPr lang="fr-FR" altLang="fr-FR" dirty="0">
                <a:latin typeface="Arial" panose="020B0604020202020204" pitchFamily="34" charset="0"/>
              </a:rPr>
              <a:t>, and the interventions </a:t>
            </a:r>
            <a:r>
              <a:rPr lang="fr-FR" altLang="fr-FR" dirty="0" err="1">
                <a:latin typeface="Arial" panose="020B0604020202020204" pitchFamily="34" charset="0"/>
              </a:rPr>
              <a:t>tested</a:t>
            </a:r>
            <a:r>
              <a:rPr lang="fr-FR" altLang="fr-FR" dirty="0" smtClean="0">
                <a:latin typeface="Arial" panose="020B0604020202020204" pitchFamily="34" charset="0"/>
              </a:rPr>
              <a:t>.</a:t>
            </a:r>
          </a:p>
          <a:p>
            <a:pPr lvl="0" eaLnBrk="0" fontAlgn="base" hangingPunct="0">
              <a:spcBef>
                <a:spcPct val="0"/>
              </a:spcBef>
              <a:spcAft>
                <a:spcPct val="0"/>
              </a:spcAft>
              <a:buFontTx/>
              <a:buChar char="•"/>
            </a:pPr>
            <a:endParaRPr lang="fr-FR" altLang="fr-FR" dirty="0">
              <a:latin typeface="Arial" panose="020B0604020202020204" pitchFamily="34" charset="0"/>
            </a:endParaRPr>
          </a:p>
          <a:p>
            <a:pPr lvl="0" eaLnBrk="0" fontAlgn="base" hangingPunct="0">
              <a:spcBef>
                <a:spcPct val="0"/>
              </a:spcBef>
              <a:spcAft>
                <a:spcPct val="0"/>
              </a:spcAft>
            </a:pPr>
            <a:endParaRPr lang="fr-FR" altLang="fr-FR" dirty="0">
              <a:latin typeface="Arial" panose="020B0604020202020204" pitchFamily="34" charset="0"/>
            </a:endParaRPr>
          </a:p>
          <a:p>
            <a:pPr lvl="0" eaLnBrk="0" fontAlgn="base" hangingPunct="0">
              <a:spcBef>
                <a:spcPct val="0"/>
              </a:spcBef>
              <a:spcAft>
                <a:spcPct val="0"/>
              </a:spcAft>
              <a:buFontTx/>
              <a:buChar char="•"/>
            </a:pPr>
            <a:r>
              <a:rPr lang="fr-FR" altLang="fr-FR" b="1" dirty="0" err="1">
                <a:latin typeface="Arial" panose="020B0604020202020204" pitchFamily="34" charset="0"/>
              </a:rPr>
              <a:t>Example</a:t>
            </a:r>
            <a:r>
              <a:rPr lang="fr-FR" altLang="fr-FR" dirty="0">
                <a:latin typeface="Arial" panose="020B0604020202020204" pitchFamily="34" charset="0"/>
              </a:rPr>
              <a:t>: A </a:t>
            </a:r>
            <a:r>
              <a:rPr lang="fr-FR" altLang="fr-FR" dirty="0" err="1">
                <a:latin typeface="Arial" panose="020B0604020202020204" pitchFamily="34" charset="0"/>
              </a:rPr>
              <a:t>study</a:t>
            </a:r>
            <a:r>
              <a:rPr lang="fr-FR" altLang="fr-FR" dirty="0">
                <a:latin typeface="Arial" panose="020B0604020202020204" pitchFamily="34" charset="0"/>
              </a:rPr>
              <a:t> </a:t>
            </a:r>
            <a:r>
              <a:rPr lang="fr-FR" altLang="fr-FR" dirty="0" err="1">
                <a:latin typeface="Arial" panose="020B0604020202020204" pitchFamily="34" charset="0"/>
              </a:rPr>
              <a:t>using</a:t>
            </a:r>
            <a:r>
              <a:rPr lang="fr-FR" altLang="fr-FR" dirty="0">
                <a:latin typeface="Arial" panose="020B0604020202020204" pitchFamily="34" charset="0"/>
              </a:rPr>
              <a:t> the </a:t>
            </a:r>
            <a:r>
              <a:rPr lang="fr-FR" altLang="fr-FR" dirty="0" err="1">
                <a:latin typeface="Arial" panose="020B0604020202020204" pitchFamily="34" charset="0"/>
              </a:rPr>
              <a:t>intersectionality</a:t>
            </a:r>
            <a:r>
              <a:rPr lang="fr-FR" altLang="fr-FR" dirty="0">
                <a:latin typeface="Arial" panose="020B0604020202020204" pitchFamily="34" charset="0"/>
              </a:rPr>
              <a:t> </a:t>
            </a:r>
            <a:r>
              <a:rPr lang="fr-FR" altLang="fr-FR" dirty="0" err="1">
                <a:latin typeface="Arial" panose="020B0604020202020204" pitchFamily="34" charset="0"/>
              </a:rPr>
              <a:t>framework</a:t>
            </a:r>
            <a:r>
              <a:rPr lang="fr-FR" altLang="fr-FR" dirty="0">
                <a:latin typeface="Arial" panose="020B0604020202020204" pitchFamily="34" charset="0"/>
              </a:rPr>
              <a:t> </a:t>
            </a:r>
            <a:r>
              <a:rPr lang="fr-FR" altLang="fr-FR" dirty="0" err="1">
                <a:latin typeface="Arial" panose="020B0604020202020204" pitchFamily="34" charset="0"/>
              </a:rPr>
              <a:t>might</a:t>
            </a:r>
            <a:r>
              <a:rPr lang="fr-FR" altLang="fr-FR" dirty="0">
                <a:latin typeface="Arial" panose="020B0604020202020204" pitchFamily="34" charset="0"/>
              </a:rPr>
              <a:t> </a:t>
            </a:r>
            <a:r>
              <a:rPr lang="fr-FR" altLang="fr-FR" dirty="0" err="1">
                <a:latin typeface="Arial" panose="020B0604020202020204" pitchFamily="34" charset="0"/>
              </a:rPr>
              <a:t>investigate</a:t>
            </a:r>
            <a:r>
              <a:rPr lang="fr-FR" altLang="fr-FR" dirty="0">
                <a:latin typeface="Arial" panose="020B0604020202020204" pitchFamily="34" charset="0"/>
              </a:rPr>
              <a:t> how </a:t>
            </a:r>
            <a:r>
              <a:rPr lang="fr-FR" altLang="fr-FR" dirty="0" err="1">
                <a:latin typeface="Arial" panose="020B0604020202020204" pitchFamily="34" charset="0"/>
              </a:rPr>
              <a:t>health</a:t>
            </a:r>
            <a:r>
              <a:rPr lang="fr-FR" altLang="fr-FR" dirty="0">
                <a:latin typeface="Arial" panose="020B0604020202020204" pitchFamily="34" charset="0"/>
              </a:rPr>
              <a:t> </a:t>
            </a:r>
            <a:r>
              <a:rPr lang="fr-FR" altLang="fr-FR" dirty="0" err="1">
                <a:latin typeface="Arial" panose="020B0604020202020204" pitchFamily="34" charset="0"/>
              </a:rPr>
              <a:t>disparities</a:t>
            </a:r>
            <a:r>
              <a:rPr lang="fr-FR" altLang="fr-FR" dirty="0">
                <a:latin typeface="Arial" panose="020B0604020202020204" pitchFamily="34" charset="0"/>
              </a:rPr>
              <a:t> </a:t>
            </a:r>
            <a:r>
              <a:rPr lang="fr-FR" altLang="fr-FR" dirty="0" err="1">
                <a:latin typeface="Arial" panose="020B0604020202020204" pitchFamily="34" charset="0"/>
              </a:rPr>
              <a:t>manifest</a:t>
            </a:r>
            <a:r>
              <a:rPr lang="fr-FR" altLang="fr-FR" dirty="0">
                <a:latin typeface="Arial" panose="020B0604020202020204" pitchFamily="34" charset="0"/>
              </a:rPr>
              <a:t> at the intersection of race, </a:t>
            </a:r>
            <a:r>
              <a:rPr lang="fr-FR" altLang="fr-FR" dirty="0" err="1">
                <a:latin typeface="Arial" panose="020B0604020202020204" pitchFamily="34" charset="0"/>
              </a:rPr>
              <a:t>gender</a:t>
            </a:r>
            <a:r>
              <a:rPr lang="fr-FR" altLang="fr-FR" dirty="0">
                <a:latin typeface="Arial" panose="020B0604020202020204" pitchFamily="34" charset="0"/>
              </a:rPr>
              <a:t>, and class, </a:t>
            </a:r>
            <a:r>
              <a:rPr lang="fr-FR" altLang="fr-FR" dirty="0" err="1">
                <a:latin typeface="Arial" panose="020B0604020202020204" pitchFamily="34" charset="0"/>
              </a:rPr>
              <a:t>while</a:t>
            </a:r>
            <a:r>
              <a:rPr lang="fr-FR" altLang="fr-FR" dirty="0">
                <a:latin typeface="Arial" panose="020B0604020202020204" pitchFamily="34" charset="0"/>
              </a:rPr>
              <a:t> a </a:t>
            </a:r>
            <a:r>
              <a:rPr lang="fr-FR" altLang="fr-FR" dirty="0" err="1">
                <a:latin typeface="Arial" panose="020B0604020202020204" pitchFamily="34" charset="0"/>
              </a:rPr>
              <a:t>study</a:t>
            </a:r>
            <a:r>
              <a:rPr lang="fr-FR" altLang="fr-FR" dirty="0">
                <a:latin typeface="Arial" panose="020B0604020202020204" pitchFamily="34" charset="0"/>
              </a:rPr>
              <a:t> </a:t>
            </a:r>
            <a:r>
              <a:rPr lang="fr-FR" altLang="fr-FR" dirty="0" err="1">
                <a:latin typeface="Arial" panose="020B0604020202020204" pitchFamily="34" charset="0"/>
              </a:rPr>
              <a:t>using</a:t>
            </a:r>
            <a:r>
              <a:rPr lang="fr-FR" altLang="fr-FR" dirty="0">
                <a:latin typeface="Arial" panose="020B0604020202020204" pitchFamily="34" charset="0"/>
              </a:rPr>
              <a:t> the SDH </a:t>
            </a:r>
            <a:r>
              <a:rPr lang="fr-FR" altLang="fr-FR" dirty="0" err="1">
                <a:latin typeface="Arial" panose="020B0604020202020204" pitchFamily="34" charset="0"/>
              </a:rPr>
              <a:t>framework</a:t>
            </a:r>
            <a:r>
              <a:rPr lang="fr-FR" altLang="fr-FR" dirty="0">
                <a:latin typeface="Arial" panose="020B0604020202020204" pitchFamily="34" charset="0"/>
              </a:rPr>
              <a:t> </a:t>
            </a:r>
            <a:r>
              <a:rPr lang="fr-FR" altLang="fr-FR" dirty="0" err="1">
                <a:latin typeface="Arial" panose="020B0604020202020204" pitchFamily="34" charset="0"/>
              </a:rPr>
              <a:t>might</a:t>
            </a:r>
            <a:r>
              <a:rPr lang="fr-FR" altLang="fr-FR" dirty="0">
                <a:latin typeface="Arial" panose="020B0604020202020204" pitchFamily="34" charset="0"/>
              </a:rPr>
              <a:t> focus more </a:t>
            </a:r>
            <a:r>
              <a:rPr lang="fr-FR" altLang="fr-FR" dirty="0" err="1">
                <a:latin typeface="Arial" panose="020B0604020202020204" pitchFamily="34" charset="0"/>
              </a:rPr>
              <a:t>broadly</a:t>
            </a:r>
            <a:r>
              <a:rPr lang="fr-FR" altLang="fr-FR" dirty="0">
                <a:latin typeface="Arial" panose="020B0604020202020204" pitchFamily="34" charset="0"/>
              </a:rPr>
              <a:t> on </a:t>
            </a:r>
            <a:r>
              <a:rPr lang="fr-FR" altLang="fr-FR" dirty="0" err="1">
                <a:latin typeface="Arial" panose="020B0604020202020204" pitchFamily="34" charset="0"/>
              </a:rPr>
              <a:t>environmental</a:t>
            </a:r>
            <a:r>
              <a:rPr lang="fr-FR" altLang="fr-FR" dirty="0">
                <a:latin typeface="Arial" panose="020B0604020202020204" pitchFamily="34" charset="0"/>
              </a:rPr>
              <a:t> </a:t>
            </a:r>
            <a:r>
              <a:rPr lang="fr-FR" altLang="fr-FR" dirty="0" err="1">
                <a:latin typeface="Arial" panose="020B0604020202020204" pitchFamily="34" charset="0"/>
              </a:rPr>
              <a:t>factors</a:t>
            </a:r>
            <a:r>
              <a:rPr lang="fr-FR" altLang="fr-FR" dirty="0">
                <a:latin typeface="Arial" panose="020B0604020202020204" pitchFamily="34" charset="0"/>
              </a:rPr>
              <a:t>.</a:t>
            </a:r>
          </a:p>
        </p:txBody>
      </p:sp>
    </p:spTree>
    <p:extLst>
      <p:ext uri="{BB962C8B-B14F-4D97-AF65-F5344CB8AC3E}">
        <p14:creationId xmlns:p14="http://schemas.microsoft.com/office/powerpoint/2010/main" val="2983778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1169" y="87869"/>
            <a:ext cx="10515600" cy="1325563"/>
          </a:xfrm>
        </p:spPr>
        <p:txBody>
          <a:bodyPr/>
          <a:lstStyle/>
          <a:p>
            <a:r>
              <a:rPr lang="en-GB" dirty="0" smtClean="0"/>
              <a:t>Can health equity be universalised to GH?</a:t>
            </a:r>
            <a:endParaRPr lang="en-GB" dirty="0"/>
          </a:p>
        </p:txBody>
      </p:sp>
      <p:sp>
        <p:nvSpPr>
          <p:cNvPr id="6" name="Rectangle 1"/>
          <p:cNvSpPr>
            <a:spLocks noGrp="1" noChangeArrowheads="1"/>
          </p:cNvSpPr>
          <p:nvPr>
            <p:ph sz="half" idx="1"/>
          </p:nvPr>
        </p:nvSpPr>
        <p:spPr bwMode="auto">
          <a:xfrm>
            <a:off x="625213" y="1470288"/>
            <a:ext cx="4895110"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fr-FR" altLang="fr-FR" sz="1800" b="1" i="0" u="none" strike="noStrike" cap="none" normalizeH="0" baseline="0" dirty="0" smtClean="0">
                <a:ln>
                  <a:noFill/>
                </a:ln>
                <a:solidFill>
                  <a:schemeClr val="tx1"/>
                </a:solidFill>
                <a:effectLst/>
                <a:latin typeface="Arial" panose="020B0604020202020204" pitchFamily="34" charset="0"/>
              </a:rPr>
              <a:t>1.Moral and </a:t>
            </a:r>
            <a:r>
              <a:rPr kumimoji="0" lang="fr-FR" altLang="fr-FR" sz="1800" b="1" i="0" u="none" strike="noStrike" cap="none" normalizeH="0" baseline="0" dirty="0" err="1" smtClean="0">
                <a:ln>
                  <a:noFill/>
                </a:ln>
                <a:solidFill>
                  <a:schemeClr val="tx1"/>
                </a:solidFill>
                <a:effectLst/>
                <a:latin typeface="Arial" panose="020B0604020202020204" pitchFamily="34" charset="0"/>
              </a:rPr>
              <a:t>Ethical</a:t>
            </a:r>
            <a:r>
              <a:rPr kumimoji="0" lang="fr-FR" altLang="fr-FR" sz="1800" b="1" i="0" u="none" strike="noStrike" cap="none" normalizeH="0" baseline="0" dirty="0" smtClean="0">
                <a:ln>
                  <a:noFill/>
                </a:ln>
                <a:solidFill>
                  <a:schemeClr val="tx1"/>
                </a:solidFill>
                <a:effectLst/>
                <a:latin typeface="Arial" panose="020B0604020202020204" pitchFamily="34" charset="0"/>
              </a:rPr>
              <a:t> </a:t>
            </a:r>
            <a:r>
              <a:rPr kumimoji="0" lang="fr-FR" altLang="fr-FR" sz="1800" b="1" i="0" u="none" strike="noStrike" cap="none" normalizeH="0" baseline="0" dirty="0" err="1" smtClean="0">
                <a:ln>
                  <a:noFill/>
                </a:ln>
                <a:solidFill>
                  <a:schemeClr val="tx1"/>
                </a:solidFill>
                <a:effectLst/>
                <a:latin typeface="Arial" panose="020B0604020202020204" pitchFamily="34" charset="0"/>
              </a:rPr>
              <a:t>Responsibility</a:t>
            </a:r>
            <a:r>
              <a:rPr kumimoji="0" lang="fr-FR" altLang="fr-FR" sz="1800" b="0" i="0" u="none" strike="noStrike" cap="none" normalizeH="0" baseline="0" dirty="0" smtClean="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None/>
              <a:tabLst/>
            </a:pPr>
            <a:r>
              <a:rPr kumimoji="0" lang="fr-FR" altLang="fr-FR" sz="1800" b="0" i="0" u="none" strike="noStrike" cap="none" normalizeH="0" baseline="0" dirty="0" err="1" smtClean="0">
                <a:ln>
                  <a:noFill/>
                </a:ln>
                <a:solidFill>
                  <a:schemeClr val="tx1"/>
                </a:solidFill>
                <a:effectLst/>
                <a:latin typeface="Arial" panose="020B0604020202020204" pitchFamily="34" charset="0"/>
              </a:rPr>
              <a:t>health</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is</a:t>
            </a:r>
            <a:r>
              <a:rPr kumimoji="0" lang="fr-FR" altLang="fr-FR" sz="1800" b="0" i="0" u="none" strike="noStrike" cap="none" normalizeH="0" baseline="0" dirty="0" smtClean="0">
                <a:ln>
                  <a:noFill/>
                </a:ln>
                <a:solidFill>
                  <a:schemeClr val="tx1"/>
                </a:solidFill>
                <a:effectLst/>
                <a:latin typeface="Arial" panose="020B0604020202020204" pitchFamily="34" charset="0"/>
              </a:rPr>
              <a:t> a </a:t>
            </a:r>
            <a:r>
              <a:rPr kumimoji="0" lang="fr-FR" altLang="fr-FR" sz="1800" b="0" i="0" u="none" strike="noStrike" cap="none" normalizeH="0" baseline="0" dirty="0" err="1" smtClean="0">
                <a:ln>
                  <a:noFill/>
                </a:ln>
                <a:solidFill>
                  <a:schemeClr val="tx1"/>
                </a:solidFill>
                <a:effectLst/>
                <a:latin typeface="Arial" panose="020B0604020202020204" pitchFamily="34" charset="0"/>
              </a:rPr>
              <a:t>fundamental</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human</a:t>
            </a:r>
            <a:r>
              <a:rPr kumimoji="0" lang="fr-FR" altLang="fr-FR" sz="1800" b="0" i="0" u="none" strike="noStrike" cap="none" normalizeH="0" baseline="0" dirty="0" smtClean="0">
                <a:ln>
                  <a:noFill/>
                </a:ln>
                <a:solidFill>
                  <a:schemeClr val="tx1"/>
                </a:solidFill>
                <a:effectLst/>
                <a:latin typeface="Arial" panose="020B0604020202020204" pitchFamily="34" charset="0"/>
              </a:rPr>
              <a:t> right.</a:t>
            </a:r>
          </a:p>
          <a:p>
            <a:pPr marL="0" marR="0" lvl="0" indent="0" algn="l" defTabSz="914400" rtl="0" eaLnBrk="0" fontAlgn="base" latinLnBrk="0" hangingPunct="0">
              <a:lnSpc>
                <a:spcPct val="100000"/>
              </a:lnSpc>
              <a:spcBef>
                <a:spcPct val="0"/>
              </a:spcBef>
              <a:spcAft>
                <a:spcPct val="0"/>
              </a:spcAft>
              <a:buClrTx/>
              <a:buSzTx/>
              <a:buNone/>
              <a:tabLst/>
            </a:pP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Achieving</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universal</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health</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equity</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is</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seen</a:t>
            </a:r>
            <a:r>
              <a:rPr kumimoji="0" lang="fr-FR" altLang="fr-FR" sz="1800" b="0" i="0" u="none" strike="noStrike" cap="none" normalizeH="0" baseline="0" dirty="0" smtClean="0">
                <a:ln>
                  <a:noFill/>
                </a:ln>
                <a:solidFill>
                  <a:schemeClr val="tx1"/>
                </a:solidFill>
                <a:effectLst/>
                <a:latin typeface="Arial" panose="020B0604020202020204" pitchFamily="34" charset="0"/>
              </a:rPr>
              <a:t> as a moral </a:t>
            </a:r>
            <a:r>
              <a:rPr kumimoji="0" lang="fr-FR" altLang="fr-FR" sz="1800" b="0" i="0" u="none" strike="noStrike" cap="none" normalizeH="0" baseline="0" dirty="0" err="1" smtClean="0">
                <a:ln>
                  <a:noFill/>
                </a:ln>
                <a:solidFill>
                  <a:schemeClr val="tx1"/>
                </a:solidFill>
                <a:effectLst/>
                <a:latin typeface="Arial" panose="020B0604020202020204" pitchFamily="34" charset="0"/>
              </a:rPr>
              <a:t>imperative</a:t>
            </a:r>
            <a:r>
              <a:rPr kumimoji="0" lang="fr-FR" altLang="fr-FR" sz="1800" b="0" i="0" u="none" strike="noStrike" cap="none" normalizeH="0" baseline="0" dirty="0" smtClean="0">
                <a:ln>
                  <a:noFill/>
                </a:ln>
                <a:solidFill>
                  <a:schemeClr val="tx1"/>
                </a:solidFill>
                <a:effectLst/>
                <a:latin typeface="Arial" panose="020B0604020202020204" pitchFamily="34" charset="0"/>
              </a:rPr>
              <a:t> to </a:t>
            </a:r>
            <a:r>
              <a:rPr kumimoji="0" lang="fr-FR" altLang="fr-FR" sz="1800" b="0" i="0" u="none" strike="noStrike" cap="none" normalizeH="0" baseline="0" dirty="0" err="1" smtClean="0">
                <a:ln>
                  <a:noFill/>
                </a:ln>
                <a:solidFill>
                  <a:schemeClr val="tx1"/>
                </a:solidFill>
                <a:effectLst/>
                <a:latin typeface="Arial" panose="020B0604020202020204" pitchFamily="34" charset="0"/>
              </a:rPr>
              <a:t>eliminate</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preventable</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health</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disparities</a:t>
            </a:r>
            <a:r>
              <a:rPr kumimoji="0" lang="fr-FR" altLang="fr-FR" sz="1800" b="0" i="0" u="none" strike="noStrike" cap="none" normalizeH="0" baseline="0" dirty="0" smtClean="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None/>
              <a:tabLst/>
            </a:pPr>
            <a:endParaRPr kumimoji="0" lang="fr-FR" altLang="fr-FR"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fr-FR" altLang="fr-FR" sz="1800" b="1" i="0" u="none" strike="noStrike" cap="none" normalizeH="0" baseline="0" dirty="0" smtClean="0">
                <a:ln>
                  <a:noFill/>
                </a:ln>
                <a:solidFill>
                  <a:schemeClr val="tx1"/>
                </a:solidFill>
                <a:effectLst/>
                <a:latin typeface="Arial" panose="020B0604020202020204" pitchFamily="34" charset="0"/>
              </a:rPr>
              <a:t>2. Global </a:t>
            </a:r>
            <a:r>
              <a:rPr kumimoji="0" lang="fr-FR" altLang="fr-FR" sz="1800" b="1" i="0" u="none" strike="noStrike" cap="none" normalizeH="0" baseline="0" dirty="0" err="1" smtClean="0">
                <a:ln>
                  <a:noFill/>
                </a:ln>
                <a:solidFill>
                  <a:schemeClr val="tx1"/>
                </a:solidFill>
                <a:effectLst/>
                <a:latin typeface="Arial" panose="020B0604020202020204" pitchFamily="34" charset="0"/>
              </a:rPr>
              <a:t>Economic</a:t>
            </a:r>
            <a:r>
              <a:rPr kumimoji="0" lang="fr-FR" altLang="fr-FR" sz="1800" b="1" i="0" u="none" strike="noStrike" cap="none" normalizeH="0" baseline="0" dirty="0" smtClean="0">
                <a:ln>
                  <a:noFill/>
                </a:ln>
                <a:solidFill>
                  <a:schemeClr val="tx1"/>
                </a:solidFill>
                <a:effectLst/>
                <a:latin typeface="Arial" panose="020B0604020202020204" pitchFamily="34" charset="0"/>
              </a:rPr>
              <a:t> </a:t>
            </a:r>
            <a:r>
              <a:rPr kumimoji="0" lang="fr-FR" altLang="fr-FR" sz="1800" b="1" i="0" u="none" strike="noStrike" cap="none" normalizeH="0" baseline="0" dirty="0" err="1" smtClean="0">
                <a:ln>
                  <a:noFill/>
                </a:ln>
                <a:solidFill>
                  <a:schemeClr val="tx1"/>
                </a:solidFill>
                <a:effectLst/>
                <a:latin typeface="Arial" panose="020B0604020202020204" pitchFamily="34" charset="0"/>
              </a:rPr>
              <a:t>Benefits</a:t>
            </a:r>
            <a:r>
              <a:rPr kumimoji="0" lang="fr-FR" altLang="fr-FR" sz="1800" b="0" i="0" u="none" strike="noStrike" cap="none" normalizeH="0" baseline="0" dirty="0" smtClean="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None/>
              <a:tabLst/>
            </a:pPr>
            <a:r>
              <a:rPr kumimoji="0" lang="fr-FR" altLang="fr-FR" sz="1800" b="0" i="0" u="none" strike="noStrike" cap="none" normalizeH="0" baseline="0" dirty="0" err="1" smtClean="0">
                <a:ln>
                  <a:noFill/>
                </a:ln>
                <a:solidFill>
                  <a:schemeClr val="tx1"/>
                </a:solidFill>
                <a:effectLst/>
                <a:latin typeface="Arial" panose="020B0604020202020204" pitchFamily="34" charset="0"/>
              </a:rPr>
              <a:t>Improving</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health</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equity</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globally</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can</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foster</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economic</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growth</a:t>
            </a:r>
            <a:r>
              <a:rPr kumimoji="0" lang="fr-FR" altLang="fr-FR" sz="1800" b="0" i="0" u="none" strike="noStrike" cap="none" normalizeH="0" baseline="0" dirty="0" smtClean="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None/>
              <a:tabLst/>
            </a:pPr>
            <a:r>
              <a:rPr kumimoji="0" lang="fr-FR" altLang="fr-FR" sz="1800" b="0" i="0" u="none" strike="noStrike" cap="none" normalizeH="0" baseline="0" dirty="0" err="1" smtClean="0">
                <a:ln>
                  <a:noFill/>
                </a:ln>
                <a:solidFill>
                  <a:schemeClr val="tx1"/>
                </a:solidFill>
                <a:effectLst/>
                <a:latin typeface="Arial" panose="020B0604020202020204" pitchFamily="34" charset="0"/>
              </a:rPr>
              <a:t>Healthy</a:t>
            </a:r>
            <a:r>
              <a:rPr kumimoji="0" lang="fr-FR" altLang="fr-FR" sz="1800" b="0" i="0" u="none" strike="noStrike" cap="none" normalizeH="0" baseline="0" dirty="0" smtClean="0">
                <a:ln>
                  <a:noFill/>
                </a:ln>
                <a:solidFill>
                  <a:schemeClr val="tx1"/>
                </a:solidFill>
                <a:effectLst/>
                <a:latin typeface="Arial" panose="020B0604020202020204" pitchFamily="34" charset="0"/>
              </a:rPr>
              <a:t> populations are more productive</a:t>
            </a:r>
            <a:r>
              <a:rPr kumimoji="0" lang="fr-FR" altLang="fr-FR" sz="1800" b="0" i="0" u="none" strike="noStrike" cap="none" normalizeH="0" dirty="0" smtClean="0">
                <a:ln>
                  <a:noFill/>
                </a:ln>
                <a:solidFill>
                  <a:schemeClr val="tx1"/>
                </a:solidFill>
                <a:effectLst/>
                <a:latin typeface="Arial" panose="020B0604020202020204" pitchFamily="34" charset="0"/>
              </a:rPr>
              <a:t> </a:t>
            </a:r>
            <a:r>
              <a:rPr kumimoji="0" lang="fr-FR" altLang="fr-FR" sz="1800" b="0" i="0" u="none" strike="noStrike" cap="none" normalizeH="0" dirty="0" err="1" smtClean="0">
                <a:ln>
                  <a:noFill/>
                </a:ln>
                <a:solidFill>
                  <a:schemeClr val="tx1"/>
                </a:solidFill>
                <a:effectLst/>
                <a:latin typeface="Arial" panose="020B0604020202020204" pitchFamily="34" charset="0"/>
              </a:rPr>
              <a:t>therefore</a:t>
            </a:r>
            <a:r>
              <a:rPr kumimoji="0" lang="fr-FR" altLang="fr-FR" sz="1800" b="0" i="0" u="none" strike="noStrike" cap="none" normalizeH="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increased</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economic</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activity</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reduced</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poverty</a:t>
            </a:r>
            <a:r>
              <a:rPr lang="fr-FR" altLang="fr-FR" sz="1800" dirty="0">
                <a:latin typeface="Arial" panose="020B0604020202020204" pitchFamily="34" charset="0"/>
              </a:rPr>
              <a:t> </a:t>
            </a:r>
            <a:r>
              <a:rPr lang="fr-FR" altLang="fr-FR" sz="1800" dirty="0" smtClean="0">
                <a:latin typeface="Arial" panose="020B0604020202020204" pitchFamily="34" charset="0"/>
              </a:rPr>
              <a:t>etc.</a:t>
            </a:r>
            <a:endParaRPr kumimoji="0" lang="fr-FR" altLang="fr-FR"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endParaRPr kumimoji="0" lang="fr-FR" altLang="fr-FR"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fr-FR" altLang="fr-FR" sz="1800" b="1" i="0" u="none" strike="noStrike" cap="none" normalizeH="0" baseline="0" dirty="0" smtClean="0">
                <a:ln>
                  <a:noFill/>
                </a:ln>
                <a:solidFill>
                  <a:schemeClr val="tx1"/>
                </a:solidFill>
                <a:effectLst/>
                <a:latin typeface="Arial" panose="020B0604020202020204" pitchFamily="34" charset="0"/>
              </a:rPr>
              <a:t>3.</a:t>
            </a:r>
            <a:r>
              <a:rPr kumimoji="0" lang="fr-FR" altLang="fr-FR" sz="1800" b="1" i="0" u="none" strike="noStrike" cap="none" normalizeH="0" dirty="0" smtClean="0">
                <a:ln>
                  <a:noFill/>
                </a:ln>
                <a:solidFill>
                  <a:schemeClr val="tx1"/>
                </a:solidFill>
                <a:effectLst/>
                <a:latin typeface="Arial" panose="020B0604020202020204" pitchFamily="34" charset="0"/>
              </a:rPr>
              <a:t> </a:t>
            </a:r>
            <a:r>
              <a:rPr kumimoji="0" lang="fr-FR" altLang="fr-FR" sz="1800" b="1" i="0" u="none" strike="noStrike" cap="none" normalizeH="0" baseline="0" dirty="0" err="1" smtClean="0">
                <a:ln>
                  <a:noFill/>
                </a:ln>
                <a:solidFill>
                  <a:schemeClr val="tx1"/>
                </a:solidFill>
                <a:effectLst/>
                <a:latin typeface="Arial" panose="020B0604020202020204" pitchFamily="34" charset="0"/>
              </a:rPr>
              <a:t>Improved</a:t>
            </a:r>
            <a:r>
              <a:rPr kumimoji="0" lang="fr-FR" altLang="fr-FR" sz="1800" b="1" i="0" u="none" strike="noStrike" cap="none" normalizeH="0" baseline="0" dirty="0" smtClean="0">
                <a:ln>
                  <a:noFill/>
                </a:ln>
                <a:solidFill>
                  <a:schemeClr val="tx1"/>
                </a:solidFill>
                <a:effectLst/>
                <a:latin typeface="Arial" panose="020B0604020202020204" pitchFamily="34" charset="0"/>
              </a:rPr>
              <a:t> Public </a:t>
            </a:r>
            <a:r>
              <a:rPr kumimoji="0" lang="fr-FR" altLang="fr-FR" sz="1800" b="1" i="0" u="none" strike="noStrike" cap="none" normalizeH="0" baseline="0" dirty="0" err="1" smtClean="0">
                <a:ln>
                  <a:noFill/>
                </a:ln>
                <a:solidFill>
                  <a:schemeClr val="tx1"/>
                </a:solidFill>
                <a:effectLst/>
                <a:latin typeface="Arial" panose="020B0604020202020204" pitchFamily="34" charset="0"/>
              </a:rPr>
              <a:t>Health</a:t>
            </a:r>
            <a:r>
              <a:rPr kumimoji="0" lang="fr-FR" altLang="fr-FR" sz="1800" b="1" i="0" u="none" strike="noStrike" cap="none" normalizeH="0" baseline="0" dirty="0" smtClean="0">
                <a:ln>
                  <a:noFill/>
                </a:ln>
                <a:solidFill>
                  <a:schemeClr val="tx1"/>
                </a:solidFill>
                <a:effectLst/>
                <a:latin typeface="Arial" panose="020B0604020202020204" pitchFamily="34" charset="0"/>
              </a:rPr>
              <a:t> </a:t>
            </a:r>
            <a:r>
              <a:rPr kumimoji="0" lang="fr-FR" altLang="fr-FR" sz="1800" b="1" i="0" u="none" strike="noStrike" cap="none" normalizeH="0" baseline="0" dirty="0" err="1" smtClean="0">
                <a:ln>
                  <a:noFill/>
                </a:ln>
                <a:solidFill>
                  <a:schemeClr val="tx1"/>
                </a:solidFill>
                <a:effectLst/>
                <a:latin typeface="Arial" panose="020B0604020202020204" pitchFamily="34" charset="0"/>
              </a:rPr>
              <a:t>Outcomes</a:t>
            </a:r>
            <a:endParaRPr kumimoji="0" lang="fr-FR" altLang="fr-FR" sz="1800" b="1" i="0" u="none" strike="noStrike" cap="none" normalizeH="0" baseline="0" dirty="0" smtClean="0">
              <a:ln>
                <a:noFill/>
              </a:ln>
              <a:solidFill>
                <a:schemeClr val="tx1"/>
              </a:solidFill>
              <a:effectLst/>
              <a:latin typeface="Arial" panose="020B0604020202020204" pitchFamily="34" charset="0"/>
            </a:endParaRPr>
          </a:p>
          <a:p>
            <a:pPr marL="0" indent="0" eaLnBrk="0" fontAlgn="base" hangingPunct="0">
              <a:lnSpc>
                <a:spcPct val="100000"/>
              </a:lnSpc>
              <a:spcBef>
                <a:spcPct val="0"/>
              </a:spcBef>
              <a:spcAft>
                <a:spcPct val="0"/>
              </a:spcAft>
              <a:buNone/>
            </a:pPr>
            <a:r>
              <a:rPr kumimoji="0" lang="fr-FR" altLang="fr-FR" sz="1800" b="0" i="0" u="none" strike="noStrike" cap="none" normalizeH="0" baseline="0" dirty="0" err="1" smtClean="0">
                <a:ln>
                  <a:noFill/>
                </a:ln>
                <a:solidFill>
                  <a:schemeClr val="tx1"/>
                </a:solidFill>
                <a:effectLst/>
                <a:latin typeface="Arial" panose="020B0604020202020204" pitchFamily="34" charset="0"/>
              </a:rPr>
              <a:t>Addressing</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health</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disparities</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can</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reduce</a:t>
            </a:r>
            <a:r>
              <a:rPr kumimoji="0" lang="fr-FR" altLang="fr-FR" sz="1800" b="0" i="0" u="none" strike="noStrike" cap="none" normalizeH="0" baseline="0" dirty="0" smtClean="0">
                <a:ln>
                  <a:noFill/>
                </a:ln>
                <a:solidFill>
                  <a:schemeClr val="tx1"/>
                </a:solidFill>
                <a:effectLst/>
                <a:latin typeface="Arial" panose="020B0604020202020204" pitchFamily="34" charset="0"/>
              </a:rPr>
              <a:t> the </a:t>
            </a:r>
            <a:r>
              <a:rPr kumimoji="0" lang="fr-FR" altLang="fr-FR" sz="1800" b="0" i="0" u="none" strike="noStrike" cap="none" normalizeH="0" baseline="0" dirty="0" err="1" smtClean="0">
                <a:ln>
                  <a:noFill/>
                </a:ln>
                <a:solidFill>
                  <a:schemeClr val="tx1"/>
                </a:solidFill>
                <a:effectLst/>
                <a:latin typeface="Arial" panose="020B0604020202020204" pitchFamily="34" charset="0"/>
              </a:rPr>
              <a:t>burden</a:t>
            </a:r>
            <a:r>
              <a:rPr kumimoji="0" lang="fr-FR" altLang="fr-FR" sz="1800" b="0" i="0" u="none" strike="noStrike" cap="none" normalizeH="0" baseline="0" dirty="0" smtClean="0">
                <a:ln>
                  <a:noFill/>
                </a:ln>
                <a:solidFill>
                  <a:schemeClr val="tx1"/>
                </a:solidFill>
                <a:effectLst/>
                <a:latin typeface="Arial" panose="020B0604020202020204" pitchFamily="34" charset="0"/>
              </a:rPr>
              <a:t> of </a:t>
            </a:r>
            <a:r>
              <a:rPr kumimoji="0" lang="fr-FR" altLang="fr-FR" sz="1800" b="0" i="0" u="none" strike="noStrike" cap="none" normalizeH="0" baseline="0" dirty="0" err="1" smtClean="0">
                <a:ln>
                  <a:noFill/>
                </a:ln>
                <a:solidFill>
                  <a:schemeClr val="tx1"/>
                </a:solidFill>
                <a:effectLst/>
                <a:latin typeface="Arial" panose="020B0604020202020204" pitchFamily="34" charset="0"/>
              </a:rPr>
              <a:t>disease</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reduces</a:t>
            </a:r>
            <a:r>
              <a:rPr kumimoji="0" lang="fr-FR" altLang="fr-FR" sz="1800" b="0" i="0" u="none" strike="noStrike" cap="none" normalizeH="0" baseline="0" dirty="0" smtClean="0">
                <a:ln>
                  <a:noFill/>
                </a:ln>
                <a:solidFill>
                  <a:schemeClr val="tx1"/>
                </a:solidFill>
                <a:effectLst/>
                <a:latin typeface="Arial" panose="020B0604020202020204" pitchFamily="34" charset="0"/>
              </a:rPr>
              <a:t> the spread of </a:t>
            </a:r>
            <a:r>
              <a:rPr kumimoji="0" lang="fr-FR" altLang="fr-FR" sz="1800" b="0" i="0" u="none" strike="noStrike" cap="none" normalizeH="0" baseline="0" dirty="0" err="1" smtClean="0">
                <a:ln>
                  <a:noFill/>
                </a:ln>
                <a:solidFill>
                  <a:schemeClr val="tx1"/>
                </a:solidFill>
                <a:effectLst/>
                <a:latin typeface="Arial" panose="020B0604020202020204" pitchFamily="34" charset="0"/>
              </a:rPr>
              <a:t>epidemics</a:t>
            </a:r>
            <a:r>
              <a:rPr lang="fr-FR" altLang="fr-FR" sz="1800" dirty="0" smtClean="0">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improves</a:t>
            </a:r>
            <a:r>
              <a:rPr kumimoji="0" lang="fr-FR" altLang="fr-FR" sz="1800" b="0" i="0" u="none" strike="noStrike" cap="none" normalizeH="0" baseline="0" dirty="0" smtClean="0">
                <a:ln>
                  <a:noFill/>
                </a:ln>
                <a:solidFill>
                  <a:schemeClr val="tx1"/>
                </a:solidFill>
                <a:effectLst/>
                <a:latin typeface="Arial" panose="020B0604020202020204" pitchFamily="34" charset="0"/>
              </a:rPr>
              <a:t> global </a:t>
            </a:r>
            <a:r>
              <a:rPr kumimoji="0" lang="fr-FR" altLang="fr-FR" sz="1800" b="0" i="0" u="none" strike="noStrike" cap="none" normalizeH="0" baseline="0" dirty="0" err="1" smtClean="0">
                <a:ln>
                  <a:noFill/>
                </a:ln>
                <a:solidFill>
                  <a:schemeClr val="tx1"/>
                </a:solidFill>
                <a:effectLst/>
                <a:latin typeface="Arial" panose="020B0604020202020204" pitchFamily="34" charset="0"/>
              </a:rPr>
              <a:t>health</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security</a:t>
            </a:r>
            <a:r>
              <a:rPr kumimoji="0" lang="fr-FR" altLang="fr-FR" sz="1800" b="0" i="0" u="none" strike="noStrike" cap="none" normalizeH="0" baseline="0" dirty="0" smtClean="0">
                <a:ln>
                  <a:noFill/>
                </a:ln>
                <a:solidFill>
                  <a:schemeClr val="tx1"/>
                </a:solidFill>
                <a:effectLst/>
                <a:latin typeface="Arial" panose="020B0604020202020204" pitchFamily="34" charset="0"/>
              </a:rPr>
              <a:t>.</a:t>
            </a:r>
          </a:p>
        </p:txBody>
      </p:sp>
      <p:sp>
        <p:nvSpPr>
          <p:cNvPr id="7" name="Rectangle 2"/>
          <p:cNvSpPr>
            <a:spLocks noChangeArrowheads="1"/>
          </p:cNvSpPr>
          <p:nvPr/>
        </p:nvSpPr>
        <p:spPr bwMode="auto">
          <a:xfrm>
            <a:off x="7386083" y="3773457"/>
            <a:ext cx="3926959"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AutoNum type="arabicPeriod"/>
              <a:tabLst/>
            </a:pPr>
            <a:r>
              <a:rPr kumimoji="0" lang="fr-FR" altLang="fr-FR" sz="1800" b="1" i="0" u="none" strike="noStrike" cap="none" normalizeH="0" baseline="0" dirty="0" smtClean="0">
                <a:ln>
                  <a:noFill/>
                </a:ln>
                <a:solidFill>
                  <a:schemeClr val="tx1"/>
                </a:solidFill>
                <a:effectLst/>
                <a:latin typeface="Arial" panose="020B0604020202020204" pitchFamily="34" charset="0"/>
              </a:rPr>
              <a:t>Resource Limitations</a:t>
            </a:r>
            <a:r>
              <a:rPr kumimoji="0" lang="fr-FR" altLang="fr-FR" sz="1800" b="0" i="0" u="none" strike="noStrike" cap="none" normalizeH="0" baseline="0" dirty="0" smtClean="0">
                <a:ln>
                  <a:noFill/>
                </a:ln>
                <a:solidFill>
                  <a:schemeClr val="tx1"/>
                </a:solidFill>
                <a:effectLst/>
                <a:latin typeface="Arial" panose="020B0604020202020204" pitchFamily="34" charset="0"/>
              </a:rPr>
              <a:t>: </a:t>
            </a:r>
          </a:p>
          <a:p>
            <a:pPr marR="0" lvl="0" algn="l" defTabSz="914400" rtl="0" eaLnBrk="0" fontAlgn="base" latinLnBrk="0" hangingPunct="0">
              <a:lnSpc>
                <a:spcPct val="100000"/>
              </a:lnSpc>
              <a:spcBef>
                <a:spcPct val="0"/>
              </a:spcBef>
              <a:spcAft>
                <a:spcPct val="0"/>
              </a:spcAft>
              <a:buClrTx/>
              <a:buSzTx/>
              <a:tabLst/>
            </a:pPr>
            <a:r>
              <a:rPr lang="fr-FR" altLang="fr-FR" dirty="0" err="1" smtClean="0">
                <a:latin typeface="Arial" panose="020B0604020202020204" pitchFamily="34" charset="0"/>
              </a:rPr>
              <a:t>U</a:t>
            </a:r>
            <a:r>
              <a:rPr kumimoji="0" lang="fr-FR" altLang="fr-FR" sz="1800" b="0" i="0" u="none" strike="noStrike" cap="none" normalizeH="0" baseline="0" dirty="0" err="1" smtClean="0">
                <a:ln>
                  <a:noFill/>
                </a:ln>
                <a:solidFill>
                  <a:schemeClr val="tx1"/>
                </a:solidFill>
                <a:effectLst/>
                <a:latin typeface="Arial" panose="020B0604020202020204" pitchFamily="34" charset="0"/>
              </a:rPr>
              <a:t>neven</a:t>
            </a:r>
            <a:r>
              <a:rPr kumimoji="0" lang="fr-FR" altLang="fr-FR" sz="1800" b="0" i="0" u="none" strike="noStrike" cap="none" normalizeH="0" baseline="0" dirty="0" smtClean="0">
                <a:ln>
                  <a:noFill/>
                </a:ln>
                <a:solidFill>
                  <a:schemeClr val="tx1"/>
                </a:solidFill>
                <a:effectLst/>
                <a:latin typeface="Arial" panose="020B0604020202020204" pitchFamily="34" charset="0"/>
              </a:rPr>
              <a:t> distribution of </a:t>
            </a:r>
            <a:r>
              <a:rPr kumimoji="0" lang="fr-FR" altLang="fr-FR" sz="1800" b="0" i="0" u="none" strike="noStrike" cap="none" normalizeH="0" baseline="0" dirty="0" err="1" smtClean="0">
                <a:ln>
                  <a:noFill/>
                </a:ln>
                <a:solidFill>
                  <a:schemeClr val="tx1"/>
                </a:solidFill>
                <a:effectLst/>
                <a:latin typeface="Arial" panose="020B0604020202020204" pitchFamily="34" charset="0"/>
              </a:rPr>
              <a:t>resources</a:t>
            </a:r>
            <a:endParaRPr kumimoji="0" lang="fr-FR" altLang="fr-FR" sz="1800" b="0" i="0" u="none" strike="noStrike" cap="none" normalizeH="0" baseline="0" dirty="0" smtClean="0">
              <a:ln>
                <a:noFill/>
              </a:ln>
              <a:solidFill>
                <a:schemeClr val="tx1"/>
              </a:solidFill>
              <a:effectLst/>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endParaRPr kumimoji="0" lang="fr-FR" altLang="fr-FR"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fr-FR" altLang="fr-FR" sz="1800" b="1" i="0" u="none" strike="noStrike" cap="none" normalizeH="0" baseline="0" dirty="0" smtClean="0">
                <a:ln>
                  <a:noFill/>
                </a:ln>
                <a:solidFill>
                  <a:schemeClr val="tx1"/>
                </a:solidFill>
                <a:effectLst/>
                <a:latin typeface="Arial" panose="020B0604020202020204" pitchFamily="34" charset="0"/>
              </a:rPr>
              <a:t>2.</a:t>
            </a:r>
            <a:r>
              <a:rPr kumimoji="0" lang="fr-FR" altLang="fr-FR" sz="1800" b="1" i="0" u="none" strike="noStrike" cap="none" normalizeH="0" dirty="0" smtClean="0">
                <a:ln>
                  <a:noFill/>
                </a:ln>
                <a:solidFill>
                  <a:schemeClr val="tx1"/>
                </a:solidFill>
                <a:effectLst/>
                <a:latin typeface="Arial" panose="020B0604020202020204" pitchFamily="34" charset="0"/>
              </a:rPr>
              <a:t> </a:t>
            </a:r>
            <a:r>
              <a:rPr kumimoji="0" lang="fr-FR" altLang="fr-FR" sz="1800" b="1" i="0" u="none" strike="noStrike" cap="none" normalizeH="0" baseline="0" dirty="0" err="1" smtClean="0">
                <a:ln>
                  <a:noFill/>
                </a:ln>
                <a:solidFill>
                  <a:schemeClr val="tx1"/>
                </a:solidFill>
                <a:effectLst/>
                <a:latin typeface="Arial" panose="020B0604020202020204" pitchFamily="34" charset="0"/>
              </a:rPr>
              <a:t>Political</a:t>
            </a:r>
            <a:r>
              <a:rPr kumimoji="0" lang="fr-FR" altLang="fr-FR" sz="1800" b="1" i="0" u="none" strike="noStrike" cap="none" normalizeH="0" baseline="0" dirty="0" smtClean="0">
                <a:ln>
                  <a:noFill/>
                </a:ln>
                <a:solidFill>
                  <a:schemeClr val="tx1"/>
                </a:solidFill>
                <a:effectLst/>
                <a:latin typeface="Arial" panose="020B0604020202020204" pitchFamily="34" charset="0"/>
              </a:rPr>
              <a:t> and </a:t>
            </a:r>
            <a:r>
              <a:rPr kumimoji="0" lang="fr-FR" altLang="fr-FR" sz="1800" b="1" i="0" u="none" strike="noStrike" cap="none" normalizeH="0" baseline="0" dirty="0" err="1" smtClean="0">
                <a:ln>
                  <a:noFill/>
                </a:ln>
                <a:solidFill>
                  <a:schemeClr val="tx1"/>
                </a:solidFill>
                <a:effectLst/>
                <a:latin typeface="Arial" panose="020B0604020202020204" pitchFamily="34" charset="0"/>
              </a:rPr>
              <a:t>Economic</a:t>
            </a:r>
            <a:r>
              <a:rPr kumimoji="0" lang="fr-FR" altLang="fr-FR" sz="1800" b="1" i="0" u="none" strike="noStrike" cap="none" normalizeH="0" baseline="0" dirty="0" smtClean="0">
                <a:ln>
                  <a:noFill/>
                </a:ln>
                <a:solidFill>
                  <a:schemeClr val="tx1"/>
                </a:solidFill>
                <a:effectLst/>
                <a:latin typeface="Arial" panose="020B0604020202020204" pitchFamily="34" charset="0"/>
              </a:rPr>
              <a:t> </a:t>
            </a:r>
            <a:r>
              <a:rPr kumimoji="0" lang="fr-FR" altLang="fr-FR" sz="1800" b="1" i="0" u="none" strike="noStrike" cap="none" normalizeH="0" baseline="0" dirty="0" err="1" smtClean="0">
                <a:ln>
                  <a:noFill/>
                </a:ln>
                <a:solidFill>
                  <a:schemeClr val="tx1"/>
                </a:solidFill>
                <a:effectLst/>
                <a:latin typeface="Arial" panose="020B0604020202020204" pitchFamily="34" charset="0"/>
              </a:rPr>
              <a:t>Barriers</a:t>
            </a:r>
            <a:endParaRPr kumimoji="0" lang="fr-FR" altLang="fr-FR" sz="18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endParaRPr kumimoji="0" lang="fr-FR" altLang="fr-FR"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fr-FR" altLang="fr-FR" sz="1800" b="1" i="0" u="none" strike="noStrike" cap="none" normalizeH="0" baseline="0" dirty="0" smtClean="0">
                <a:ln>
                  <a:noFill/>
                </a:ln>
                <a:solidFill>
                  <a:schemeClr val="tx1"/>
                </a:solidFill>
                <a:effectLst/>
                <a:latin typeface="Arial" panose="020B0604020202020204" pitchFamily="34" charset="0"/>
              </a:rPr>
              <a:t>3.</a:t>
            </a:r>
            <a:r>
              <a:rPr kumimoji="0" lang="fr-FR" altLang="fr-FR" sz="1800" b="1" i="0" u="none" strike="noStrike" cap="none" normalizeH="0" dirty="0" smtClean="0">
                <a:ln>
                  <a:noFill/>
                </a:ln>
                <a:solidFill>
                  <a:schemeClr val="tx1"/>
                </a:solidFill>
                <a:effectLst/>
                <a:latin typeface="Arial" panose="020B0604020202020204" pitchFamily="34" charset="0"/>
              </a:rPr>
              <a:t> </a:t>
            </a:r>
            <a:r>
              <a:rPr kumimoji="0" lang="fr-FR" altLang="fr-FR" sz="1800" b="1" i="0" u="none" strike="noStrike" cap="none" normalizeH="0" baseline="0" dirty="0" smtClean="0">
                <a:ln>
                  <a:noFill/>
                </a:ln>
                <a:solidFill>
                  <a:schemeClr val="tx1"/>
                </a:solidFill>
                <a:effectLst/>
                <a:latin typeface="Arial" panose="020B0604020202020204" pitchFamily="34" charset="0"/>
              </a:rPr>
              <a:t>Global Power </a:t>
            </a:r>
            <a:r>
              <a:rPr kumimoji="0" lang="fr-FR" altLang="fr-FR" sz="1800" b="1" i="0" u="none" strike="noStrike" cap="none" normalizeH="0" baseline="0" dirty="0" err="1" smtClean="0">
                <a:ln>
                  <a:noFill/>
                </a:ln>
                <a:solidFill>
                  <a:schemeClr val="tx1"/>
                </a:solidFill>
                <a:effectLst/>
                <a:latin typeface="Arial" panose="020B0604020202020204" pitchFamily="34" charset="0"/>
              </a:rPr>
              <a:t>Imbalances</a:t>
            </a:r>
            <a:r>
              <a:rPr kumimoji="0" lang="fr-FR" altLang="fr-FR" sz="1800" b="0" i="0" u="none" strike="noStrike" cap="none" normalizeH="0" baseline="0" dirty="0" smtClean="0">
                <a:ln>
                  <a:noFill/>
                </a:ln>
                <a:solidFill>
                  <a:schemeClr val="tx1"/>
                </a:solidFill>
                <a:effectLst/>
                <a:latin typeface="Arial" panose="020B0604020202020204" pitchFamily="34" charset="0"/>
              </a:rPr>
              <a:t>: </a:t>
            </a:r>
          </a:p>
          <a:p>
            <a:pPr lvl="0" eaLnBrk="0" fontAlgn="base" hangingPunct="0">
              <a:spcBef>
                <a:spcPct val="0"/>
              </a:spcBef>
              <a:spcAft>
                <a:spcPct val="0"/>
              </a:spcAft>
            </a:pPr>
            <a:r>
              <a:rPr lang="fr-FR" altLang="fr-FR" dirty="0" smtClean="0">
                <a:latin typeface="Arial" panose="020B0604020202020204" pitchFamily="34" charset="0"/>
              </a:rPr>
              <a:t>S</a:t>
            </a:r>
            <a:r>
              <a:rPr kumimoji="0" lang="fr-FR" altLang="fr-FR" sz="1800" b="0" i="0" u="none" strike="noStrike" cap="none" normalizeH="0" baseline="0" dirty="0" smtClean="0">
                <a:ln>
                  <a:noFill/>
                </a:ln>
                <a:solidFill>
                  <a:schemeClr val="tx1"/>
                </a:solidFill>
                <a:effectLst/>
                <a:latin typeface="Arial" panose="020B0604020202020204" pitchFamily="34" charset="0"/>
              </a:rPr>
              <a:t>tructural power </a:t>
            </a:r>
            <a:r>
              <a:rPr kumimoji="0" lang="fr-FR" altLang="fr-FR" sz="1800" b="0" i="0" u="none" strike="noStrike" cap="none" normalizeH="0" baseline="0" dirty="0" err="1" smtClean="0">
                <a:ln>
                  <a:noFill/>
                </a:ln>
                <a:solidFill>
                  <a:schemeClr val="tx1"/>
                </a:solidFill>
                <a:effectLst/>
                <a:latin typeface="Arial" panose="020B0604020202020204" pitchFamily="34" charset="0"/>
              </a:rPr>
              <a:t>imbalances</a:t>
            </a:r>
            <a:r>
              <a:rPr lang="fr-FR" altLang="fr-FR" dirty="0" smtClean="0">
                <a:latin typeface="Arial" panose="020B0604020202020204" pitchFamily="34" charset="0"/>
              </a:rPr>
              <a:t>- </a:t>
            </a:r>
            <a:r>
              <a:rPr lang="fr-FR" altLang="fr-FR" dirty="0" err="1" smtClean="0">
                <a:latin typeface="Arial" panose="020B0604020202020204" pitchFamily="34" charset="0"/>
              </a:rPr>
              <a:t>Income</a:t>
            </a:r>
            <a:r>
              <a:rPr lang="fr-FR" altLang="fr-FR" dirty="0" smtClean="0">
                <a:latin typeface="Arial" panose="020B0604020202020204" pitchFamily="34" charset="0"/>
              </a:rPr>
              <a:t>, GDP, Trade, </a:t>
            </a:r>
            <a:r>
              <a:rPr lang="fr-FR" altLang="fr-FR" dirty="0" err="1" smtClean="0">
                <a:latin typeface="Arial" panose="020B0604020202020204" pitchFamily="34" charset="0"/>
              </a:rPr>
              <a:t>Resources</a:t>
            </a:r>
            <a:r>
              <a:rPr lang="fr-FR" altLang="fr-FR" dirty="0" smtClean="0">
                <a:latin typeface="Arial" panose="020B0604020202020204" pitchFamily="34" charset="0"/>
              </a:rPr>
              <a:t>, </a:t>
            </a:r>
            <a:r>
              <a:rPr lang="fr-FR" altLang="fr-FR" dirty="0" err="1" smtClean="0">
                <a:latin typeface="Arial" panose="020B0604020202020204" pitchFamily="34" charset="0"/>
              </a:rPr>
              <a:t>Knowledge</a:t>
            </a:r>
            <a:r>
              <a:rPr lang="fr-FR" altLang="fr-FR" dirty="0" smtClean="0">
                <a:latin typeface="Arial" panose="020B0604020202020204" pitchFamily="34" charset="0"/>
              </a:rPr>
              <a:t> </a:t>
            </a:r>
            <a:r>
              <a:rPr lang="fr-FR" altLang="fr-FR" dirty="0" err="1" smtClean="0">
                <a:latin typeface="Arial" panose="020B0604020202020204" pitchFamily="34" charset="0"/>
              </a:rPr>
              <a:t>transfer</a:t>
            </a:r>
            <a:r>
              <a:rPr lang="fr-FR" altLang="fr-FR" dirty="0" smtClean="0">
                <a:latin typeface="Arial" panose="020B0604020202020204" pitchFamily="34" charset="0"/>
              </a:rPr>
              <a:t> </a:t>
            </a:r>
            <a:endParaRPr kumimoji="0" lang="fr-FR" altLang="fr-FR"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fr-FR" altLang="fr-FR" sz="1800" b="0" i="0" u="none" strike="noStrike" cap="none" normalizeH="0" baseline="0" dirty="0" smtClean="0">
                <a:ln>
                  <a:noFill/>
                </a:ln>
                <a:solidFill>
                  <a:schemeClr val="tx1"/>
                </a:solidFill>
                <a:effectLst/>
                <a:latin typeface="Arial" panose="020B0604020202020204" pitchFamily="34" charset="0"/>
              </a:rPr>
              <a:t>.</a:t>
            </a:r>
          </a:p>
        </p:txBody>
      </p:sp>
    </p:spTree>
    <p:extLst>
      <p:ext uri="{BB962C8B-B14F-4D97-AF65-F5344CB8AC3E}">
        <p14:creationId xmlns:p14="http://schemas.microsoft.com/office/powerpoint/2010/main" val="8938704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WHO Health Inequality Monitor </a:t>
            </a:r>
            <a:endParaRPr lang="en-GB" dirty="0"/>
          </a:p>
        </p:txBody>
      </p:sp>
      <p:sp>
        <p:nvSpPr>
          <p:cNvPr id="3" name="Content Placeholder 2"/>
          <p:cNvSpPr>
            <a:spLocks noGrp="1"/>
          </p:cNvSpPr>
          <p:nvPr>
            <p:ph sz="half" idx="1"/>
          </p:nvPr>
        </p:nvSpPr>
        <p:spPr>
          <a:xfrm>
            <a:off x="483782" y="1637010"/>
            <a:ext cx="5181600" cy="4351338"/>
          </a:xfrm>
        </p:spPr>
        <p:txBody>
          <a:bodyPr>
            <a:normAutofit/>
          </a:bodyPr>
          <a:lstStyle/>
          <a:p>
            <a:pPr marL="0" indent="0">
              <a:buNone/>
            </a:pPr>
            <a:r>
              <a:rPr lang="en-US" sz="2000" b="1" dirty="0"/>
              <a:t>Health equity </a:t>
            </a:r>
            <a:r>
              <a:rPr lang="en-US" sz="2000" dirty="0"/>
              <a:t>is the absence of unfair, avoidable or remediable differences in health among population groups, defined by social, economic, demographic or geographic characteristics</a:t>
            </a:r>
            <a:r>
              <a:rPr lang="en-US" sz="2000" dirty="0" smtClean="0"/>
              <a:t>.</a:t>
            </a:r>
          </a:p>
          <a:p>
            <a:pPr marL="0" indent="0">
              <a:buNone/>
            </a:pPr>
            <a:endParaRPr lang="en-US" sz="2000" dirty="0"/>
          </a:p>
          <a:p>
            <a:pPr marL="0" indent="0">
              <a:buNone/>
            </a:pPr>
            <a:endParaRPr lang="en-US" sz="2000" dirty="0" smtClean="0"/>
          </a:p>
          <a:p>
            <a:pPr marL="0" indent="0">
              <a:buNone/>
            </a:pPr>
            <a:r>
              <a:rPr lang="en-US" sz="2000" b="1" dirty="0"/>
              <a:t>Health inequalities </a:t>
            </a:r>
            <a:r>
              <a:rPr lang="en-US" sz="2000" dirty="0"/>
              <a:t>are measurable differences in health across population subgroups.</a:t>
            </a:r>
            <a:endParaRPr lang="en-GB" sz="1600" dirty="0"/>
          </a:p>
        </p:txBody>
      </p:sp>
      <p:sp>
        <p:nvSpPr>
          <p:cNvPr id="4" name="Content Placeholder 3"/>
          <p:cNvSpPr>
            <a:spLocks noGrp="1"/>
          </p:cNvSpPr>
          <p:nvPr>
            <p:ph sz="half" idx="2"/>
          </p:nvPr>
        </p:nvSpPr>
        <p:spPr>
          <a:xfrm>
            <a:off x="6096000" y="1583332"/>
            <a:ext cx="5181600" cy="4351338"/>
          </a:xfrm>
        </p:spPr>
        <p:txBody>
          <a:bodyPr/>
          <a:lstStyle/>
          <a:p>
            <a:r>
              <a:rPr lang="en-GB" dirty="0" smtClean="0"/>
              <a:t>Disaggregated data challenge </a:t>
            </a:r>
          </a:p>
          <a:p>
            <a:pPr marL="0" indent="0">
              <a:buNone/>
            </a:pPr>
            <a:endParaRPr lang="en-GB" dirty="0"/>
          </a:p>
        </p:txBody>
      </p:sp>
      <p:sp>
        <p:nvSpPr>
          <p:cNvPr id="5" name="Rectangle 4"/>
          <p:cNvSpPr/>
          <p:nvPr/>
        </p:nvSpPr>
        <p:spPr>
          <a:xfrm>
            <a:off x="838200" y="5934670"/>
            <a:ext cx="11183679" cy="923330"/>
          </a:xfrm>
          <a:prstGeom prst="rect">
            <a:avLst/>
          </a:prstGeom>
        </p:spPr>
        <p:txBody>
          <a:bodyPr wrap="square">
            <a:spAutoFit/>
          </a:bodyPr>
          <a:lstStyle/>
          <a:p>
            <a:r>
              <a:rPr lang="en-GB" dirty="0" smtClean="0">
                <a:hlinkClick r:id="rId2"/>
              </a:rPr>
              <a:t>https://www.who.int/data/inequality-monitor#:~:text=Health%20inequalities%20are%20measurable%20differences,gaps%20and%20achieve%20health%20equity</a:t>
            </a:r>
            <a:r>
              <a:rPr lang="en-GB" dirty="0" smtClean="0"/>
              <a:t>.</a:t>
            </a:r>
          </a:p>
        </p:txBody>
      </p:sp>
      <p:pic>
        <p:nvPicPr>
          <p:cNvPr id="6" name="Picture 5"/>
          <p:cNvPicPr>
            <a:picLocks noChangeAspect="1"/>
          </p:cNvPicPr>
          <p:nvPr/>
        </p:nvPicPr>
        <p:blipFill>
          <a:blip r:embed="rId3"/>
          <a:stretch>
            <a:fillRect/>
          </a:stretch>
        </p:blipFill>
        <p:spPr>
          <a:xfrm>
            <a:off x="6042837" y="2322258"/>
            <a:ext cx="5915979" cy="3612412"/>
          </a:xfrm>
          <a:prstGeom prst="rect">
            <a:avLst/>
          </a:prstGeom>
        </p:spPr>
      </p:pic>
    </p:spTree>
    <p:extLst>
      <p:ext uri="{BB962C8B-B14F-4D97-AF65-F5344CB8AC3E}">
        <p14:creationId xmlns:p14="http://schemas.microsoft.com/office/powerpoint/2010/main" val="39716354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588336" y="1642021"/>
            <a:ext cx="10953528" cy="4388300"/>
          </a:xfrm>
          <a:prstGeom prst="rect">
            <a:avLst/>
          </a:prstGeom>
        </p:spPr>
      </p:pic>
    </p:spTree>
    <p:extLst>
      <p:ext uri="{BB962C8B-B14F-4D97-AF65-F5344CB8AC3E}">
        <p14:creationId xmlns:p14="http://schemas.microsoft.com/office/powerpoint/2010/main" val="29438545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p:cNvGraphicFramePr>
          <p:nvPr>
            <p:extLst>
              <p:ext uri="{D42A27DB-BD31-4B8C-83A1-F6EECF244321}">
                <p14:modId xmlns:p14="http://schemas.microsoft.com/office/powerpoint/2010/main" val="4167645552"/>
              </p:ext>
            </p:extLst>
          </p:nvPr>
        </p:nvGraphicFramePr>
        <p:xfrm>
          <a:off x="411840" y="428304"/>
          <a:ext cx="10414959" cy="6158131"/>
        </p:xfrm>
        <a:graphic>
          <a:graphicData uri="http://schemas.openxmlformats.org/drawingml/2006/table">
            <a:tbl>
              <a:tblPr firstRow="1" firstCol="1" bandRow="1">
                <a:tableStyleId>{5C22544A-7EE6-4342-B048-85BDC9FD1C3A}</a:tableStyleId>
              </a:tblPr>
              <a:tblGrid>
                <a:gridCol w="1918184">
                  <a:extLst>
                    <a:ext uri="{9D8B030D-6E8A-4147-A177-3AD203B41FA5}">
                      <a16:colId xmlns:a16="http://schemas.microsoft.com/office/drawing/2014/main" val="3754072466"/>
                    </a:ext>
                  </a:extLst>
                </a:gridCol>
                <a:gridCol w="3018181">
                  <a:extLst>
                    <a:ext uri="{9D8B030D-6E8A-4147-A177-3AD203B41FA5}">
                      <a16:colId xmlns:a16="http://schemas.microsoft.com/office/drawing/2014/main" val="3173002736"/>
                    </a:ext>
                  </a:extLst>
                </a:gridCol>
                <a:gridCol w="2315577">
                  <a:extLst>
                    <a:ext uri="{9D8B030D-6E8A-4147-A177-3AD203B41FA5}">
                      <a16:colId xmlns:a16="http://schemas.microsoft.com/office/drawing/2014/main" val="1230586951"/>
                    </a:ext>
                  </a:extLst>
                </a:gridCol>
                <a:gridCol w="423720">
                  <a:extLst>
                    <a:ext uri="{9D8B030D-6E8A-4147-A177-3AD203B41FA5}">
                      <a16:colId xmlns:a16="http://schemas.microsoft.com/office/drawing/2014/main" val="318253423"/>
                    </a:ext>
                  </a:extLst>
                </a:gridCol>
                <a:gridCol w="2739297">
                  <a:extLst>
                    <a:ext uri="{9D8B030D-6E8A-4147-A177-3AD203B41FA5}">
                      <a16:colId xmlns:a16="http://schemas.microsoft.com/office/drawing/2014/main" val="4210411285"/>
                    </a:ext>
                  </a:extLst>
                </a:gridCol>
              </a:tblGrid>
              <a:tr h="327853">
                <a:tc>
                  <a:txBody>
                    <a:bodyPr/>
                    <a:lstStyle/>
                    <a:p>
                      <a:pPr algn="just">
                        <a:spcAft>
                          <a:spcPts val="0"/>
                        </a:spcAft>
                      </a:pPr>
                      <a:r>
                        <a:rPr lang="en-GB" sz="1800" dirty="0" smtClean="0">
                          <a:effectLst/>
                        </a:rPr>
                        <a:t>Introductions </a:t>
                      </a: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GB" sz="1800" dirty="0" smtClean="0">
                          <a:effectLst/>
                        </a:rPr>
                        <a:t>16th </a:t>
                      </a:r>
                      <a:r>
                        <a:rPr lang="en-GB" sz="1800" dirty="0">
                          <a:effectLst/>
                        </a:rPr>
                        <a:t>Sept                                  </a:t>
                      </a: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8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Introduction</a:t>
                      </a:r>
                      <a:r>
                        <a:rPr lang="fr-CH" sz="1800" baseline="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20776943"/>
                  </a:ext>
                </a:extLst>
              </a:tr>
              <a:tr h="253743">
                <a:tc gridSpan="5">
                  <a:txBody>
                    <a:bodyPr/>
                    <a:lstStyle/>
                    <a:p>
                      <a:r>
                        <a:rPr lang="en-GB" sz="1400" b="1" dirty="0" smtClean="0">
                          <a:solidFill>
                            <a:schemeClr val="tx1"/>
                          </a:solidFill>
                        </a:rPr>
                        <a:t>PART </a:t>
                      </a:r>
                      <a:r>
                        <a:rPr lang="en-GB" sz="1800" b="1" dirty="0" smtClean="0">
                          <a:solidFill>
                            <a:schemeClr val="tx1"/>
                          </a:solidFill>
                        </a:rPr>
                        <a:t>I</a:t>
                      </a:r>
                      <a:r>
                        <a:rPr lang="en-GB" sz="1800" b="1" baseline="0" dirty="0" smtClean="0">
                          <a:solidFill>
                            <a:schemeClr val="tx1"/>
                          </a:solidFill>
                        </a:rPr>
                        <a:t>                              FOUNDATIONS TO UNDERSTANDING AND TACKLING HEALTH INEQUALITIES </a:t>
                      </a:r>
                      <a:endParaRPr lang="en-GB" sz="1800" b="1" dirty="0">
                        <a:solidFill>
                          <a:schemeClr val="tx1"/>
                        </a:solidFill>
                      </a:endParaRPr>
                    </a:p>
                  </a:txBody>
                  <a:tcPr marL="68580" marR="68580" marT="0" marB="0"/>
                </a:tc>
                <a:tc hMerge="1">
                  <a:txBody>
                    <a:bodyPr/>
                    <a:lstStyle/>
                    <a:p>
                      <a:endParaRPr lang="en-GB" dirty="0"/>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821684246"/>
                  </a:ext>
                </a:extLst>
              </a:tr>
              <a:tr h="253743">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1200" dirty="0">
                          <a:effectLst/>
                          <a:latin typeface="+mn-lt"/>
                        </a:rPr>
                        <a:t>Seminar </a:t>
                      </a:r>
                      <a:r>
                        <a:rPr lang="en-GB" sz="1200" dirty="0" smtClean="0">
                          <a:effectLst/>
                          <a:latin typeface="+mn-lt"/>
                        </a:rPr>
                        <a:t>1</a:t>
                      </a:r>
                    </a:p>
                    <a:p>
                      <a:pPr marL="0" marR="0" lvl="0" indent="0" algn="just" defTabSz="914400" rtl="0" eaLnBrk="1" fontAlgn="auto" latinLnBrk="0" hangingPunct="1">
                        <a:lnSpc>
                          <a:spcPct val="100000"/>
                        </a:lnSpc>
                        <a:spcBef>
                          <a:spcPts val="0"/>
                        </a:spcBef>
                        <a:spcAft>
                          <a:spcPts val="0"/>
                        </a:spcAft>
                        <a:buClrTx/>
                        <a:buSzTx/>
                        <a:buFontTx/>
                        <a:buNone/>
                        <a:tabLst/>
                        <a:defRPr/>
                      </a:pPr>
                      <a:r>
                        <a:rPr lang="en-GB" sz="1200" dirty="0" smtClean="0">
                          <a:effectLst/>
                          <a:latin typeface="+mn-lt"/>
                        </a:rPr>
                        <a:t>24</a:t>
                      </a:r>
                      <a:r>
                        <a:rPr lang="en-GB" sz="1200" baseline="30000" dirty="0" smtClean="0">
                          <a:effectLst/>
                          <a:latin typeface="+mn-lt"/>
                        </a:rPr>
                        <a:t>3h</a:t>
                      </a:r>
                      <a:r>
                        <a:rPr lang="en-GB" sz="1200" dirty="0" smtClean="0">
                          <a:effectLst/>
                          <a:latin typeface="+mn-lt"/>
                        </a:rPr>
                        <a:t> </a:t>
                      </a:r>
                      <a:r>
                        <a:rPr lang="en-GB" sz="1200" dirty="0" smtClean="0">
                          <a:effectLst/>
                          <a:latin typeface="+mn-lt"/>
                        </a:rPr>
                        <a:t>Sept</a:t>
                      </a:r>
                      <a:endParaRPr lang="fr-CH" sz="1200" dirty="0" smtClean="0">
                        <a:solidFill>
                          <a:srgbClr val="000000"/>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An Introduction to Concepts and Theory of Inequality, Equity and Justice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948579009"/>
                  </a:ext>
                </a:extLst>
              </a:tr>
              <a:tr h="253743">
                <a:tc>
                  <a:txBody>
                    <a:bodyPr/>
                    <a:lstStyle/>
                    <a:p>
                      <a:pPr algn="just">
                        <a:spcAft>
                          <a:spcPts val="0"/>
                        </a:spcAft>
                      </a:pPr>
                      <a:r>
                        <a:rPr lang="en-GB" sz="1200" dirty="0">
                          <a:effectLst/>
                          <a:latin typeface="+mn-lt"/>
                        </a:rPr>
                        <a:t>Seminar </a:t>
                      </a:r>
                      <a:r>
                        <a:rPr lang="en-GB" sz="1200" dirty="0" smtClean="0">
                          <a:effectLst/>
                          <a:latin typeface="+mn-lt"/>
                        </a:rPr>
                        <a:t>2 </a:t>
                      </a:r>
                    </a:p>
                    <a:p>
                      <a:pPr algn="just">
                        <a:spcAft>
                          <a:spcPts val="0"/>
                        </a:spcAft>
                      </a:pPr>
                      <a:r>
                        <a:rPr lang="en-GB" sz="1200" dirty="0" smtClean="0">
                          <a:effectLst/>
                          <a:latin typeface="+mn-lt"/>
                        </a:rPr>
                        <a:t>30</a:t>
                      </a:r>
                      <a:r>
                        <a:rPr lang="en-GB" sz="1200" baseline="30000" dirty="0" smtClean="0">
                          <a:effectLst/>
                          <a:latin typeface="+mn-lt"/>
                        </a:rPr>
                        <a:t>th</a:t>
                      </a:r>
                      <a:r>
                        <a:rPr lang="en-GB" sz="1200" baseline="0" dirty="0" smtClean="0">
                          <a:effectLst/>
                          <a:latin typeface="+mn-lt"/>
                        </a:rPr>
                        <a:t> Sept</a:t>
                      </a:r>
                      <a:endParaRPr lang="fr-CH" sz="1200" dirty="0">
                        <a:solidFill>
                          <a:srgbClr val="000000"/>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en-GB" sz="1600" dirty="0" smtClean="0">
                          <a:effectLst/>
                          <a:latin typeface="Arial" panose="020B0604020202020204" pitchFamily="34" charset="0"/>
                          <a:cs typeface="Arial" panose="020B0604020202020204" pitchFamily="34" charset="0"/>
                        </a:rPr>
                        <a:t>Poverty within and Between Countries</a:t>
                      </a:r>
                      <a:r>
                        <a:rPr lang="en-GB" sz="1600" baseline="0" dirty="0" smtClean="0">
                          <a:effectLst/>
                          <a:latin typeface="Arial" panose="020B0604020202020204" pitchFamily="34" charset="0"/>
                          <a:cs typeface="Arial" panose="020B0604020202020204" pitchFamily="34" charset="0"/>
                        </a:rPr>
                        <a:t> and Health Inequalities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r>
                        <a:rPr lang="en-GB" dirty="0" smtClean="0"/>
                        <a:t>Student Case Studies</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4048765144"/>
                  </a:ext>
                </a:extLst>
              </a:tr>
              <a:tr h="261482">
                <a:tc>
                  <a:txBody>
                    <a:bodyPr/>
                    <a:lstStyle/>
                    <a:p>
                      <a:pPr algn="just">
                        <a:spcAft>
                          <a:spcPts val="0"/>
                        </a:spcAft>
                      </a:pPr>
                      <a:r>
                        <a:rPr lang="en-GB" sz="1200" dirty="0">
                          <a:effectLst/>
                          <a:latin typeface="+mn-lt"/>
                        </a:rPr>
                        <a:t>Seminar </a:t>
                      </a:r>
                      <a:r>
                        <a:rPr lang="en-GB" sz="1200" dirty="0" smtClean="0">
                          <a:effectLst/>
                          <a:latin typeface="+mn-lt"/>
                        </a:rPr>
                        <a:t>3 </a:t>
                      </a:r>
                    </a:p>
                    <a:p>
                      <a:pPr algn="just">
                        <a:spcAft>
                          <a:spcPts val="0"/>
                        </a:spcAft>
                      </a:pPr>
                      <a:r>
                        <a:rPr lang="en-GB" sz="1200" dirty="0" smtClean="0">
                          <a:effectLst/>
                          <a:latin typeface="+mn-lt"/>
                        </a:rPr>
                        <a:t>8</a:t>
                      </a:r>
                      <a:r>
                        <a:rPr lang="en-GB" sz="1200" baseline="30000" dirty="0" smtClean="0">
                          <a:effectLst/>
                          <a:latin typeface="+mn-lt"/>
                        </a:rPr>
                        <a:t>7thh</a:t>
                      </a:r>
                      <a:r>
                        <a:rPr lang="en-GB" sz="1200" dirty="0" smtClean="0">
                          <a:effectLst/>
                          <a:latin typeface="+mn-lt"/>
                        </a:rPr>
                        <a:t> </a:t>
                      </a:r>
                      <a:r>
                        <a:rPr lang="en-GB" sz="1200" dirty="0" smtClean="0">
                          <a:effectLst/>
                          <a:latin typeface="+mn-lt"/>
                        </a:rPr>
                        <a:t>Oct </a:t>
                      </a:r>
                      <a:endParaRPr lang="fr-CH" sz="1200" dirty="0">
                        <a:solidFill>
                          <a:srgbClr val="000000"/>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Systems</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Resources</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and Access to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Health</a:t>
                      </a:r>
                      <a:r>
                        <a:rPr lang="fr-CH" sz="1600" baseline="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r>
                        <a:rPr lang="en-GB" dirty="0" smtClean="0"/>
                        <a:t>Student Case Studies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3093867312"/>
                  </a:ext>
                </a:extLst>
              </a:tr>
              <a:tr h="253743">
                <a:tc>
                  <a:txBody>
                    <a:bodyPr/>
                    <a:lstStyle/>
                    <a:p>
                      <a:pPr algn="just">
                        <a:spcAft>
                          <a:spcPts val="0"/>
                        </a:spcAft>
                      </a:pPr>
                      <a:r>
                        <a:rPr lang="en-GB" sz="1200" dirty="0">
                          <a:effectLst/>
                          <a:latin typeface="+mn-lt"/>
                        </a:rPr>
                        <a:t>Seminar </a:t>
                      </a:r>
                      <a:r>
                        <a:rPr lang="en-GB" sz="1200" dirty="0" smtClean="0">
                          <a:effectLst/>
                          <a:latin typeface="+mn-lt"/>
                        </a:rPr>
                        <a:t>4</a:t>
                      </a:r>
                    </a:p>
                    <a:p>
                      <a:pPr algn="just">
                        <a:spcAft>
                          <a:spcPts val="0"/>
                        </a:spcAft>
                      </a:pPr>
                      <a:r>
                        <a:rPr lang="en-GB" sz="1200" dirty="0" smtClean="0">
                          <a:effectLst/>
                          <a:latin typeface="+mn-lt"/>
                        </a:rPr>
                        <a:t>14</a:t>
                      </a:r>
                      <a:r>
                        <a:rPr lang="en-GB" sz="1200" baseline="30000" dirty="0" smtClean="0">
                          <a:effectLst/>
                          <a:latin typeface="+mn-lt"/>
                        </a:rPr>
                        <a:t>h</a:t>
                      </a:r>
                      <a:r>
                        <a:rPr lang="en-GB" sz="1200" dirty="0" smtClean="0">
                          <a:effectLst/>
                          <a:latin typeface="+mn-lt"/>
                        </a:rPr>
                        <a:t> </a:t>
                      </a:r>
                      <a:r>
                        <a:rPr lang="en-GB" sz="1200" dirty="0" smtClean="0">
                          <a:effectLst/>
                          <a:latin typeface="+mn-lt"/>
                        </a:rPr>
                        <a:t>Oct </a:t>
                      </a:r>
                      <a:endParaRPr lang="fr-CH" sz="1200" dirty="0">
                        <a:solidFill>
                          <a:srgbClr val="000000"/>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Social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Determinants</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Approach</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to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Health</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r>
                        <a:rPr lang="en-GB" dirty="0" smtClean="0"/>
                        <a:t>Student Case Studies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1359069119"/>
                  </a:ext>
                </a:extLst>
              </a:tr>
              <a:tr h="303075">
                <a:tc gridSpan="5">
                  <a:txBody>
                    <a:bodyPr/>
                    <a:lstStyle/>
                    <a:p>
                      <a:pPr algn="just">
                        <a:spcAft>
                          <a:spcPts val="0"/>
                        </a:spcAft>
                      </a:pPr>
                      <a:r>
                        <a:rPr lang="fr-CH" sz="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PART II                                        </a:t>
                      </a:r>
                      <a:r>
                        <a:rPr lang="fr-CH" sz="18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UNDERSTANDING AXES OF HEALTH INEQUALITIES </a:t>
                      </a:r>
                      <a:endParaRPr lang="fr-CH"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77256332"/>
                  </a:ext>
                </a:extLst>
              </a:tr>
              <a:tr h="282946">
                <a:tc>
                  <a:txBody>
                    <a:bodyPr/>
                    <a:lstStyle/>
                    <a:p>
                      <a:pPr algn="just">
                        <a:spcAft>
                          <a:spcPts val="0"/>
                        </a:spcAft>
                      </a:pPr>
                      <a:r>
                        <a:rPr lang="en-GB" sz="1200" dirty="0" smtClean="0">
                          <a:effectLst/>
                          <a:latin typeface="+mn-lt"/>
                        </a:rPr>
                        <a:t>Seminar5 </a:t>
                      </a:r>
                      <a:r>
                        <a:rPr lang="en-GB" sz="1200" dirty="0" smtClean="0">
                          <a:effectLst/>
                          <a:latin typeface="+mn-lt"/>
                        </a:rPr>
                        <a:t>21</a:t>
                      </a:r>
                      <a:r>
                        <a:rPr lang="en-GB" sz="1200" baseline="30000" dirty="0" smtClean="0">
                          <a:effectLst/>
                          <a:latin typeface="+mn-lt"/>
                        </a:rPr>
                        <a:t>nd</a:t>
                      </a:r>
                      <a:r>
                        <a:rPr lang="en-GB" sz="1200" dirty="0" smtClean="0">
                          <a:effectLst/>
                          <a:latin typeface="+mn-lt"/>
                        </a:rPr>
                        <a:t> </a:t>
                      </a:r>
                      <a:r>
                        <a:rPr lang="en-GB" sz="1200" dirty="0" smtClean="0">
                          <a:effectLst/>
                          <a:latin typeface="+mn-lt"/>
                        </a:rPr>
                        <a:t>Oct</a:t>
                      </a:r>
                      <a:endParaRPr lang="fr-CH" sz="1200" dirty="0">
                        <a:solidFill>
                          <a:srgbClr val="000000"/>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en-GB" sz="1600" dirty="0" smtClean="0">
                          <a:solidFill>
                            <a:schemeClr val="dk1"/>
                          </a:solidFill>
                          <a:effectLst/>
                          <a:latin typeface="Arial" panose="020B0604020202020204" pitchFamily="34" charset="0"/>
                          <a:ea typeface="+mn-ea"/>
                          <a:cs typeface="Arial" panose="020B0604020202020204" pitchFamily="34" charset="0"/>
                        </a:rPr>
                        <a:t>Gender</a:t>
                      </a:r>
                      <a:r>
                        <a:rPr lang="en-GB" sz="1600" baseline="0" dirty="0" smtClean="0">
                          <a:solidFill>
                            <a:schemeClr val="dk1"/>
                          </a:solidFill>
                          <a:effectLst/>
                          <a:latin typeface="Arial" panose="020B0604020202020204" pitchFamily="34" charset="0"/>
                          <a:ea typeface="+mn-ea"/>
                          <a:cs typeface="Arial" panose="020B0604020202020204" pitchFamily="34" charset="0"/>
                        </a:rPr>
                        <a:t> (ONLINE CLASS)</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endParaRPr lang="en-GB" dirty="0"/>
                    </a:p>
                  </a:txBody>
                  <a:tcPr marL="68580" marR="68580" marT="0" marB="0"/>
                </a:tc>
                <a:tc gridSpan="2">
                  <a:txBody>
                    <a:bodyPr/>
                    <a:lstStyle/>
                    <a:p>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792295139"/>
                  </a:ext>
                </a:extLst>
              </a:tr>
              <a:tr h="370986">
                <a:tc>
                  <a:txBody>
                    <a:bodyPr/>
                    <a:lstStyle/>
                    <a:p>
                      <a:pPr algn="just">
                        <a:spcAft>
                          <a:spcPts val="0"/>
                        </a:spcAft>
                      </a:pPr>
                      <a:r>
                        <a:rPr lang="en-GB" sz="1200" dirty="0">
                          <a:effectLst/>
                          <a:latin typeface="+mn-lt"/>
                        </a:rPr>
                        <a:t>Seminar </a:t>
                      </a:r>
                      <a:r>
                        <a:rPr lang="en-GB" sz="1200" dirty="0" smtClean="0">
                          <a:effectLst/>
                          <a:latin typeface="+mn-lt"/>
                        </a:rPr>
                        <a:t>6</a:t>
                      </a:r>
                    </a:p>
                    <a:p>
                      <a:pPr algn="just">
                        <a:spcAft>
                          <a:spcPts val="0"/>
                        </a:spcAft>
                      </a:pPr>
                      <a:r>
                        <a:rPr lang="en-GB" sz="1200" dirty="0" smtClean="0">
                          <a:solidFill>
                            <a:schemeClr val="bg1"/>
                          </a:solidFill>
                          <a:effectLst/>
                          <a:latin typeface="+mn-lt"/>
                          <a:ea typeface="Times New Roman" panose="02020603050405020304" pitchFamily="18" charset="0"/>
                          <a:cs typeface="Times New Roman" panose="02020603050405020304" pitchFamily="18" charset="0"/>
                        </a:rPr>
                        <a:t>28</a:t>
                      </a:r>
                      <a:r>
                        <a:rPr lang="en-GB" sz="1200" baseline="0" dirty="0" smtClean="0">
                          <a:solidFill>
                            <a:schemeClr val="bg1"/>
                          </a:solidFill>
                          <a:effectLst/>
                          <a:latin typeface="+mn-lt"/>
                          <a:ea typeface="Times New Roman" panose="02020603050405020304" pitchFamily="18" charset="0"/>
                          <a:cs typeface="Times New Roman" panose="02020603050405020304" pitchFamily="18" charset="0"/>
                        </a:rPr>
                        <a:t> </a:t>
                      </a:r>
                      <a:r>
                        <a:rPr lang="en-GB" sz="1200" baseline="0" dirty="0" smtClean="0">
                          <a:solidFill>
                            <a:schemeClr val="bg1"/>
                          </a:solidFill>
                          <a:effectLst/>
                          <a:latin typeface="+mn-lt"/>
                          <a:ea typeface="Times New Roman" panose="02020603050405020304" pitchFamily="18" charset="0"/>
                          <a:cs typeface="Times New Roman" panose="02020603050405020304" pitchFamily="18" charset="0"/>
                        </a:rPr>
                        <a:t>Oct</a:t>
                      </a:r>
                      <a:endParaRPr lang="fr-CH"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Race and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Ethnicity</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endParaRPr lang="en-GB" dirty="0"/>
                    </a:p>
                  </a:txBody>
                  <a:tcPr marL="68580" marR="68580" marT="0" marB="0"/>
                </a:tc>
                <a:tc gridSpan="2">
                  <a:txBody>
                    <a:bodyPr/>
                    <a:lstStyle/>
                    <a:p>
                      <a:r>
                        <a:rPr lang="en-GB" dirty="0" smtClean="0"/>
                        <a:t>Student Case Studies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542554248"/>
                  </a:ext>
                </a:extLst>
              </a:tr>
              <a:tr h="256815">
                <a:tc gridSpan="5">
                  <a:txBody>
                    <a:bodyPr/>
                    <a:lstStyle/>
                    <a:p>
                      <a:pPr algn="just">
                        <a:spcAft>
                          <a:spcPts val="0"/>
                        </a:spcAft>
                      </a:pPr>
                      <a:r>
                        <a:rPr lang="en-GB" sz="1200" baseline="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4</a:t>
                      </a:r>
                      <a:r>
                        <a:rPr lang="en-GB" sz="1200" baseline="300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th</a:t>
                      </a:r>
                      <a:r>
                        <a:rPr lang="en-GB" sz="12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lang="en-GB" sz="12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Nov                                        READING WEEK</a:t>
                      </a:r>
                      <a:endParaRPr lang="fr-CH"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dirty="0"/>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025817812"/>
                  </a:ext>
                </a:extLst>
              </a:tr>
              <a:tr h="298101">
                <a:tc>
                  <a:txBody>
                    <a:bodyPr/>
                    <a:lstStyle/>
                    <a:p>
                      <a:pPr algn="just">
                        <a:spcAft>
                          <a:spcPts val="0"/>
                        </a:spcAft>
                      </a:pPr>
                      <a:r>
                        <a:rPr lang="en-GB" sz="1200" dirty="0">
                          <a:effectLst/>
                          <a:latin typeface="+mn-lt"/>
                        </a:rPr>
                        <a:t>Seminar </a:t>
                      </a:r>
                      <a:r>
                        <a:rPr lang="en-GB" sz="1200" dirty="0" smtClean="0">
                          <a:effectLst/>
                          <a:latin typeface="+mn-lt"/>
                        </a:rPr>
                        <a:t>7</a:t>
                      </a:r>
                      <a:r>
                        <a:rPr lang="en-GB" sz="1200" baseline="0" dirty="0" smtClean="0">
                          <a:effectLst/>
                          <a:latin typeface="+mn-lt"/>
                        </a:rPr>
                        <a:t> </a:t>
                      </a:r>
                    </a:p>
                    <a:p>
                      <a:pPr algn="just">
                        <a:spcAft>
                          <a:spcPts val="0"/>
                        </a:spcAft>
                      </a:pPr>
                      <a:r>
                        <a:rPr lang="en-GB" sz="1200" dirty="0" smtClean="0">
                          <a:solidFill>
                            <a:schemeClr val="bg1"/>
                          </a:solidFill>
                          <a:effectLst/>
                          <a:latin typeface="+mn-lt"/>
                          <a:ea typeface="Times New Roman" panose="02020603050405020304" pitchFamily="18" charset="0"/>
                          <a:cs typeface="Times New Roman" panose="02020603050405020304" pitchFamily="18" charset="0"/>
                        </a:rPr>
                        <a:t>11</a:t>
                      </a:r>
                      <a:r>
                        <a:rPr lang="en-GB" sz="1200" baseline="30000" dirty="0" smtClean="0">
                          <a:solidFill>
                            <a:schemeClr val="bg1"/>
                          </a:solidFill>
                          <a:effectLst/>
                          <a:latin typeface="+mn-lt"/>
                          <a:ea typeface="Times New Roman" panose="02020603050405020304" pitchFamily="18" charset="0"/>
                          <a:cs typeface="Times New Roman" panose="02020603050405020304" pitchFamily="18" charset="0"/>
                        </a:rPr>
                        <a:t>th</a:t>
                      </a:r>
                      <a:r>
                        <a:rPr lang="en-GB" sz="1200" dirty="0" smtClean="0">
                          <a:solidFill>
                            <a:schemeClr val="bg1"/>
                          </a:solidFill>
                          <a:effectLst/>
                          <a:latin typeface="+mn-lt"/>
                          <a:ea typeface="Times New Roman" panose="02020603050405020304" pitchFamily="18" charset="0"/>
                          <a:cs typeface="Times New Roman" panose="02020603050405020304" pitchFamily="18" charset="0"/>
                        </a:rPr>
                        <a:t> </a:t>
                      </a:r>
                      <a:r>
                        <a:rPr lang="en-GB" sz="1200" dirty="0" smtClean="0">
                          <a:solidFill>
                            <a:schemeClr val="bg1"/>
                          </a:solidFill>
                          <a:effectLst/>
                          <a:latin typeface="+mn-lt"/>
                          <a:ea typeface="Times New Roman" panose="02020603050405020304" pitchFamily="18" charset="0"/>
                          <a:cs typeface="Times New Roman" panose="02020603050405020304" pitchFamily="18" charset="0"/>
                        </a:rPr>
                        <a:t>Nov</a:t>
                      </a:r>
                      <a:endParaRPr lang="fr-CH"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Place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endParaRPr lang="en-GB" dirty="0"/>
                    </a:p>
                  </a:txBody>
                  <a:tcPr marL="68580" marR="68580" marT="0" marB="0"/>
                </a:tc>
                <a:tc gridSpan="2">
                  <a:txBody>
                    <a:bodyPr/>
                    <a:lstStyle/>
                    <a:p>
                      <a:r>
                        <a:rPr lang="en-GB" dirty="0" smtClean="0"/>
                        <a:t>Student Case Studies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00223253"/>
                  </a:ext>
                </a:extLst>
              </a:tr>
              <a:tr h="253743">
                <a:tc>
                  <a:txBody>
                    <a:bodyPr/>
                    <a:lstStyle/>
                    <a:p>
                      <a:pPr algn="just">
                        <a:spcAft>
                          <a:spcPts val="0"/>
                        </a:spcAft>
                      </a:pPr>
                      <a:r>
                        <a:rPr lang="en-GB" sz="1200" dirty="0" smtClean="0">
                          <a:effectLst/>
                          <a:latin typeface="+mn-lt"/>
                        </a:rPr>
                        <a:t>Seminar</a:t>
                      </a:r>
                      <a:r>
                        <a:rPr lang="en-GB" sz="1200" baseline="0" dirty="0" smtClean="0">
                          <a:effectLst/>
                          <a:latin typeface="+mn-lt"/>
                        </a:rPr>
                        <a:t> 8</a:t>
                      </a:r>
                    </a:p>
                    <a:p>
                      <a:pPr algn="just">
                        <a:spcAft>
                          <a:spcPts val="0"/>
                        </a:spcAft>
                      </a:pPr>
                      <a:r>
                        <a:rPr lang="en-GB" sz="1200" baseline="0" dirty="0" smtClean="0">
                          <a:solidFill>
                            <a:schemeClr val="bg1"/>
                          </a:solidFill>
                          <a:effectLst/>
                          <a:latin typeface="+mn-lt"/>
                          <a:ea typeface="Times New Roman" panose="02020603050405020304" pitchFamily="18" charset="0"/>
                          <a:cs typeface="Times New Roman" panose="02020603050405020304" pitchFamily="18" charset="0"/>
                        </a:rPr>
                        <a:t>18t </a:t>
                      </a:r>
                      <a:r>
                        <a:rPr lang="en-GB" sz="1200" baseline="0" dirty="0" smtClean="0">
                          <a:solidFill>
                            <a:schemeClr val="bg1"/>
                          </a:solidFill>
                          <a:effectLst/>
                          <a:latin typeface="+mn-lt"/>
                          <a:ea typeface="Times New Roman" panose="02020603050405020304" pitchFamily="18" charset="0"/>
                          <a:cs typeface="Times New Roman" panose="02020603050405020304" pitchFamily="18" charset="0"/>
                        </a:rPr>
                        <a:t>Nov</a:t>
                      </a:r>
                      <a:endParaRPr lang="fr-CH"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Education,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Work</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and</a:t>
                      </a:r>
                      <a:r>
                        <a:rPr lang="fr-CH" sz="1600" baseline="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Living</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endParaRPr lang="en-GB" dirty="0"/>
                    </a:p>
                  </a:txBody>
                  <a:tcPr marL="68580" marR="68580" marT="0" marB="0"/>
                </a:tc>
                <a:tc gridSpan="2">
                  <a:txBody>
                    <a:bodyPr/>
                    <a:lstStyle/>
                    <a:p>
                      <a:r>
                        <a:rPr lang="en-GB" dirty="0" smtClean="0"/>
                        <a:t>Student Case Studies</a:t>
                      </a:r>
                      <a:r>
                        <a:rPr lang="en-GB" baseline="0" dirty="0" smtClean="0"/>
                        <a:t>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3269648131"/>
                  </a:ext>
                </a:extLst>
              </a:tr>
              <a:tr h="253743">
                <a:tc>
                  <a:txBody>
                    <a:bodyPr/>
                    <a:lstStyle/>
                    <a:p>
                      <a:pPr algn="just">
                        <a:spcAft>
                          <a:spcPts val="0"/>
                        </a:spcAft>
                      </a:pPr>
                      <a:r>
                        <a:rPr lang="en-GB" sz="1200" dirty="0">
                          <a:effectLst/>
                          <a:latin typeface="+mn-lt"/>
                        </a:rPr>
                        <a:t>Seminar </a:t>
                      </a:r>
                      <a:r>
                        <a:rPr lang="en-GB" sz="1200" dirty="0" smtClean="0">
                          <a:effectLst/>
                          <a:latin typeface="+mn-lt"/>
                        </a:rPr>
                        <a:t>9</a:t>
                      </a:r>
                    </a:p>
                    <a:p>
                      <a:pPr algn="just">
                        <a:spcAft>
                          <a:spcPts val="0"/>
                        </a:spcAft>
                      </a:pPr>
                      <a:r>
                        <a:rPr lang="en-GB" sz="1200" dirty="0" smtClean="0">
                          <a:solidFill>
                            <a:schemeClr val="bg1"/>
                          </a:solidFill>
                          <a:effectLst/>
                          <a:latin typeface="+mn-lt"/>
                          <a:ea typeface="Times New Roman" panose="02020603050405020304" pitchFamily="18" charset="0"/>
                          <a:cs typeface="Times New Roman" panose="02020603050405020304" pitchFamily="18" charset="0"/>
                        </a:rPr>
                        <a:t>25</a:t>
                      </a:r>
                      <a:r>
                        <a:rPr lang="en-GB" sz="1200" baseline="30000" dirty="0" smtClean="0">
                          <a:solidFill>
                            <a:schemeClr val="bg1"/>
                          </a:solidFill>
                          <a:effectLst/>
                          <a:latin typeface="+mn-lt"/>
                          <a:ea typeface="Times New Roman" panose="02020603050405020304" pitchFamily="18" charset="0"/>
                          <a:cs typeface="Times New Roman" panose="02020603050405020304" pitchFamily="18" charset="0"/>
                        </a:rPr>
                        <a:t>th</a:t>
                      </a:r>
                      <a:r>
                        <a:rPr lang="en-GB" sz="1200" baseline="0" dirty="0" smtClean="0">
                          <a:solidFill>
                            <a:schemeClr val="bg1"/>
                          </a:solidFill>
                          <a:effectLst/>
                          <a:latin typeface="+mn-lt"/>
                          <a:ea typeface="Times New Roman" panose="02020603050405020304" pitchFamily="18" charset="0"/>
                          <a:cs typeface="Times New Roman" panose="02020603050405020304" pitchFamily="18" charset="0"/>
                        </a:rPr>
                        <a:t> </a:t>
                      </a:r>
                      <a:r>
                        <a:rPr lang="en-GB" sz="1200" baseline="0" dirty="0" smtClean="0">
                          <a:solidFill>
                            <a:schemeClr val="bg1"/>
                          </a:solidFill>
                          <a:effectLst/>
                          <a:latin typeface="+mn-lt"/>
                          <a:ea typeface="Times New Roman" panose="02020603050405020304" pitchFamily="18" charset="0"/>
                          <a:cs typeface="Times New Roman" panose="02020603050405020304" pitchFamily="18" charset="0"/>
                        </a:rPr>
                        <a:t>Nov</a:t>
                      </a:r>
                      <a:endParaRPr lang="fr-CH"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r>
                        <a:rPr lang="en-GB" sz="1600" dirty="0" smtClean="0">
                          <a:latin typeface="Arial" panose="020B0604020202020204" pitchFamily="34" charset="0"/>
                          <a:cs typeface="Arial" panose="020B0604020202020204" pitchFamily="34" charset="0"/>
                        </a:rPr>
                        <a:t>Immigration, Migration</a:t>
                      </a:r>
                      <a:r>
                        <a:rPr lang="en-GB" sz="1600" baseline="0" dirty="0" smtClean="0">
                          <a:latin typeface="Arial" panose="020B0604020202020204" pitchFamily="34" charset="0"/>
                          <a:cs typeface="Arial" panose="020B0604020202020204" pitchFamily="34" charset="0"/>
                        </a:rPr>
                        <a:t> and Movement of People </a:t>
                      </a:r>
                      <a:endParaRPr lang="en-GB" sz="1600" dirty="0">
                        <a:latin typeface="Arial" panose="020B0604020202020204" pitchFamily="34" charset="0"/>
                        <a:cs typeface="Arial" panose="020B0604020202020204" pitchFamily="34" charset="0"/>
                      </a:endParaRPr>
                    </a:p>
                  </a:txBody>
                  <a:tcPr marL="68580" marR="68580" marT="0" marB="0"/>
                </a:tc>
                <a:tc hMerge="1">
                  <a:txBody>
                    <a:bodyPr/>
                    <a:lstStyle/>
                    <a:p>
                      <a:endParaRPr lang="en-GB" dirty="0"/>
                    </a:p>
                  </a:txBody>
                  <a:tcPr marL="68580" marR="68580" marT="0" marB="0"/>
                </a:tc>
                <a:tc gridSpan="2">
                  <a:txBody>
                    <a:bodyPr/>
                    <a:lstStyle/>
                    <a:p>
                      <a:r>
                        <a:rPr lang="en-GB" dirty="0" smtClean="0"/>
                        <a:t>Student Case Studies</a:t>
                      </a:r>
                      <a:r>
                        <a:rPr lang="en-GB" baseline="0" dirty="0" smtClean="0"/>
                        <a:t>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1032144303"/>
                  </a:ext>
                </a:extLst>
              </a:tr>
              <a:tr h="253743">
                <a:tc gridSpan="5">
                  <a:txBody>
                    <a:bodyPr/>
                    <a:lstStyle/>
                    <a:p>
                      <a:pPr algn="just">
                        <a:spcAft>
                          <a:spcPts val="0"/>
                        </a:spcAft>
                      </a:pPr>
                      <a:r>
                        <a:rPr lang="fr-CH" sz="12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PART</a:t>
                      </a:r>
                      <a:r>
                        <a:rPr lang="fr-CH" sz="1200" baseline="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 III                                       </a:t>
                      </a:r>
                      <a:r>
                        <a:rPr lang="fr-CH" sz="1800" baseline="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EMERGENT ISSUES IN HEALTH INEQUALITY</a:t>
                      </a:r>
                      <a:endParaRPr lang="fr-CH"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endParaRPr lang="en-GB" dirty="0"/>
                    </a:p>
                  </a:txBody>
                  <a:tcPr marL="68580" marR="68580" marT="0" marB="0"/>
                </a:tc>
                <a:tc hMerge="1">
                  <a:txBody>
                    <a:bodyPr/>
                    <a:lstStyle/>
                    <a:p>
                      <a:endParaRPr lang="en-GB" dirty="0"/>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44252625"/>
                  </a:ext>
                </a:extLst>
              </a:tr>
              <a:tr h="403863">
                <a:tc>
                  <a:txBody>
                    <a:bodyPr/>
                    <a:lstStyle/>
                    <a:p>
                      <a:pPr algn="just">
                        <a:spcAft>
                          <a:spcPts val="0"/>
                        </a:spcAft>
                      </a:pPr>
                      <a:r>
                        <a:rPr lang="en-GB" sz="1200" dirty="0">
                          <a:effectLst/>
                          <a:latin typeface="+mn-lt"/>
                        </a:rPr>
                        <a:t>Seminar </a:t>
                      </a:r>
                      <a:r>
                        <a:rPr lang="en-GB" sz="1200" dirty="0" smtClean="0">
                          <a:effectLst/>
                          <a:latin typeface="+mn-lt"/>
                        </a:rPr>
                        <a:t>10</a:t>
                      </a:r>
                    </a:p>
                    <a:p>
                      <a:pPr algn="just">
                        <a:spcAft>
                          <a:spcPts val="0"/>
                        </a:spcAft>
                      </a:pPr>
                      <a:r>
                        <a:rPr lang="en-GB" sz="1200" baseline="0" dirty="0" smtClean="0">
                          <a:effectLst/>
                          <a:latin typeface="+mn-lt"/>
                        </a:rPr>
                        <a:t>2</a:t>
                      </a:r>
                      <a:r>
                        <a:rPr lang="en-GB" sz="1200" baseline="30000" dirty="0" smtClean="0">
                          <a:effectLst/>
                          <a:latin typeface="+mn-lt"/>
                        </a:rPr>
                        <a:t>rd</a:t>
                      </a:r>
                      <a:r>
                        <a:rPr lang="en-GB" sz="1200" dirty="0" smtClean="0">
                          <a:effectLst/>
                          <a:latin typeface="+mn-lt"/>
                        </a:rPr>
                        <a:t> </a:t>
                      </a:r>
                      <a:r>
                        <a:rPr lang="en-GB" sz="1200" dirty="0" smtClean="0">
                          <a:effectLst/>
                          <a:latin typeface="+mn-lt"/>
                        </a:rPr>
                        <a:t>Dec</a:t>
                      </a:r>
                    </a:p>
                  </a:txBody>
                  <a:tcPr marL="68580" marR="68580" marT="0" marB="0"/>
                </a:tc>
                <a:tc gridSpan="2">
                  <a:txBody>
                    <a:bodyPr/>
                    <a:lstStyle/>
                    <a:p>
                      <a:pPr algn="just">
                        <a:spcAft>
                          <a:spcPts val="0"/>
                        </a:spcAft>
                        <a:tabLst>
                          <a:tab pos="856615" algn="ctr"/>
                        </a:tabLst>
                      </a:pP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Climate</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and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Environment</a:t>
                      </a:r>
                      <a:r>
                        <a:rPr lang="fr-CH" sz="1600" baseline="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r>
                        <a:rPr lang="en-GB" dirty="0" smtClean="0"/>
                        <a:t>Student Case Studies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469495204"/>
                  </a:ext>
                </a:extLst>
              </a:tr>
              <a:tr h="488807">
                <a:tc>
                  <a:txBody>
                    <a:bodyPr/>
                    <a:lstStyle/>
                    <a:p>
                      <a:pPr algn="just">
                        <a:spcAft>
                          <a:spcPts val="0"/>
                        </a:spcAft>
                      </a:pPr>
                      <a:r>
                        <a:rPr lang="fr-CH" sz="1200" dirty="0" err="1" smtClean="0">
                          <a:solidFill>
                            <a:schemeClr val="bg1"/>
                          </a:solidFill>
                          <a:effectLst/>
                          <a:latin typeface="+mn-lt"/>
                          <a:ea typeface="Times New Roman" panose="02020603050405020304" pitchFamily="18" charset="0"/>
                          <a:cs typeface="Times New Roman" panose="02020603050405020304" pitchFamily="18" charset="0"/>
                        </a:rPr>
                        <a:t>Seminar</a:t>
                      </a:r>
                      <a:r>
                        <a:rPr lang="fr-CH" sz="1200" baseline="0" dirty="0" smtClean="0">
                          <a:solidFill>
                            <a:schemeClr val="bg1"/>
                          </a:solidFill>
                          <a:effectLst/>
                          <a:latin typeface="+mn-lt"/>
                          <a:ea typeface="Times New Roman" panose="02020603050405020304" pitchFamily="18" charset="0"/>
                          <a:cs typeface="Times New Roman" panose="02020603050405020304" pitchFamily="18" charset="0"/>
                        </a:rPr>
                        <a:t> 11 </a:t>
                      </a:r>
                    </a:p>
                    <a:p>
                      <a:pPr algn="just">
                        <a:spcAft>
                          <a:spcPts val="0"/>
                        </a:spcAft>
                      </a:pPr>
                      <a:r>
                        <a:rPr lang="fr-CH" sz="1200" baseline="0" dirty="0" smtClean="0">
                          <a:solidFill>
                            <a:schemeClr val="bg1"/>
                          </a:solidFill>
                          <a:effectLst/>
                          <a:latin typeface="+mn-lt"/>
                          <a:ea typeface="Times New Roman" panose="02020603050405020304" pitchFamily="18" charset="0"/>
                          <a:cs typeface="Times New Roman" panose="02020603050405020304" pitchFamily="18" charset="0"/>
                        </a:rPr>
                        <a:t>9thh </a:t>
                      </a:r>
                      <a:r>
                        <a:rPr lang="fr-CH" sz="1200" baseline="0" dirty="0" err="1" smtClean="0">
                          <a:solidFill>
                            <a:schemeClr val="bg1"/>
                          </a:solidFill>
                          <a:effectLst/>
                          <a:latin typeface="+mn-lt"/>
                          <a:ea typeface="Times New Roman" panose="02020603050405020304" pitchFamily="18" charset="0"/>
                          <a:cs typeface="Times New Roman" panose="02020603050405020304" pitchFamily="18" charset="0"/>
                        </a:rPr>
                        <a:t>Dec</a:t>
                      </a:r>
                      <a:endParaRPr lang="fr-CH"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Technologies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r>
                        <a:rPr lang="en-GB" dirty="0" smtClean="0"/>
                        <a:t>Student Case Studies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187693145"/>
                  </a:ext>
                </a:extLst>
              </a:tr>
              <a:tr h="370986">
                <a:tc>
                  <a:txBody>
                    <a:bodyPr/>
                    <a:lstStyle/>
                    <a:p>
                      <a:pPr algn="just">
                        <a:spcAft>
                          <a:spcPts val="0"/>
                        </a:spcAft>
                      </a:pPr>
                      <a:r>
                        <a:rPr lang="fr-CH" sz="1200" dirty="0" err="1" smtClean="0">
                          <a:solidFill>
                            <a:schemeClr val="bg1"/>
                          </a:solidFill>
                          <a:effectLst/>
                          <a:latin typeface="+mn-lt"/>
                          <a:ea typeface="Times New Roman" panose="02020603050405020304" pitchFamily="18" charset="0"/>
                          <a:cs typeface="Times New Roman" panose="02020603050405020304" pitchFamily="18" charset="0"/>
                        </a:rPr>
                        <a:t>Seminar</a:t>
                      </a:r>
                      <a:r>
                        <a:rPr lang="fr-CH" sz="1200" dirty="0" smtClean="0">
                          <a:solidFill>
                            <a:schemeClr val="bg1"/>
                          </a:solidFill>
                          <a:effectLst/>
                          <a:latin typeface="+mn-lt"/>
                          <a:ea typeface="Times New Roman" panose="02020603050405020304" pitchFamily="18" charset="0"/>
                          <a:cs typeface="Times New Roman" panose="02020603050405020304" pitchFamily="18" charset="0"/>
                        </a:rPr>
                        <a:t> 12</a:t>
                      </a:r>
                    </a:p>
                    <a:p>
                      <a:pPr algn="just">
                        <a:spcAft>
                          <a:spcPts val="0"/>
                        </a:spcAft>
                      </a:pPr>
                      <a:r>
                        <a:rPr lang="fr-CH" sz="1200" dirty="0" smtClean="0">
                          <a:solidFill>
                            <a:schemeClr val="bg1"/>
                          </a:solidFill>
                          <a:effectLst/>
                          <a:latin typeface="+mn-lt"/>
                          <a:ea typeface="Times New Roman" panose="02020603050405020304" pitchFamily="18" charset="0"/>
                          <a:cs typeface="Times New Roman" panose="02020603050405020304" pitchFamily="18" charset="0"/>
                        </a:rPr>
                        <a:t>17th </a:t>
                      </a:r>
                      <a:r>
                        <a:rPr lang="fr-CH" sz="1200" dirty="0" err="1" smtClean="0">
                          <a:solidFill>
                            <a:schemeClr val="bg1"/>
                          </a:solidFill>
                          <a:effectLst/>
                          <a:latin typeface="+mn-lt"/>
                          <a:ea typeface="Times New Roman" panose="02020603050405020304" pitchFamily="18" charset="0"/>
                          <a:cs typeface="Times New Roman" panose="02020603050405020304" pitchFamily="18" charset="0"/>
                        </a:rPr>
                        <a:t>Dec</a:t>
                      </a:r>
                      <a:endParaRPr lang="fr-CH"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New issues: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Geopolitics</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to Trade </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Wrap UP</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959937764"/>
                  </a:ext>
                </a:extLst>
              </a:tr>
            </a:tbl>
          </a:graphicData>
        </a:graphic>
      </p:graphicFrame>
    </p:spTree>
    <p:extLst>
      <p:ext uri="{BB962C8B-B14F-4D97-AF65-F5344CB8AC3E}">
        <p14:creationId xmlns:p14="http://schemas.microsoft.com/office/powerpoint/2010/main" val="12704612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23014" y="1410586"/>
            <a:ext cx="10001692" cy="4524315"/>
          </a:xfrm>
          <a:prstGeom prst="rect">
            <a:avLst/>
          </a:prstGeom>
        </p:spPr>
        <p:txBody>
          <a:bodyPr wrap="square">
            <a:spAutoFit/>
          </a:bodyPr>
          <a:lstStyle/>
          <a:p>
            <a:r>
              <a:rPr lang="en-US" dirty="0" err="1" smtClean="0"/>
              <a:t>Braveman</a:t>
            </a:r>
            <a:r>
              <a:rPr lang="en-US" dirty="0" smtClean="0"/>
              <a:t>, P., &amp; </a:t>
            </a:r>
            <a:r>
              <a:rPr lang="en-US" dirty="0" err="1" smtClean="0"/>
              <a:t>Gruskin</a:t>
            </a:r>
            <a:r>
              <a:rPr lang="en-US" dirty="0" smtClean="0"/>
              <a:t>, S. (2003). Defining equity in health. Journal of Epidemiology &amp; Community Health, 57(4), 254-258. </a:t>
            </a:r>
          </a:p>
          <a:p>
            <a:endParaRPr lang="en-US" dirty="0"/>
          </a:p>
          <a:p>
            <a:r>
              <a:rPr lang="en-US" dirty="0" err="1" smtClean="0"/>
              <a:t>Hofrichter</a:t>
            </a:r>
            <a:r>
              <a:rPr lang="en-US" dirty="0" smtClean="0"/>
              <a:t>, R (2010) Part I, Chapter 1, Tackling Health Inequities: A Framework for Public Health practice (pp3- 43). </a:t>
            </a:r>
          </a:p>
          <a:p>
            <a:endParaRPr lang="en-US" dirty="0"/>
          </a:p>
          <a:p>
            <a:r>
              <a:rPr lang="en-US" dirty="0" smtClean="0"/>
              <a:t>Jamison, D. T., Summers, L. H., Alleyne, G., Arrow, K. J., Berkley, S., </a:t>
            </a:r>
            <a:r>
              <a:rPr lang="en-US" dirty="0" err="1" smtClean="0"/>
              <a:t>Binagwaho</a:t>
            </a:r>
            <a:r>
              <a:rPr lang="en-US" dirty="0" smtClean="0"/>
              <a:t>, A., ... &amp; </a:t>
            </a:r>
            <a:r>
              <a:rPr lang="en-US" dirty="0" err="1" smtClean="0"/>
              <a:t>Yamey</a:t>
            </a:r>
            <a:r>
              <a:rPr lang="en-US" dirty="0" smtClean="0"/>
              <a:t>, G. (2013). Global health 2035: a world converging within a generation. The lancet, 382(9908), 1898-1955. </a:t>
            </a:r>
          </a:p>
          <a:p>
            <a:endParaRPr lang="en-US" dirty="0" smtClean="0"/>
          </a:p>
          <a:p>
            <a:r>
              <a:rPr lang="en-US" dirty="0" smtClean="0"/>
              <a:t>McCartney, Gerry, et al. "Defining health and health inequalities." Public health 172 (2019): 22- 30. </a:t>
            </a:r>
          </a:p>
          <a:p>
            <a:endParaRPr lang="en-US" dirty="0"/>
          </a:p>
          <a:p>
            <a:r>
              <a:rPr lang="en-US" dirty="0" smtClean="0"/>
              <a:t>McCartney, G., Collins, C., &amp; Mackenzie, M. (2013). What (or who) causes health inequalities: Theories, evidence and implications? Health Policy, 113(3), 221-227. </a:t>
            </a:r>
          </a:p>
          <a:p>
            <a:endParaRPr lang="en-US" dirty="0"/>
          </a:p>
          <a:p>
            <a:r>
              <a:rPr lang="en-US" dirty="0" smtClean="0"/>
              <a:t>Sen, A., </a:t>
            </a:r>
            <a:r>
              <a:rPr lang="en-US" dirty="0" err="1" smtClean="0"/>
              <a:t>Anand</a:t>
            </a:r>
            <a:r>
              <a:rPr lang="en-US" dirty="0" smtClean="0"/>
              <a:t>, S., &amp; Peter, F. (2004). Why health </a:t>
            </a:r>
            <a:r>
              <a:rPr lang="en-US" dirty="0" err="1" smtClean="0"/>
              <a:t>equity?.In</a:t>
            </a:r>
            <a:r>
              <a:rPr lang="en-US" dirty="0" smtClean="0"/>
              <a:t> Tackling Health Inequalities Through Public Health: Theory to Action, (2010 edition) </a:t>
            </a:r>
            <a:r>
              <a:rPr lang="en-US" dirty="0" err="1" smtClean="0"/>
              <a:t>Hofrichter</a:t>
            </a:r>
            <a:r>
              <a:rPr lang="en-US" dirty="0" smtClean="0"/>
              <a:t>, R. , Bhatia, R. (Eds.) OUP</a:t>
            </a:r>
            <a:endParaRPr lang="en-GB" dirty="0"/>
          </a:p>
        </p:txBody>
      </p:sp>
      <p:sp>
        <p:nvSpPr>
          <p:cNvPr id="3" name="TextBox 2"/>
          <p:cNvSpPr txBox="1"/>
          <p:nvPr/>
        </p:nvSpPr>
        <p:spPr>
          <a:xfrm>
            <a:off x="730102" y="425302"/>
            <a:ext cx="9973340" cy="707886"/>
          </a:xfrm>
          <a:prstGeom prst="rect">
            <a:avLst/>
          </a:prstGeom>
          <a:noFill/>
        </p:spPr>
        <p:txBody>
          <a:bodyPr wrap="square" rtlCol="0">
            <a:spAutoFit/>
          </a:bodyPr>
          <a:lstStyle/>
          <a:p>
            <a:r>
              <a:rPr lang="en-GB" sz="4000" dirty="0" smtClean="0"/>
              <a:t>Readings</a:t>
            </a:r>
            <a:r>
              <a:rPr lang="en-GB" dirty="0" smtClean="0"/>
              <a:t> </a:t>
            </a:r>
            <a:endParaRPr lang="en-GB" dirty="0"/>
          </a:p>
        </p:txBody>
      </p:sp>
    </p:spTree>
    <p:extLst>
      <p:ext uri="{BB962C8B-B14F-4D97-AF65-F5344CB8AC3E}">
        <p14:creationId xmlns:p14="http://schemas.microsoft.com/office/powerpoint/2010/main" val="2704716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Keywords/jargon in SDG GH Approach </a:t>
            </a:r>
            <a:endParaRPr lang="en-GB" dirty="0"/>
          </a:p>
        </p:txBody>
      </p:sp>
      <p:sp>
        <p:nvSpPr>
          <p:cNvPr id="3" name="Content Placeholder 2"/>
          <p:cNvSpPr>
            <a:spLocks noGrp="1"/>
          </p:cNvSpPr>
          <p:nvPr>
            <p:ph idx="1"/>
          </p:nvPr>
        </p:nvSpPr>
        <p:spPr/>
        <p:txBody>
          <a:bodyPr/>
          <a:lstStyle/>
          <a:p>
            <a:r>
              <a:rPr lang="en-GB" dirty="0" smtClean="0"/>
              <a:t>Reduce Social </a:t>
            </a:r>
            <a:r>
              <a:rPr lang="en-GB" dirty="0"/>
              <a:t>I</a:t>
            </a:r>
            <a:r>
              <a:rPr lang="en-GB" dirty="0" smtClean="0"/>
              <a:t>nequities for Sustainable Development : Leave no one behind </a:t>
            </a:r>
          </a:p>
          <a:p>
            <a:endParaRPr lang="en-GB" dirty="0" smtClean="0"/>
          </a:p>
          <a:p>
            <a:r>
              <a:rPr lang="en-GB" dirty="0" smtClean="0"/>
              <a:t>Tackle Health Inequities to Achieve Health for All</a:t>
            </a:r>
          </a:p>
          <a:p>
            <a:endParaRPr lang="en-GB" dirty="0"/>
          </a:p>
          <a:p>
            <a:r>
              <a:rPr lang="en-GB" dirty="0" smtClean="0"/>
              <a:t>Measuring and Monitoring Inequalities Crucial to identify Differences in Health between Population Subgroups</a:t>
            </a:r>
          </a:p>
          <a:p>
            <a:endParaRPr lang="en-GB" dirty="0"/>
          </a:p>
          <a:p>
            <a:r>
              <a:rPr lang="en-GB" dirty="0" smtClean="0"/>
              <a:t>Data provides evidence for policies, programmes and practices </a:t>
            </a:r>
          </a:p>
        </p:txBody>
      </p:sp>
    </p:spTree>
    <p:extLst>
      <p:ext uri="{BB962C8B-B14F-4D97-AF65-F5344CB8AC3E}">
        <p14:creationId xmlns:p14="http://schemas.microsoft.com/office/powerpoint/2010/main" val="4681042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Definitions and Descriptions of Concepts: Brainstorm examples  </a:t>
            </a:r>
            <a:endParaRPr lang="en-GB" dirty="0"/>
          </a:p>
        </p:txBody>
      </p:sp>
      <p:sp>
        <p:nvSpPr>
          <p:cNvPr id="6" name="Content Placeholder 5"/>
          <p:cNvSpPr>
            <a:spLocks noGrp="1"/>
          </p:cNvSpPr>
          <p:nvPr>
            <p:ph sz="half" idx="1"/>
          </p:nvPr>
        </p:nvSpPr>
        <p:spPr/>
        <p:txBody>
          <a:bodyPr/>
          <a:lstStyle/>
          <a:p>
            <a:r>
              <a:rPr lang="en-GB" dirty="0" smtClean="0"/>
              <a:t>Health and/or Social Inequality</a:t>
            </a:r>
          </a:p>
          <a:p>
            <a:r>
              <a:rPr lang="en-GB" dirty="0" smtClean="0"/>
              <a:t>Health Equality</a:t>
            </a:r>
          </a:p>
          <a:p>
            <a:r>
              <a:rPr lang="en-GB" dirty="0" smtClean="0"/>
              <a:t>Health Inequity</a:t>
            </a:r>
          </a:p>
          <a:p>
            <a:r>
              <a:rPr lang="en-GB" dirty="0" smtClean="0"/>
              <a:t>Health Equity</a:t>
            </a:r>
          </a:p>
          <a:p>
            <a:r>
              <a:rPr lang="en-GB" dirty="0" smtClean="0"/>
              <a:t>Health and Social Justice</a:t>
            </a:r>
          </a:p>
          <a:p>
            <a:r>
              <a:rPr lang="en-GB" dirty="0" smtClean="0"/>
              <a:t>Health and Social Injustice</a:t>
            </a:r>
          </a:p>
          <a:p>
            <a:r>
              <a:rPr lang="en-GB" dirty="0" smtClean="0"/>
              <a:t>Others… </a:t>
            </a:r>
          </a:p>
          <a:p>
            <a:pPr lvl="2"/>
            <a:r>
              <a:rPr lang="en-GB" dirty="0" smtClean="0"/>
              <a:t>Of Health</a:t>
            </a:r>
            <a:endParaRPr lang="en-GB" dirty="0"/>
          </a:p>
        </p:txBody>
      </p:sp>
      <p:sp>
        <p:nvSpPr>
          <p:cNvPr id="7" name="Content Placeholder 6"/>
          <p:cNvSpPr>
            <a:spLocks noGrp="1"/>
          </p:cNvSpPr>
          <p:nvPr>
            <p:ph sz="half" idx="2"/>
          </p:nvPr>
        </p:nvSpPr>
        <p:spPr>
          <a:xfrm>
            <a:off x="6216502" y="1825625"/>
            <a:ext cx="5137298" cy="4351338"/>
          </a:xfrm>
        </p:spPr>
        <p:txBody>
          <a:bodyPr/>
          <a:lstStyle/>
          <a:p>
            <a:r>
              <a:rPr lang="en-GB" dirty="0" smtClean="0"/>
              <a:t>Are they binary?</a:t>
            </a:r>
          </a:p>
          <a:p>
            <a:r>
              <a:rPr lang="en-GB" dirty="0" smtClean="0"/>
              <a:t>From where do these emerge?</a:t>
            </a:r>
          </a:p>
          <a:p>
            <a:r>
              <a:rPr lang="en-GB" dirty="0" smtClean="0"/>
              <a:t>Epistemology?</a:t>
            </a:r>
          </a:p>
          <a:p>
            <a:r>
              <a:rPr lang="en-GB" dirty="0" smtClean="0"/>
              <a:t>Context?</a:t>
            </a:r>
          </a:p>
          <a:p>
            <a:r>
              <a:rPr lang="en-GB" dirty="0" smtClean="0"/>
              <a:t>What values underpin them?</a:t>
            </a:r>
          </a:p>
          <a:p>
            <a:r>
              <a:rPr lang="en-GB" dirty="0" smtClean="0"/>
              <a:t>How do they interrelate?</a:t>
            </a:r>
          </a:p>
          <a:p>
            <a:pPr marL="0" indent="0">
              <a:buNone/>
            </a:pPr>
            <a:endParaRPr lang="en-GB" dirty="0" smtClean="0"/>
          </a:p>
          <a:p>
            <a:pPr marL="0" indent="0">
              <a:buNone/>
            </a:pPr>
            <a:endParaRPr lang="en-GB" dirty="0" smtClean="0"/>
          </a:p>
          <a:p>
            <a:endParaRPr lang="en-GB" dirty="0" smtClean="0"/>
          </a:p>
          <a:p>
            <a:endParaRPr lang="en-GB" dirty="0" smtClean="0"/>
          </a:p>
          <a:p>
            <a:endParaRPr lang="en-GB" dirty="0" smtClean="0"/>
          </a:p>
          <a:p>
            <a:pPr marL="0" indent="0">
              <a:buNone/>
            </a:pPr>
            <a:endParaRPr lang="en-GB" dirty="0" smtClean="0"/>
          </a:p>
          <a:p>
            <a:endParaRPr lang="en-GB" dirty="0"/>
          </a:p>
        </p:txBody>
      </p:sp>
    </p:spTree>
    <p:extLst>
      <p:ext uri="{BB962C8B-B14F-4D97-AF65-F5344CB8AC3E}">
        <p14:creationId xmlns:p14="http://schemas.microsoft.com/office/powerpoint/2010/main" val="17950182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practical are these concepts?</a:t>
            </a:r>
            <a:endParaRPr lang="en-GB" dirty="0"/>
          </a:p>
        </p:txBody>
      </p:sp>
      <p:sp>
        <p:nvSpPr>
          <p:cNvPr id="3" name="Content Placeholder 2"/>
          <p:cNvSpPr>
            <a:spLocks noGrp="1"/>
          </p:cNvSpPr>
          <p:nvPr>
            <p:ph sz="half" idx="1"/>
          </p:nvPr>
        </p:nvSpPr>
        <p:spPr/>
        <p:txBody>
          <a:bodyPr/>
          <a:lstStyle/>
          <a:p>
            <a:r>
              <a:rPr lang="en-GB" dirty="0" smtClean="0"/>
              <a:t>Could they inform research?</a:t>
            </a:r>
          </a:p>
          <a:p>
            <a:r>
              <a:rPr lang="en-GB" dirty="0" smtClean="0"/>
              <a:t>Could they guide interventions</a:t>
            </a:r>
          </a:p>
          <a:p>
            <a:r>
              <a:rPr lang="en-GB" dirty="0" smtClean="0"/>
              <a:t>Could they shape policy?</a:t>
            </a:r>
          </a:p>
        </p:txBody>
      </p:sp>
      <p:sp>
        <p:nvSpPr>
          <p:cNvPr id="4" name="Content Placeholder 3"/>
          <p:cNvSpPr>
            <a:spLocks noGrp="1"/>
          </p:cNvSpPr>
          <p:nvPr>
            <p:ph sz="half" idx="2"/>
          </p:nvPr>
        </p:nvSpPr>
        <p:spPr/>
        <p:txBody>
          <a:bodyPr/>
          <a:lstStyle/>
          <a:p>
            <a:r>
              <a:rPr lang="en-GB" dirty="0" smtClean="0"/>
              <a:t>Are they measurable? How?</a:t>
            </a:r>
          </a:p>
          <a:p>
            <a:r>
              <a:rPr lang="en-GB" dirty="0" smtClean="0"/>
              <a:t>With what data from where?</a:t>
            </a:r>
          </a:p>
          <a:p>
            <a:r>
              <a:rPr lang="en-GB" dirty="0" smtClean="0"/>
              <a:t>Whose responsibility are these concepts?</a:t>
            </a:r>
          </a:p>
          <a:p>
            <a:endParaRPr lang="en-GB" dirty="0"/>
          </a:p>
        </p:txBody>
      </p:sp>
    </p:spTree>
    <p:extLst>
      <p:ext uri="{BB962C8B-B14F-4D97-AF65-F5344CB8AC3E}">
        <p14:creationId xmlns:p14="http://schemas.microsoft.com/office/powerpoint/2010/main" val="30069648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we need definitions and concepts ?</a:t>
            </a:r>
            <a:endParaRPr lang="en-GB" dirty="0"/>
          </a:p>
        </p:txBody>
      </p:sp>
      <p:sp>
        <p:nvSpPr>
          <p:cNvPr id="3" name="Content Placeholder 2"/>
          <p:cNvSpPr>
            <a:spLocks noGrp="1"/>
          </p:cNvSpPr>
          <p:nvPr>
            <p:ph idx="1"/>
          </p:nvPr>
        </p:nvSpPr>
        <p:spPr/>
        <p:txBody>
          <a:bodyPr/>
          <a:lstStyle/>
          <a:p>
            <a:r>
              <a:rPr lang="en-GB" dirty="0" smtClean="0"/>
              <a:t>Shared understanding</a:t>
            </a:r>
          </a:p>
          <a:p>
            <a:r>
              <a:rPr lang="en-GB" dirty="0" smtClean="0"/>
              <a:t>Good to think with</a:t>
            </a:r>
          </a:p>
          <a:p>
            <a:r>
              <a:rPr lang="en-GB" dirty="0" smtClean="0"/>
              <a:t>Sometimes good with act with</a:t>
            </a:r>
          </a:p>
          <a:p>
            <a:r>
              <a:rPr lang="en-GB" dirty="0" smtClean="0"/>
              <a:t>Point of departure</a:t>
            </a:r>
          </a:p>
          <a:p>
            <a:r>
              <a:rPr lang="en-GB" dirty="0" smtClean="0"/>
              <a:t>Know your object of study</a:t>
            </a:r>
          </a:p>
          <a:p>
            <a:r>
              <a:rPr lang="en-GB" dirty="0" smtClean="0"/>
              <a:t>Unit of analysis</a:t>
            </a:r>
          </a:p>
          <a:p>
            <a:r>
              <a:rPr lang="en-GB" dirty="0" smtClean="0"/>
              <a:t>What data to collect to make it visible</a:t>
            </a:r>
          </a:p>
          <a:p>
            <a:r>
              <a:rPr lang="en-GB" dirty="0" smtClean="0"/>
              <a:t>Often changing</a:t>
            </a:r>
            <a:endParaRPr lang="en-GB" dirty="0"/>
          </a:p>
        </p:txBody>
      </p:sp>
    </p:spTree>
    <p:extLst>
      <p:ext uri="{BB962C8B-B14F-4D97-AF65-F5344CB8AC3E}">
        <p14:creationId xmlns:p14="http://schemas.microsoft.com/office/powerpoint/2010/main" val="11053651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Key Thinking &amp; Frameworks </a:t>
            </a:r>
            <a:endParaRPr lang="en-GB" dirty="0"/>
          </a:p>
        </p:txBody>
      </p:sp>
      <p:graphicFrame>
        <p:nvGraphicFramePr>
          <p:cNvPr id="5" name="Diagram 4"/>
          <p:cNvGraphicFramePr/>
          <p:nvPr>
            <p:extLst>
              <p:ext uri="{D42A27DB-BD31-4B8C-83A1-F6EECF244321}">
                <p14:modId xmlns:p14="http://schemas.microsoft.com/office/powerpoint/2010/main" val="827320176"/>
              </p:ext>
            </p:extLst>
          </p:nvPr>
        </p:nvGraphicFramePr>
        <p:xfrm>
          <a:off x="2509060" y="1210962"/>
          <a:ext cx="6795577" cy="51113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6299664" y="5922120"/>
            <a:ext cx="3235569" cy="369332"/>
          </a:xfrm>
          <a:prstGeom prst="rect">
            <a:avLst/>
          </a:prstGeom>
          <a:noFill/>
        </p:spPr>
        <p:txBody>
          <a:bodyPr wrap="square" rtlCol="0">
            <a:spAutoFit/>
          </a:bodyPr>
          <a:lstStyle/>
          <a:p>
            <a:r>
              <a:rPr lang="en-US" dirty="0" smtClean="0"/>
              <a:t>Bruce Link and Jo Phelan (1995)</a:t>
            </a:r>
            <a:endParaRPr lang="en-GB" dirty="0"/>
          </a:p>
        </p:txBody>
      </p:sp>
      <p:sp>
        <p:nvSpPr>
          <p:cNvPr id="7" name="TextBox 6"/>
          <p:cNvSpPr txBox="1"/>
          <p:nvPr/>
        </p:nvSpPr>
        <p:spPr>
          <a:xfrm>
            <a:off x="8159017" y="3150104"/>
            <a:ext cx="4341865" cy="646331"/>
          </a:xfrm>
          <a:prstGeom prst="rect">
            <a:avLst/>
          </a:prstGeom>
          <a:noFill/>
        </p:spPr>
        <p:txBody>
          <a:bodyPr wrap="square" rtlCol="0">
            <a:spAutoFit/>
          </a:bodyPr>
          <a:lstStyle/>
          <a:p>
            <a:r>
              <a:rPr lang="en-US" dirty="0" smtClean="0"/>
              <a:t>Black Report in 1980, WHO's "Closing the Gap“ 2005 report Michael Marmot </a:t>
            </a:r>
            <a:endParaRPr lang="en-GB" dirty="0"/>
          </a:p>
        </p:txBody>
      </p:sp>
      <p:sp>
        <p:nvSpPr>
          <p:cNvPr id="8" name="TextBox 7"/>
          <p:cNvSpPr txBox="1"/>
          <p:nvPr/>
        </p:nvSpPr>
        <p:spPr>
          <a:xfrm>
            <a:off x="2382983" y="4847880"/>
            <a:ext cx="2144684" cy="369332"/>
          </a:xfrm>
          <a:prstGeom prst="rect">
            <a:avLst/>
          </a:prstGeom>
          <a:noFill/>
        </p:spPr>
        <p:txBody>
          <a:bodyPr wrap="square" rtlCol="0">
            <a:spAutoFit/>
          </a:bodyPr>
          <a:lstStyle/>
          <a:p>
            <a:r>
              <a:rPr lang="fr-CH" dirty="0" smtClean="0"/>
              <a:t>Nancy Krieger</a:t>
            </a:r>
            <a:endParaRPr lang="en-GB" dirty="0"/>
          </a:p>
        </p:txBody>
      </p:sp>
      <p:sp>
        <p:nvSpPr>
          <p:cNvPr id="9" name="TextBox 8"/>
          <p:cNvSpPr txBox="1"/>
          <p:nvPr/>
        </p:nvSpPr>
        <p:spPr>
          <a:xfrm>
            <a:off x="6313248" y="1424055"/>
            <a:ext cx="4466706" cy="646331"/>
          </a:xfrm>
          <a:prstGeom prst="rect">
            <a:avLst/>
          </a:prstGeom>
          <a:noFill/>
        </p:spPr>
        <p:txBody>
          <a:bodyPr wrap="square" rtlCol="0">
            <a:spAutoFit/>
          </a:bodyPr>
          <a:lstStyle/>
          <a:p>
            <a:r>
              <a:rPr lang="en-GB" dirty="0" smtClean="0"/>
              <a:t>19</a:t>
            </a:r>
            <a:r>
              <a:rPr lang="en-GB" baseline="30000" dirty="0" smtClean="0"/>
              <a:t>th </a:t>
            </a:r>
            <a:r>
              <a:rPr lang="en-GB" dirty="0" smtClean="0"/>
              <a:t>20</a:t>
            </a:r>
            <a:r>
              <a:rPr lang="en-GB" baseline="30000" dirty="0" smtClean="0"/>
              <a:t>th</a:t>
            </a:r>
            <a:r>
              <a:rPr lang="en-GB" dirty="0" smtClean="0"/>
              <a:t> Century individual science &amp;  pathologies </a:t>
            </a:r>
            <a:endParaRPr lang="en-GB" dirty="0"/>
          </a:p>
        </p:txBody>
      </p:sp>
      <p:sp>
        <p:nvSpPr>
          <p:cNvPr id="10" name="TextBox 9"/>
          <p:cNvSpPr txBox="1"/>
          <p:nvPr/>
        </p:nvSpPr>
        <p:spPr>
          <a:xfrm>
            <a:off x="1132479" y="2589401"/>
            <a:ext cx="3291840" cy="646331"/>
          </a:xfrm>
          <a:prstGeom prst="rect">
            <a:avLst/>
          </a:prstGeom>
          <a:noFill/>
        </p:spPr>
        <p:txBody>
          <a:bodyPr wrap="square" rtlCol="0">
            <a:spAutoFit/>
          </a:bodyPr>
          <a:lstStyle/>
          <a:p>
            <a:r>
              <a:rPr lang="en-US" dirty="0" err="1" smtClean="0"/>
              <a:t>Kimberlé</a:t>
            </a:r>
            <a:r>
              <a:rPr lang="en-US" dirty="0" smtClean="0"/>
              <a:t> Crenshaw in the context of feminist theory</a:t>
            </a:r>
            <a:endParaRPr lang="en-GB" dirty="0"/>
          </a:p>
        </p:txBody>
      </p:sp>
      <p:sp>
        <p:nvSpPr>
          <p:cNvPr id="11" name="TextBox 10"/>
          <p:cNvSpPr txBox="1"/>
          <p:nvPr/>
        </p:nvSpPr>
        <p:spPr>
          <a:xfrm>
            <a:off x="8211064" y="4524714"/>
            <a:ext cx="2187146" cy="646331"/>
          </a:xfrm>
          <a:prstGeom prst="rect">
            <a:avLst/>
          </a:prstGeom>
          <a:noFill/>
        </p:spPr>
        <p:txBody>
          <a:bodyPr wrap="square" rtlCol="0">
            <a:spAutoFit/>
          </a:bodyPr>
          <a:lstStyle/>
          <a:p>
            <a:r>
              <a:rPr lang="en-GB" dirty="0" smtClean="0"/>
              <a:t>Sen – health economics </a:t>
            </a:r>
            <a:endParaRPr lang="en-GB" dirty="0"/>
          </a:p>
        </p:txBody>
      </p:sp>
    </p:spTree>
    <p:extLst>
      <p:ext uri="{BB962C8B-B14F-4D97-AF65-F5344CB8AC3E}">
        <p14:creationId xmlns:p14="http://schemas.microsoft.com/office/powerpoint/2010/main" val="27959380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Dig down on Sen capabilities approach</a:t>
            </a:r>
            <a:endParaRPr lang="en-GB" dirty="0"/>
          </a:p>
        </p:txBody>
      </p:sp>
      <p:sp>
        <p:nvSpPr>
          <p:cNvPr id="3" name="Content Placeholder 2"/>
          <p:cNvSpPr>
            <a:spLocks noGrp="1"/>
          </p:cNvSpPr>
          <p:nvPr>
            <p:ph sz="half" idx="1"/>
          </p:nvPr>
        </p:nvSpPr>
        <p:spPr/>
        <p:txBody>
          <a:bodyPr>
            <a:normAutofit lnSpcReduction="10000"/>
          </a:bodyPr>
          <a:lstStyle/>
          <a:p>
            <a:r>
              <a:rPr lang="en-GB" dirty="0" smtClean="0"/>
              <a:t>Capabilities – Freedoms and Functioning's (rather than resources and outcomes)</a:t>
            </a:r>
          </a:p>
          <a:p>
            <a:r>
              <a:rPr lang="en-GB" dirty="0" smtClean="0"/>
              <a:t>Equity should expand capabilities not just equalize health outcomes </a:t>
            </a:r>
          </a:p>
          <a:p>
            <a:r>
              <a:rPr lang="en-GB" dirty="0" smtClean="0"/>
              <a:t>Structural inequalities but ignores context and </a:t>
            </a:r>
            <a:r>
              <a:rPr lang="en-GB" dirty="0" err="1" smtClean="0"/>
              <a:t>ind</a:t>
            </a:r>
            <a:r>
              <a:rPr lang="en-GB" dirty="0" smtClean="0"/>
              <a:t> lives and their disadvantages</a:t>
            </a:r>
          </a:p>
          <a:p>
            <a:r>
              <a:rPr lang="en-GB" dirty="0" smtClean="0"/>
              <a:t>Must address broader </a:t>
            </a:r>
            <a:r>
              <a:rPr lang="en-GB" dirty="0" err="1" smtClean="0"/>
              <a:t>soc</a:t>
            </a:r>
            <a:r>
              <a:rPr lang="en-GB" dirty="0" smtClean="0"/>
              <a:t>-eco justice </a:t>
            </a:r>
            <a:endParaRPr lang="en-GB" dirty="0"/>
          </a:p>
        </p:txBody>
      </p:sp>
      <p:sp>
        <p:nvSpPr>
          <p:cNvPr id="4" name="Content Placeholder 3"/>
          <p:cNvSpPr>
            <a:spLocks noGrp="1"/>
          </p:cNvSpPr>
          <p:nvPr>
            <p:ph sz="half" idx="2"/>
          </p:nvPr>
        </p:nvSpPr>
        <p:spPr/>
        <p:txBody>
          <a:bodyPr>
            <a:normAutofit lnSpcReduction="10000"/>
          </a:bodyPr>
          <a:lstStyle/>
          <a:p>
            <a:pPr marL="0" indent="0">
              <a:buNone/>
            </a:pPr>
            <a:r>
              <a:rPr lang="en-GB" dirty="0" smtClean="0"/>
              <a:t>But contrasts with</a:t>
            </a:r>
          </a:p>
          <a:p>
            <a:pPr>
              <a:buFontTx/>
              <a:buChar char="-"/>
            </a:pPr>
            <a:r>
              <a:rPr lang="en-GB" dirty="0" smtClean="0"/>
              <a:t>Utilitarian approach </a:t>
            </a:r>
          </a:p>
          <a:p>
            <a:pPr>
              <a:buFontTx/>
              <a:buChar char="-"/>
            </a:pPr>
            <a:r>
              <a:rPr lang="en-GB" dirty="0" smtClean="0"/>
              <a:t>At odds with free-market (he sees the role of state)</a:t>
            </a:r>
          </a:p>
          <a:p>
            <a:pPr>
              <a:buFontTx/>
              <a:buChar char="-"/>
            </a:pPr>
            <a:r>
              <a:rPr lang="en-GB" dirty="0" smtClean="0"/>
              <a:t>Less about “basic needs” i.e. food, water, shelter</a:t>
            </a:r>
          </a:p>
          <a:p>
            <a:pPr>
              <a:buFontTx/>
              <a:buChar char="-"/>
            </a:pPr>
            <a:r>
              <a:rPr lang="en-GB" dirty="0" smtClean="0"/>
              <a:t>Challenges biomedical model- adds social, economic and environmental</a:t>
            </a:r>
          </a:p>
          <a:p>
            <a:endParaRPr lang="en-GB" dirty="0"/>
          </a:p>
        </p:txBody>
      </p:sp>
    </p:spTree>
    <p:extLst>
      <p:ext uri="{BB962C8B-B14F-4D97-AF65-F5344CB8AC3E}">
        <p14:creationId xmlns:p14="http://schemas.microsoft.com/office/powerpoint/2010/main" val="18052672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ebf387b6-d516-4085-a227-0d4660656c4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30529F736A95F4E8D1F412CF7A50CD9" ma:contentTypeVersion="14" ma:contentTypeDescription="Crée un document." ma:contentTypeScope="" ma:versionID="2a285a2c17b7ffe1653560a15614c8b8">
  <xsd:schema xmlns:xsd="http://www.w3.org/2001/XMLSchema" xmlns:xs="http://www.w3.org/2001/XMLSchema" xmlns:p="http://schemas.microsoft.com/office/2006/metadata/properties" xmlns:ns3="ebf387b6-d516-4085-a227-0d4660656c40" xmlns:ns4="b72596eb-cf5b-4bfd-8adc-92cb820bebfd" targetNamespace="http://schemas.microsoft.com/office/2006/metadata/properties" ma:root="true" ma:fieldsID="e77bf833c5772ea09a46f73210d2875c" ns3:_="" ns4:_="">
    <xsd:import namespace="ebf387b6-d516-4085-a227-0d4660656c40"/>
    <xsd:import namespace="b72596eb-cf5b-4bfd-8adc-92cb820bebfd"/>
    <xsd:element name="properties">
      <xsd:complexType>
        <xsd:sequence>
          <xsd:element name="documentManagement">
            <xsd:complexType>
              <xsd:all>
                <xsd:element ref="ns3:MediaServiceMetadata" minOccurs="0"/>
                <xsd:element ref="ns3:MediaServiceFastMetadata" minOccurs="0"/>
                <xsd:element ref="ns3:MediaServiceSearchProperties" minOccurs="0"/>
                <xsd:element ref="ns3:MediaServiceObjectDetectorVersions" minOccurs="0"/>
                <xsd:element ref="ns3:_activity" minOccurs="0"/>
                <xsd:element ref="ns4:SharedWithUsers" minOccurs="0"/>
                <xsd:element ref="ns4:SharedWithDetails" minOccurs="0"/>
                <xsd:element ref="ns4:SharingHintHash" minOccurs="0"/>
                <xsd:element ref="ns3:MediaServiceDateTaken" minOccurs="0"/>
                <xsd:element ref="ns3:MediaServiceSystem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f387b6-d516-4085-a227-0d4660656c4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_activity" ma:index="12" nillable="true" ma:displayName="_activity" ma:hidden="true" ma:internalName="_activity">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SystemTags" ma:index="17" nillable="true" ma:displayName="MediaServiceSystemTags" ma:hidden="true" ma:internalName="MediaServiceSystemTags" ma:readOnly="true">
      <xsd:simpleType>
        <xsd:restriction base="dms:Note"/>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72596eb-cf5b-4bfd-8adc-92cb820bebfd" elementFormDefault="qualified">
    <xsd:import namespace="http://schemas.microsoft.com/office/2006/documentManagement/types"/>
    <xsd:import namespace="http://schemas.microsoft.com/office/infopath/2007/PartnerControls"/>
    <xsd:element name="SharedWithUsers" ma:index="13"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Partagé avec détails" ma:internalName="SharedWithDetails" ma:readOnly="true">
      <xsd:simpleType>
        <xsd:restriction base="dms:Note">
          <xsd:maxLength value="255"/>
        </xsd:restriction>
      </xsd:simpleType>
    </xsd:element>
    <xsd:element name="SharingHintHash" ma:index="15" nillable="true" ma:displayName="Partage du hachage d’indicateu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3DA9DA4-4865-48E3-9197-624A457AE776}">
  <ds:schemaRefs>
    <ds:schemaRef ds:uri="http://schemas.microsoft.com/sharepoint/v3/contenttype/forms"/>
  </ds:schemaRefs>
</ds:datastoreItem>
</file>

<file path=customXml/itemProps2.xml><?xml version="1.0" encoding="utf-8"?>
<ds:datastoreItem xmlns:ds="http://schemas.openxmlformats.org/officeDocument/2006/customXml" ds:itemID="{851B9661-C48C-485A-920F-821088D42881}">
  <ds:schemaRefs>
    <ds:schemaRef ds:uri="http://schemas.microsoft.com/office/infopath/2007/PartnerControls"/>
    <ds:schemaRef ds:uri="http://purl.org/dc/elements/1.1/"/>
    <ds:schemaRef ds:uri="http://schemas.microsoft.com/office/2006/metadata/properties"/>
    <ds:schemaRef ds:uri="b72596eb-cf5b-4bfd-8adc-92cb820bebfd"/>
    <ds:schemaRef ds:uri="ebf387b6-d516-4085-a227-0d4660656c40"/>
    <ds:schemaRef ds:uri="http://purl.org/dc/terms/"/>
    <ds:schemaRef ds:uri="http://schemas.openxmlformats.org/package/2006/metadata/core-properties"/>
    <ds:schemaRef ds:uri="http://schemas.microsoft.com/office/2006/documentManagement/types"/>
    <ds:schemaRef ds:uri="http://www.w3.org/XML/1998/namespace"/>
    <ds:schemaRef ds:uri="http://purl.org/dc/dcmitype/"/>
  </ds:schemaRefs>
</ds:datastoreItem>
</file>

<file path=customXml/itemProps3.xml><?xml version="1.0" encoding="utf-8"?>
<ds:datastoreItem xmlns:ds="http://schemas.openxmlformats.org/officeDocument/2006/customXml" ds:itemID="{5A947392-5292-488C-9426-646F4F56C6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f387b6-d516-4085-a227-0d4660656c40"/>
    <ds:schemaRef ds:uri="b72596eb-cf5b-4bfd-8adc-92cb820beb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7035</TotalTime>
  <Words>2935</Words>
  <Application>Microsoft Office PowerPoint</Application>
  <PresentationFormat>Widescreen</PresentationFormat>
  <Paragraphs>270</Paragraphs>
  <Slides>17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Times New Roman</vt:lpstr>
      <vt:lpstr>Office Theme</vt:lpstr>
      <vt:lpstr>Inequalities: Theory and Concepts </vt:lpstr>
      <vt:lpstr>PowerPoint Presentation</vt:lpstr>
      <vt:lpstr>PowerPoint Presentation</vt:lpstr>
      <vt:lpstr>Keywords/jargon in SDG GH Approach </vt:lpstr>
      <vt:lpstr>Definitions and Descriptions of Concepts: Brainstorm examples  </vt:lpstr>
      <vt:lpstr>How practical are these concepts?</vt:lpstr>
      <vt:lpstr>Why we need definitions and concepts ?</vt:lpstr>
      <vt:lpstr>Key Thinking &amp; Frameworks </vt:lpstr>
      <vt:lpstr>Dig down on Sen capabilities approach</vt:lpstr>
      <vt:lpstr>Dig down on Braveman versus McCartney</vt:lpstr>
      <vt:lpstr>Relevant Readings </vt:lpstr>
      <vt:lpstr>Questions</vt:lpstr>
      <vt:lpstr>Values and Principles of equity</vt:lpstr>
      <vt:lpstr>Role of frameworks in policy and research </vt:lpstr>
      <vt:lpstr>Can health equity be universalised to GH?</vt:lpstr>
      <vt:lpstr>WHO Health Inequality Monitor </vt:lpstr>
      <vt:lpstr>PowerPoint Presentation</vt:lpstr>
    </vt:vector>
  </TitlesOfParts>
  <Company>IHEID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Claire Somerville</dc:creator>
  <cp:lastModifiedBy>Claire Somerville</cp:lastModifiedBy>
  <cp:revision>27</cp:revision>
  <cp:lastPrinted>2024-09-24T11:25:55Z</cp:lastPrinted>
  <dcterms:created xsi:type="dcterms:W3CDTF">2024-09-20T12:38:21Z</dcterms:created>
  <dcterms:modified xsi:type="dcterms:W3CDTF">2025-09-23T09:15:08Z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0x010100630529F736A95F4E8D1F412CF7A50CD9</vt:lpwstr>
  </property>
</Properties>
</file>