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65" r:id="rId6"/>
    <p:sldId id="257" r:id="rId7"/>
    <p:sldId id="258" r:id="rId8"/>
    <p:sldId id="266" r:id="rId9"/>
    <p:sldId id="267" r:id="rId10"/>
    <p:sldId id="259" r:id="rId11"/>
    <p:sldId id="269" r:id="rId12"/>
    <p:sldId id="270" r:id="rId13"/>
    <p:sldId id="268" r:id="rId14"/>
    <p:sldId id="272" r:id="rId15"/>
    <p:sldId id="261" r:id="rId16"/>
    <p:sldId id="260" r:id="rId17"/>
    <p:sldId id="273" r:id="rId18"/>
    <p:sldId id="264" r:id="rId19"/>
    <p:sldId id="274" r:id="rId2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5" d="100"/>
          <a:sy n="65" d="100"/>
        </p:scale>
        <p:origin x="700" y="4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2372991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9572553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486872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792EC8EA-FC91-4FEF-9400-5923EECBA7E4}"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4264103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792EC8EA-FC91-4FEF-9400-5923EECBA7E4}" type="datetimeFigureOut">
              <a:rPr lang="en-GB" smtClean="0"/>
              <a:t>16/09/2024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86986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792EC8EA-FC91-4FEF-9400-5923EECBA7E4}"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31673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792EC8EA-FC91-4FEF-9400-5923EECBA7E4}" type="datetimeFigureOut">
              <a:rPr lang="en-GB" smtClean="0"/>
              <a:t>16/09/2024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6567979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792EC8EA-FC91-4FEF-9400-5923EECBA7E4}" type="datetimeFigureOut">
              <a:rPr lang="en-GB" smtClean="0"/>
              <a:t>16/09/2024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235852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92EC8EA-FC91-4FEF-9400-5923EECBA7E4}" type="datetimeFigureOut">
              <a:rPr lang="en-GB" smtClean="0"/>
              <a:t>16/09/2024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1105507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2EC8EA-FC91-4FEF-9400-5923EECBA7E4}"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4992377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792EC8EA-FC91-4FEF-9400-5923EECBA7E4}" type="datetimeFigureOut">
              <a:rPr lang="en-GB" smtClean="0"/>
              <a:t>16/09/2024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E4BD074-A0AE-40F7-A605-A527A7696EA6}" type="slidenum">
              <a:rPr lang="en-GB" smtClean="0"/>
              <a:t>‹#›</a:t>
            </a:fld>
            <a:endParaRPr lang="en-GB"/>
          </a:p>
        </p:txBody>
      </p:sp>
    </p:spTree>
    <p:extLst>
      <p:ext uri="{BB962C8B-B14F-4D97-AF65-F5344CB8AC3E}">
        <p14:creationId xmlns:p14="http://schemas.microsoft.com/office/powerpoint/2010/main" val="27699464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92EC8EA-FC91-4FEF-9400-5923EECBA7E4}" type="datetimeFigureOut">
              <a:rPr lang="en-GB" smtClean="0"/>
              <a:t>16/09/2024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E4BD074-A0AE-40F7-A605-A527A7696EA6}" type="slidenum">
              <a:rPr lang="en-GB" smtClean="0"/>
              <a:t>‹#›</a:t>
            </a:fld>
            <a:endParaRPr lang="en-GB"/>
          </a:p>
        </p:txBody>
      </p:sp>
    </p:spTree>
    <p:extLst>
      <p:ext uri="{BB962C8B-B14F-4D97-AF65-F5344CB8AC3E}">
        <p14:creationId xmlns:p14="http://schemas.microsoft.com/office/powerpoint/2010/main" val="3430087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Tackling Health Inequalities </a:t>
            </a:r>
            <a:endParaRPr lang="en-GB" dirty="0"/>
          </a:p>
        </p:txBody>
      </p:sp>
      <p:sp>
        <p:nvSpPr>
          <p:cNvPr id="3" name="Subtitle 2"/>
          <p:cNvSpPr>
            <a:spLocks noGrp="1"/>
          </p:cNvSpPr>
          <p:nvPr>
            <p:ph type="subTitle" idx="1"/>
          </p:nvPr>
        </p:nvSpPr>
        <p:spPr/>
        <p:txBody>
          <a:bodyPr/>
          <a:lstStyle/>
          <a:p>
            <a:r>
              <a:rPr lang="en-GB" dirty="0" smtClean="0"/>
              <a:t>Course J4M328</a:t>
            </a:r>
          </a:p>
          <a:p>
            <a:r>
              <a:rPr lang="en-GB" dirty="0" smtClean="0"/>
              <a:t>Claire Somerville, PhD. </a:t>
            </a:r>
          </a:p>
          <a:p>
            <a:r>
              <a:rPr lang="en-GB" dirty="0" smtClean="0"/>
              <a:t>Medical Anthropologist </a:t>
            </a:r>
            <a:endParaRPr lang="en-GB" dirty="0"/>
          </a:p>
        </p:txBody>
      </p:sp>
    </p:spTree>
    <p:extLst>
      <p:ext uri="{BB962C8B-B14F-4D97-AF65-F5344CB8AC3E}">
        <p14:creationId xmlns:p14="http://schemas.microsoft.com/office/powerpoint/2010/main" val="22309869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stretch>
            <a:fillRect/>
          </a:stretch>
        </p:blipFill>
        <p:spPr>
          <a:xfrm>
            <a:off x="2231923" y="108155"/>
            <a:ext cx="7033305" cy="6564107"/>
          </a:xfrm>
          <a:prstGeom prst="rect">
            <a:avLst/>
          </a:prstGeom>
        </p:spPr>
      </p:pic>
    </p:spTree>
    <p:extLst>
      <p:ext uri="{BB962C8B-B14F-4D97-AF65-F5344CB8AC3E}">
        <p14:creationId xmlns:p14="http://schemas.microsoft.com/office/powerpoint/2010/main" val="37978718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p:cNvGraphicFramePr>
          <p:nvPr>
            <p:extLst>
              <p:ext uri="{D42A27DB-BD31-4B8C-83A1-F6EECF244321}">
                <p14:modId xmlns:p14="http://schemas.microsoft.com/office/powerpoint/2010/main" val="674350727"/>
              </p:ext>
            </p:extLst>
          </p:nvPr>
        </p:nvGraphicFramePr>
        <p:xfrm>
          <a:off x="411840" y="428304"/>
          <a:ext cx="10414959" cy="6040310"/>
        </p:xfrm>
        <a:graphic>
          <a:graphicData uri="http://schemas.openxmlformats.org/drawingml/2006/table">
            <a:tbl>
              <a:tblPr firstRow="1" firstCol="1" bandRow="1">
                <a:tableStyleId>{5C22544A-7EE6-4342-B048-85BDC9FD1C3A}</a:tableStyleId>
              </a:tblPr>
              <a:tblGrid>
                <a:gridCol w="1918184">
                  <a:extLst>
                    <a:ext uri="{9D8B030D-6E8A-4147-A177-3AD203B41FA5}">
                      <a16:colId xmlns:a16="http://schemas.microsoft.com/office/drawing/2014/main" val="3754072466"/>
                    </a:ext>
                  </a:extLst>
                </a:gridCol>
                <a:gridCol w="3018181">
                  <a:extLst>
                    <a:ext uri="{9D8B030D-6E8A-4147-A177-3AD203B41FA5}">
                      <a16:colId xmlns:a16="http://schemas.microsoft.com/office/drawing/2014/main" val="3173002736"/>
                    </a:ext>
                  </a:extLst>
                </a:gridCol>
                <a:gridCol w="2315577">
                  <a:extLst>
                    <a:ext uri="{9D8B030D-6E8A-4147-A177-3AD203B41FA5}">
                      <a16:colId xmlns:a16="http://schemas.microsoft.com/office/drawing/2014/main" val="1230586951"/>
                    </a:ext>
                  </a:extLst>
                </a:gridCol>
                <a:gridCol w="423720">
                  <a:extLst>
                    <a:ext uri="{9D8B030D-6E8A-4147-A177-3AD203B41FA5}">
                      <a16:colId xmlns:a16="http://schemas.microsoft.com/office/drawing/2014/main" val="318253423"/>
                    </a:ext>
                  </a:extLst>
                </a:gridCol>
                <a:gridCol w="2739297">
                  <a:extLst>
                    <a:ext uri="{9D8B030D-6E8A-4147-A177-3AD203B41FA5}">
                      <a16:colId xmlns:a16="http://schemas.microsoft.com/office/drawing/2014/main" val="4210411285"/>
                    </a:ext>
                  </a:extLst>
                </a:gridCol>
              </a:tblGrid>
              <a:tr h="327853">
                <a:tc>
                  <a:txBody>
                    <a:bodyPr/>
                    <a:lstStyle/>
                    <a:p>
                      <a:pPr algn="just">
                        <a:spcAft>
                          <a:spcPts val="0"/>
                        </a:spcAft>
                      </a:pPr>
                      <a:r>
                        <a:rPr lang="en-GB" sz="1800" dirty="0" smtClean="0">
                          <a:effectLst/>
                        </a:rPr>
                        <a:t>Introductions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a:txBody>
                    <a:bodyPr/>
                    <a:lstStyle/>
                    <a:p>
                      <a:pPr algn="just">
                        <a:spcAft>
                          <a:spcPts val="0"/>
                        </a:spcAft>
                      </a:pPr>
                      <a:r>
                        <a:rPr lang="en-GB" sz="1800" dirty="0">
                          <a:effectLst/>
                        </a:rPr>
                        <a:t>17</a:t>
                      </a:r>
                      <a:r>
                        <a:rPr lang="en-GB" sz="1800" baseline="30000" dirty="0">
                          <a:effectLst/>
                        </a:rPr>
                        <a:t>h</a:t>
                      </a:r>
                      <a:r>
                        <a:rPr lang="en-GB" sz="1800" dirty="0">
                          <a:effectLst/>
                        </a:rPr>
                        <a:t> Sept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80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Introduction</a:t>
                      </a:r>
                      <a:r>
                        <a:rPr lang="fr-CH" sz="1800" baseline="0" dirty="0" smtClean="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 </a:t>
                      </a: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extLst>
                  <a:ext uri="{0D108BD9-81ED-4DB2-BD59-A6C34878D82A}">
                    <a16:rowId xmlns:a16="http://schemas.microsoft.com/office/drawing/2014/main" val="3920776943"/>
                  </a:ext>
                </a:extLst>
              </a:tr>
              <a:tr h="253743">
                <a:tc gridSpan="5">
                  <a:txBody>
                    <a:bodyPr/>
                    <a:lstStyle/>
                    <a:p>
                      <a:r>
                        <a:rPr lang="en-GB" sz="1400" b="1" dirty="0" smtClean="0">
                          <a:solidFill>
                            <a:schemeClr val="tx1"/>
                          </a:solidFill>
                        </a:rPr>
                        <a:t>PART </a:t>
                      </a:r>
                      <a:r>
                        <a:rPr lang="en-GB" sz="1800" b="1" dirty="0" smtClean="0">
                          <a:solidFill>
                            <a:schemeClr val="tx1"/>
                          </a:solidFill>
                        </a:rPr>
                        <a:t>I</a:t>
                      </a:r>
                      <a:r>
                        <a:rPr lang="en-GB" sz="1800" b="1" baseline="0" dirty="0" smtClean="0">
                          <a:solidFill>
                            <a:schemeClr val="tx1"/>
                          </a:solidFill>
                        </a:rPr>
                        <a:t>                              FOUNDATIONS TO UNDERSTANDING AND TACKLING HEALTH INEQUALITIES </a:t>
                      </a:r>
                      <a:endParaRPr lang="en-GB" sz="1800" b="1" dirty="0">
                        <a:solidFill>
                          <a:schemeClr val="tx1"/>
                        </a:solidFill>
                      </a:endParaRPr>
                    </a:p>
                  </a:txBody>
                  <a:tcPr marL="68580" marR="68580" marT="0" marB="0"/>
                </a:tc>
                <a:tc hMerge="1">
                  <a:txBody>
                    <a:bodyPr/>
                    <a:lstStyle/>
                    <a:p>
                      <a:endParaRPr lang="en-GB" dirty="0"/>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821684246"/>
                  </a:ext>
                </a:extLst>
              </a:tr>
              <a:tr h="253743">
                <a:tc>
                  <a:txBody>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a:effectLst/>
                          <a:latin typeface="+mn-lt"/>
                        </a:rPr>
                        <a:t>Seminar </a:t>
                      </a:r>
                      <a:r>
                        <a:rPr lang="en-GB" sz="1200" smtClean="0">
                          <a:effectLst/>
                          <a:latin typeface="+mn-lt"/>
                        </a:rPr>
                        <a:t>1</a:t>
                      </a:r>
                    </a:p>
                    <a:p>
                      <a:pPr marL="0" marR="0" lvl="0" indent="0" algn="just" defTabSz="914400" rtl="0" eaLnBrk="1" fontAlgn="auto" latinLnBrk="0" hangingPunct="1">
                        <a:lnSpc>
                          <a:spcPct val="100000"/>
                        </a:lnSpc>
                        <a:spcBef>
                          <a:spcPts val="0"/>
                        </a:spcBef>
                        <a:spcAft>
                          <a:spcPts val="0"/>
                        </a:spcAft>
                        <a:buClrTx/>
                        <a:buSzTx/>
                        <a:buFontTx/>
                        <a:buNone/>
                        <a:tabLst/>
                        <a:defRPr/>
                      </a:pPr>
                      <a:r>
                        <a:rPr lang="en-GB" sz="1200" smtClean="0">
                          <a:effectLst/>
                          <a:latin typeface="+mn-lt"/>
                        </a:rPr>
                        <a:t>24</a:t>
                      </a:r>
                      <a:r>
                        <a:rPr lang="en-GB" sz="1200" baseline="30000" smtClean="0">
                          <a:effectLst/>
                          <a:latin typeface="+mn-lt"/>
                        </a:rPr>
                        <a:t>th</a:t>
                      </a:r>
                      <a:r>
                        <a:rPr lang="en-GB" sz="1200" smtClean="0">
                          <a:effectLst/>
                          <a:latin typeface="+mn-lt"/>
                        </a:rPr>
                        <a:t> Sept</a:t>
                      </a:r>
                      <a:endParaRPr lang="fr-CH" sz="1200" smtClean="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An Introduction to Concepts and Theory of Inequality, Equity and Justice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48579009"/>
                  </a:ext>
                </a:extLst>
              </a:tr>
              <a:tr h="253743">
                <a:tc>
                  <a:txBody>
                    <a:bodyPr/>
                    <a:lstStyle/>
                    <a:p>
                      <a:pPr algn="just">
                        <a:spcAft>
                          <a:spcPts val="0"/>
                        </a:spcAft>
                      </a:pPr>
                      <a:r>
                        <a:rPr lang="en-GB" sz="1200" dirty="0">
                          <a:effectLst/>
                          <a:latin typeface="+mn-lt"/>
                        </a:rPr>
                        <a:t>Seminar </a:t>
                      </a:r>
                      <a:r>
                        <a:rPr lang="en-GB" sz="1200" dirty="0" smtClean="0">
                          <a:effectLst/>
                          <a:latin typeface="+mn-lt"/>
                        </a:rPr>
                        <a:t>2 </a:t>
                      </a:r>
                    </a:p>
                    <a:p>
                      <a:pPr algn="just">
                        <a:spcAft>
                          <a:spcPts val="0"/>
                        </a:spcAft>
                      </a:pPr>
                      <a:r>
                        <a:rPr lang="en-GB" sz="1200" dirty="0" smtClean="0">
                          <a:effectLst/>
                          <a:latin typeface="+mn-lt"/>
                        </a:rPr>
                        <a:t>1</a:t>
                      </a:r>
                      <a:r>
                        <a:rPr lang="en-GB" sz="1200" baseline="30000" dirty="0" smtClean="0">
                          <a:effectLst/>
                          <a:latin typeface="+mn-lt"/>
                        </a:rPr>
                        <a:t>st</a:t>
                      </a:r>
                      <a:r>
                        <a:rPr lang="en-GB" sz="1200" dirty="0" smtClean="0">
                          <a:effectLst/>
                          <a:latin typeface="+mn-lt"/>
                        </a:rPr>
                        <a:t> Oct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effectLst/>
                          <a:latin typeface="Arial" panose="020B0604020202020204" pitchFamily="34" charset="0"/>
                          <a:cs typeface="Arial" panose="020B0604020202020204" pitchFamily="34" charset="0"/>
                        </a:rPr>
                        <a:t>Poverty within and Between Countries</a:t>
                      </a:r>
                      <a:r>
                        <a:rPr lang="en-GB" sz="1600" baseline="0" dirty="0" smtClean="0">
                          <a:effectLst/>
                          <a:latin typeface="Arial" panose="020B0604020202020204" pitchFamily="34" charset="0"/>
                          <a:cs typeface="Arial" panose="020B0604020202020204" pitchFamily="34" charset="0"/>
                        </a:rPr>
                        <a:t> and Health Inequalities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4048765144"/>
                  </a:ext>
                </a:extLst>
              </a:tr>
              <a:tr h="261482">
                <a:tc>
                  <a:txBody>
                    <a:bodyPr/>
                    <a:lstStyle/>
                    <a:p>
                      <a:pPr algn="just">
                        <a:spcAft>
                          <a:spcPts val="0"/>
                        </a:spcAft>
                      </a:pPr>
                      <a:r>
                        <a:rPr lang="en-GB" sz="1200" dirty="0">
                          <a:effectLst/>
                          <a:latin typeface="+mn-lt"/>
                        </a:rPr>
                        <a:t>Seminar </a:t>
                      </a:r>
                      <a:r>
                        <a:rPr lang="en-GB" sz="1200" dirty="0" smtClean="0">
                          <a:effectLst/>
                          <a:latin typeface="+mn-lt"/>
                        </a:rPr>
                        <a:t>3 </a:t>
                      </a:r>
                    </a:p>
                    <a:p>
                      <a:pPr algn="just">
                        <a:spcAft>
                          <a:spcPts val="0"/>
                        </a:spcAft>
                      </a:pPr>
                      <a:r>
                        <a:rPr lang="en-GB" sz="1200" dirty="0" smtClean="0">
                          <a:effectLst/>
                          <a:latin typeface="+mn-lt"/>
                        </a:rPr>
                        <a:t>8</a:t>
                      </a:r>
                      <a:r>
                        <a:rPr lang="en-GB" sz="1200" baseline="30000" dirty="0" smtClean="0">
                          <a:effectLst/>
                          <a:latin typeface="+mn-lt"/>
                        </a:rPr>
                        <a:t>th</a:t>
                      </a:r>
                      <a:r>
                        <a:rPr lang="en-GB" sz="1200" dirty="0" smtClean="0">
                          <a:effectLst/>
                          <a:latin typeface="+mn-lt"/>
                        </a:rPr>
                        <a:t> 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Systems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Resources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Access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093867312"/>
                  </a:ext>
                </a:extLst>
              </a:tr>
              <a:tr h="253743">
                <a:tc>
                  <a:txBody>
                    <a:bodyPr/>
                    <a:lstStyle/>
                    <a:p>
                      <a:pPr algn="just">
                        <a:spcAft>
                          <a:spcPts val="0"/>
                        </a:spcAft>
                      </a:pPr>
                      <a:r>
                        <a:rPr lang="en-GB" sz="1200" dirty="0">
                          <a:effectLst/>
                          <a:latin typeface="+mn-lt"/>
                        </a:rPr>
                        <a:t>Seminar </a:t>
                      </a:r>
                      <a:r>
                        <a:rPr lang="en-GB" sz="1200" dirty="0" smtClean="0">
                          <a:effectLst/>
                          <a:latin typeface="+mn-lt"/>
                        </a:rPr>
                        <a:t>4</a:t>
                      </a:r>
                    </a:p>
                    <a:p>
                      <a:pPr algn="just">
                        <a:spcAft>
                          <a:spcPts val="0"/>
                        </a:spcAft>
                      </a:pPr>
                      <a:r>
                        <a:rPr lang="en-GB" sz="1200" dirty="0" smtClean="0">
                          <a:effectLst/>
                          <a:latin typeface="+mn-lt"/>
                        </a:rPr>
                        <a:t>15</a:t>
                      </a:r>
                      <a:r>
                        <a:rPr lang="en-GB" sz="1200" baseline="30000" dirty="0" smtClean="0">
                          <a:effectLst/>
                          <a:latin typeface="+mn-lt"/>
                        </a:rPr>
                        <a:t>h</a:t>
                      </a:r>
                      <a:r>
                        <a:rPr lang="en-GB" sz="1200" dirty="0" smtClean="0">
                          <a:effectLst/>
                          <a:latin typeface="+mn-lt"/>
                        </a:rPr>
                        <a:t> Oct </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Social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Determinants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Approach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Health</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a:p>
                  </a:txBody>
                  <a:tcPr marL="68580" marR="68580" marT="0" marB="0"/>
                </a:tc>
                <a:tc hMerge="1">
                  <a:txBody>
                    <a:bodyPr/>
                    <a:lstStyle/>
                    <a:p>
                      <a:endParaRPr lang="en-GB"/>
                    </a:p>
                  </a:txBody>
                  <a:tcPr/>
                </a:tc>
                <a:extLst>
                  <a:ext uri="{0D108BD9-81ED-4DB2-BD59-A6C34878D82A}">
                    <a16:rowId xmlns:a16="http://schemas.microsoft.com/office/drawing/2014/main" val="1359069119"/>
                  </a:ext>
                </a:extLst>
              </a:tr>
              <a:tr h="303075">
                <a:tc gridSpan="5">
                  <a:txBody>
                    <a:bodyPr/>
                    <a:lstStyle/>
                    <a:p>
                      <a:pPr algn="just">
                        <a:spcAft>
                          <a:spcPts val="0"/>
                        </a:spcAft>
                      </a:pPr>
                      <a:r>
                        <a:rPr lang="fr-CH" sz="12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PART II                                        </a:t>
                      </a:r>
                      <a:r>
                        <a:rPr lang="fr-CH" sz="18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UNDERSTANDING AXES OF HEALTH INEQUALITIES </a:t>
                      </a:r>
                      <a:endParaRPr lang="fr-CH" sz="12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77256332"/>
                  </a:ext>
                </a:extLst>
              </a:tr>
              <a:tr h="282946">
                <a:tc>
                  <a:txBody>
                    <a:bodyPr/>
                    <a:lstStyle/>
                    <a:p>
                      <a:pPr algn="just">
                        <a:spcAft>
                          <a:spcPts val="0"/>
                        </a:spcAft>
                      </a:pPr>
                      <a:r>
                        <a:rPr lang="en-GB" sz="1200" dirty="0" smtClean="0">
                          <a:effectLst/>
                          <a:latin typeface="+mn-lt"/>
                        </a:rPr>
                        <a:t>Seminar5 22</a:t>
                      </a:r>
                      <a:r>
                        <a:rPr lang="en-GB" sz="1200" baseline="30000" dirty="0" smtClean="0">
                          <a:effectLst/>
                          <a:latin typeface="+mn-lt"/>
                        </a:rPr>
                        <a:t>nd</a:t>
                      </a:r>
                      <a:r>
                        <a:rPr lang="en-GB" sz="1200" dirty="0" smtClean="0">
                          <a:effectLst/>
                          <a:latin typeface="+mn-lt"/>
                        </a:rPr>
                        <a:t> Oct</a:t>
                      </a:r>
                      <a:endParaRPr lang="fr-CH" sz="1200" dirty="0">
                        <a:solidFill>
                          <a:srgbClr val="000000"/>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en-GB" sz="1600" dirty="0" smtClean="0">
                          <a:solidFill>
                            <a:schemeClr val="dk1"/>
                          </a:solidFill>
                          <a:effectLst/>
                          <a:latin typeface="Arial" panose="020B0604020202020204" pitchFamily="34" charset="0"/>
                          <a:ea typeface="+mn-ea"/>
                          <a:cs typeface="Arial" panose="020B0604020202020204" pitchFamily="34" charset="0"/>
                        </a:rPr>
                        <a:t>Gender</a:t>
                      </a:r>
                      <a:r>
                        <a:rPr lang="en-GB" sz="1600" baseline="0" dirty="0" smtClean="0">
                          <a:solidFill>
                            <a:schemeClr val="dk1"/>
                          </a:solidFill>
                          <a:effectLst/>
                          <a:latin typeface="Arial" panose="020B0604020202020204" pitchFamily="34" charset="0"/>
                          <a:ea typeface="+mn-ea"/>
                          <a:cs typeface="Arial" panose="020B0604020202020204" pitchFamily="34" charset="0"/>
                        </a:rPr>
                        <a:t> (ONLINE CLASS)</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792295139"/>
                  </a:ext>
                </a:extLst>
              </a:tr>
              <a:tr h="370986">
                <a:tc>
                  <a:txBody>
                    <a:bodyPr/>
                    <a:lstStyle/>
                    <a:p>
                      <a:pPr algn="just">
                        <a:spcAft>
                          <a:spcPts val="0"/>
                        </a:spcAft>
                      </a:pPr>
                      <a:r>
                        <a:rPr lang="en-GB" sz="1200" dirty="0">
                          <a:effectLst/>
                          <a:latin typeface="+mn-lt"/>
                        </a:rPr>
                        <a:t>Seminar </a:t>
                      </a:r>
                      <a:r>
                        <a:rPr lang="en-GB" sz="1200" dirty="0" smtClean="0">
                          <a:effectLst/>
                          <a:latin typeface="+mn-lt"/>
                        </a:rPr>
                        <a:t>6</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29</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Oct</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Race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Ethnicity</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542554248"/>
                  </a:ext>
                </a:extLst>
              </a:tr>
              <a:tr h="256815">
                <a:tc gridSpan="5">
                  <a:txBody>
                    <a:bodyPr/>
                    <a:lstStyle/>
                    <a:p>
                      <a:pPr algn="just">
                        <a:spcAft>
                          <a:spcPts val="0"/>
                        </a:spcAft>
                      </a:pP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5</a:t>
                      </a:r>
                      <a:r>
                        <a:rPr lang="en-GB" sz="1200" baseline="300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th</a:t>
                      </a:r>
                      <a:r>
                        <a:rPr lang="en-GB"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Nov                                        READING WEEK</a:t>
                      </a:r>
                      <a:endParaRPr lang="fr-CH" sz="12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025817812"/>
                  </a:ext>
                </a:extLst>
              </a:tr>
              <a:tr h="298101">
                <a:tc>
                  <a:txBody>
                    <a:bodyPr/>
                    <a:lstStyle/>
                    <a:p>
                      <a:pPr algn="just">
                        <a:spcAft>
                          <a:spcPts val="0"/>
                        </a:spcAft>
                      </a:pPr>
                      <a:r>
                        <a:rPr lang="en-GB" sz="1200" dirty="0">
                          <a:effectLst/>
                          <a:latin typeface="+mn-lt"/>
                        </a:rPr>
                        <a:t>Seminar </a:t>
                      </a:r>
                      <a:r>
                        <a:rPr lang="en-GB" sz="1200" dirty="0" smtClean="0">
                          <a:effectLst/>
                          <a:latin typeface="+mn-lt"/>
                        </a:rPr>
                        <a:t>7</a:t>
                      </a:r>
                      <a:r>
                        <a:rPr lang="en-GB" sz="1200" baseline="0" dirty="0" smtClean="0">
                          <a:effectLst/>
                          <a:latin typeface="+mn-lt"/>
                        </a:rPr>
                        <a:t> </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12</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Place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00223253"/>
                  </a:ext>
                </a:extLst>
              </a:tr>
              <a:tr h="253743">
                <a:tc>
                  <a:txBody>
                    <a:bodyPr/>
                    <a:lstStyle/>
                    <a:p>
                      <a:pPr algn="just">
                        <a:spcAft>
                          <a:spcPts val="0"/>
                        </a:spcAft>
                      </a:pPr>
                      <a:r>
                        <a:rPr lang="en-GB" sz="1200" dirty="0" smtClean="0">
                          <a:effectLst/>
                          <a:latin typeface="+mn-lt"/>
                        </a:rPr>
                        <a:t>Seminar</a:t>
                      </a:r>
                      <a:r>
                        <a:rPr lang="en-GB" sz="1200" baseline="0" dirty="0" smtClean="0">
                          <a:effectLst/>
                          <a:latin typeface="+mn-lt"/>
                        </a:rPr>
                        <a:t> 8</a:t>
                      </a:r>
                    </a:p>
                    <a:p>
                      <a:pPr algn="just">
                        <a:spcAft>
                          <a:spcPts val="0"/>
                        </a:spcAft>
                      </a:pP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19</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Education,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Work</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Living</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3269648131"/>
                  </a:ext>
                </a:extLst>
              </a:tr>
              <a:tr h="253743">
                <a:tc>
                  <a:txBody>
                    <a:bodyPr/>
                    <a:lstStyle/>
                    <a:p>
                      <a:pPr algn="just">
                        <a:spcAft>
                          <a:spcPts val="0"/>
                        </a:spcAft>
                      </a:pPr>
                      <a:r>
                        <a:rPr lang="en-GB" sz="1200" dirty="0">
                          <a:effectLst/>
                          <a:latin typeface="+mn-lt"/>
                        </a:rPr>
                        <a:t>Seminar </a:t>
                      </a:r>
                      <a:r>
                        <a:rPr lang="en-GB" sz="1200" dirty="0" smtClean="0">
                          <a:effectLst/>
                          <a:latin typeface="+mn-lt"/>
                        </a:rPr>
                        <a:t>9</a:t>
                      </a:r>
                    </a:p>
                    <a:p>
                      <a:pPr algn="just">
                        <a:spcAft>
                          <a:spcPts val="0"/>
                        </a:spcAft>
                      </a:pPr>
                      <a:r>
                        <a:rPr lang="en-GB" sz="1200" dirty="0" smtClean="0">
                          <a:solidFill>
                            <a:schemeClr val="bg1"/>
                          </a:solidFill>
                          <a:effectLst/>
                          <a:latin typeface="+mn-lt"/>
                          <a:ea typeface="Times New Roman" panose="02020603050405020304" pitchFamily="18" charset="0"/>
                          <a:cs typeface="Times New Roman" panose="02020603050405020304" pitchFamily="18" charset="0"/>
                        </a:rPr>
                        <a:t>26</a:t>
                      </a:r>
                      <a:r>
                        <a:rPr lang="en-GB" sz="1200" baseline="30000" dirty="0" smtClean="0">
                          <a:solidFill>
                            <a:schemeClr val="bg1"/>
                          </a:solidFill>
                          <a:effectLst/>
                          <a:latin typeface="+mn-lt"/>
                          <a:ea typeface="Times New Roman" panose="02020603050405020304" pitchFamily="18" charset="0"/>
                          <a:cs typeface="Times New Roman" panose="02020603050405020304" pitchFamily="18" charset="0"/>
                        </a:rPr>
                        <a:t>th</a:t>
                      </a:r>
                      <a:r>
                        <a:rPr lang="en-GB" sz="1200" baseline="0" dirty="0" smtClean="0">
                          <a:solidFill>
                            <a:schemeClr val="bg1"/>
                          </a:solidFill>
                          <a:effectLst/>
                          <a:latin typeface="+mn-lt"/>
                          <a:ea typeface="Times New Roman" panose="02020603050405020304" pitchFamily="18" charset="0"/>
                          <a:cs typeface="Times New Roman" panose="02020603050405020304" pitchFamily="18" charset="0"/>
                        </a:rPr>
                        <a:t> Nov</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sz="1600" dirty="0" smtClean="0">
                          <a:latin typeface="Arial" panose="020B0604020202020204" pitchFamily="34" charset="0"/>
                          <a:cs typeface="Arial" panose="020B0604020202020204" pitchFamily="34" charset="0"/>
                        </a:rPr>
                        <a:t>Immigration, Migration</a:t>
                      </a:r>
                      <a:r>
                        <a:rPr lang="en-GB" sz="1600" baseline="0" dirty="0" smtClean="0">
                          <a:latin typeface="Arial" panose="020B0604020202020204" pitchFamily="34" charset="0"/>
                          <a:cs typeface="Arial" panose="020B0604020202020204" pitchFamily="34" charset="0"/>
                        </a:rPr>
                        <a:t> and Movement of People </a:t>
                      </a:r>
                      <a:endParaRPr lang="en-GB" sz="1600" dirty="0">
                        <a:latin typeface="Arial" panose="020B0604020202020204" pitchFamily="34" charset="0"/>
                        <a:cs typeface="Arial" panose="020B0604020202020204" pitchFamily="34" charset="0"/>
                      </a:endParaRPr>
                    </a:p>
                  </a:txBody>
                  <a:tcPr marL="68580" marR="68580" marT="0" marB="0"/>
                </a:tc>
                <a:tc hMerge="1">
                  <a:txBody>
                    <a:bodyPr/>
                    <a:lstStyle/>
                    <a:p>
                      <a:endParaRPr lang="en-GB" dirty="0"/>
                    </a:p>
                  </a:txBody>
                  <a:tcPr marL="68580" marR="68580" marT="0" marB="0"/>
                </a:tc>
                <a:tc gridSpan="2">
                  <a:txBody>
                    <a:bodyPr/>
                    <a:lstStyle/>
                    <a:p>
                      <a:r>
                        <a:rPr lang="en-GB" dirty="0" smtClean="0"/>
                        <a:t>Student Case Studies</a:t>
                      </a:r>
                      <a:r>
                        <a:rPr lang="en-GB" baseline="0" dirty="0" smtClean="0"/>
                        <a:t>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1032144303"/>
                  </a:ext>
                </a:extLst>
              </a:tr>
              <a:tr h="253743">
                <a:tc gridSpan="5">
                  <a:txBody>
                    <a:bodyPr/>
                    <a:lstStyle/>
                    <a:p>
                      <a:pPr algn="just">
                        <a:spcAft>
                          <a:spcPts val="0"/>
                        </a:spcAft>
                      </a:pPr>
                      <a:r>
                        <a:rPr lang="fr-CH" sz="120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PART</a:t>
                      </a:r>
                      <a:r>
                        <a:rPr lang="fr-CH" sz="12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 III                                       </a:t>
                      </a:r>
                      <a:r>
                        <a:rPr lang="fr-CH" sz="1800" baseline="0" dirty="0" smtClean="0">
                          <a:solidFill>
                            <a:schemeClr val="tx1"/>
                          </a:solidFill>
                          <a:effectLst/>
                          <a:latin typeface="Arial" panose="020B0604020202020204" pitchFamily="34" charset="0"/>
                          <a:ea typeface="Times New Roman" panose="02020603050405020304" pitchFamily="18" charset="0"/>
                          <a:cs typeface="Arial" panose="020B0604020202020204" pitchFamily="34" charset="0"/>
                        </a:rPr>
                        <a:t>EMERGENT ISSUES IN HEALTH INEQUALITY</a:t>
                      </a:r>
                      <a:endParaRPr lang="fr-CH" sz="1800" dirty="0">
                        <a:solidFill>
                          <a:schemeClr val="tx1"/>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endParaRPr lang="en-GB" dirty="0"/>
                    </a:p>
                  </a:txBody>
                  <a:tcPr marL="68580" marR="68580" marT="0" marB="0"/>
                </a:tc>
                <a:tc hMerge="1">
                  <a:txBody>
                    <a:bodyPr/>
                    <a:lstStyle/>
                    <a:p>
                      <a:endParaRPr lang="en-GB" dirty="0"/>
                    </a:p>
                  </a:txBody>
                  <a:tcPr marL="68580" marR="68580" marT="0" marB="0"/>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344252625"/>
                  </a:ext>
                </a:extLst>
              </a:tr>
              <a:tr h="403863">
                <a:tc>
                  <a:txBody>
                    <a:bodyPr/>
                    <a:lstStyle/>
                    <a:p>
                      <a:pPr algn="just">
                        <a:spcAft>
                          <a:spcPts val="0"/>
                        </a:spcAft>
                      </a:pPr>
                      <a:r>
                        <a:rPr lang="en-GB" sz="1200" dirty="0">
                          <a:effectLst/>
                          <a:latin typeface="+mn-lt"/>
                        </a:rPr>
                        <a:t>Seminar </a:t>
                      </a:r>
                      <a:r>
                        <a:rPr lang="en-GB" sz="1200" dirty="0" smtClean="0">
                          <a:effectLst/>
                          <a:latin typeface="+mn-lt"/>
                        </a:rPr>
                        <a:t>10</a:t>
                      </a:r>
                    </a:p>
                    <a:p>
                      <a:pPr algn="just">
                        <a:spcAft>
                          <a:spcPts val="0"/>
                        </a:spcAft>
                      </a:pPr>
                      <a:r>
                        <a:rPr lang="en-GB" sz="1200" dirty="0" smtClean="0">
                          <a:effectLst/>
                          <a:latin typeface="+mn-lt"/>
                        </a:rPr>
                        <a:t>3</a:t>
                      </a:r>
                      <a:r>
                        <a:rPr lang="en-GB" sz="1200" baseline="30000" dirty="0" smtClean="0">
                          <a:effectLst/>
                          <a:latin typeface="+mn-lt"/>
                        </a:rPr>
                        <a:t>rd</a:t>
                      </a:r>
                      <a:r>
                        <a:rPr lang="en-GB" sz="1200" dirty="0" smtClean="0">
                          <a:effectLst/>
                          <a:latin typeface="+mn-lt"/>
                        </a:rPr>
                        <a:t> Dec</a:t>
                      </a:r>
                    </a:p>
                  </a:txBody>
                  <a:tcPr marL="68580" marR="68580" marT="0" marB="0"/>
                </a:tc>
                <a:tc gridSpan="2">
                  <a:txBody>
                    <a:bodyPr/>
                    <a:lstStyle/>
                    <a:p>
                      <a:pPr algn="just">
                        <a:spcAft>
                          <a:spcPts val="0"/>
                        </a:spcAft>
                        <a:tabLst>
                          <a:tab pos="856615" algn="ctr"/>
                        </a:tabLst>
                      </a:pP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Climate</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and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Environment</a:t>
                      </a:r>
                      <a:r>
                        <a:rPr lang="fr-CH" sz="1600" baseline="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469495204"/>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 11 </a:t>
                      </a:r>
                      <a:endParaRPr lang="fr-CH" sz="1200" baseline="0" dirty="0" smtClean="0">
                        <a:solidFill>
                          <a:schemeClr val="bg1"/>
                        </a:solidFill>
                        <a:effectLst/>
                        <a:latin typeface="+mn-lt"/>
                        <a:ea typeface="Times New Roman" panose="02020603050405020304" pitchFamily="18" charset="0"/>
                        <a:cs typeface="Times New Roman" panose="02020603050405020304" pitchFamily="18" charset="0"/>
                      </a:endParaRPr>
                    </a:p>
                    <a:p>
                      <a:pPr algn="just">
                        <a:spcAft>
                          <a:spcPts val="0"/>
                        </a:spcAft>
                      </a:pPr>
                      <a:r>
                        <a:rPr lang="fr-CH" sz="1200" baseline="0" dirty="0" smtClean="0">
                          <a:solidFill>
                            <a:schemeClr val="bg1"/>
                          </a:solidFill>
                          <a:effectLst/>
                          <a:latin typeface="+mn-lt"/>
                          <a:ea typeface="Times New Roman" panose="02020603050405020304" pitchFamily="18" charset="0"/>
                          <a:cs typeface="Times New Roman" panose="02020603050405020304" pitchFamily="18" charset="0"/>
                        </a:rPr>
                        <a:t>10th </a:t>
                      </a:r>
                      <a:r>
                        <a:rPr lang="fr-CH" sz="1200" baseline="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Technologies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r>
                        <a:rPr lang="en-GB" dirty="0" smtClean="0"/>
                        <a:t>Student Case Studies </a:t>
                      </a:r>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187693145"/>
                  </a:ext>
                </a:extLst>
              </a:tr>
              <a:tr h="370986">
                <a:tc>
                  <a:txBody>
                    <a:bodyPr/>
                    <a:lstStyle/>
                    <a:p>
                      <a:pPr algn="just">
                        <a:spcAft>
                          <a:spcPts val="0"/>
                        </a:spcAft>
                      </a:pP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Seminar</a:t>
                      </a:r>
                      <a:r>
                        <a:rPr lang="fr-CH" sz="1200" dirty="0" smtClean="0">
                          <a:solidFill>
                            <a:schemeClr val="bg1"/>
                          </a:solidFill>
                          <a:effectLst/>
                          <a:latin typeface="+mn-lt"/>
                          <a:ea typeface="Times New Roman" panose="02020603050405020304" pitchFamily="18" charset="0"/>
                          <a:cs typeface="Times New Roman" panose="02020603050405020304" pitchFamily="18" charset="0"/>
                        </a:rPr>
                        <a:t> 12</a:t>
                      </a:r>
                    </a:p>
                    <a:p>
                      <a:pPr algn="just">
                        <a:spcAft>
                          <a:spcPts val="0"/>
                        </a:spcAft>
                      </a:pPr>
                      <a:r>
                        <a:rPr lang="fr-CH" sz="1200" dirty="0" smtClean="0">
                          <a:solidFill>
                            <a:schemeClr val="bg1"/>
                          </a:solidFill>
                          <a:effectLst/>
                          <a:latin typeface="+mn-lt"/>
                          <a:ea typeface="Times New Roman" panose="02020603050405020304" pitchFamily="18" charset="0"/>
                          <a:cs typeface="Times New Roman" panose="02020603050405020304" pitchFamily="18" charset="0"/>
                        </a:rPr>
                        <a:t>17th </a:t>
                      </a:r>
                      <a:r>
                        <a:rPr lang="fr-CH" sz="1200" dirty="0" err="1" smtClean="0">
                          <a:solidFill>
                            <a:schemeClr val="bg1"/>
                          </a:solidFill>
                          <a:effectLst/>
                          <a:latin typeface="+mn-lt"/>
                          <a:ea typeface="Times New Roman" panose="02020603050405020304" pitchFamily="18" charset="0"/>
                          <a:cs typeface="Times New Roman" panose="02020603050405020304" pitchFamily="18" charset="0"/>
                        </a:rPr>
                        <a:t>Dec</a:t>
                      </a:r>
                      <a:endParaRPr lang="fr-CH" sz="1200" dirty="0">
                        <a:solidFill>
                          <a:schemeClr val="bg1"/>
                        </a:solidFill>
                        <a:effectLst/>
                        <a:latin typeface="+mn-lt"/>
                        <a:ea typeface="Times New Roman" panose="02020603050405020304" pitchFamily="18" charset="0"/>
                        <a:cs typeface="Times New Roman" panose="02020603050405020304" pitchFamily="18" charset="0"/>
                      </a:endParaRPr>
                    </a:p>
                  </a:txBody>
                  <a:tcPr marL="68580" marR="68580" marT="0" marB="0"/>
                </a:tc>
                <a:tc gridSpan="2">
                  <a:txBody>
                    <a:bodyPr/>
                    <a:lstStyle/>
                    <a:p>
                      <a:pPr algn="just">
                        <a:spcAft>
                          <a:spcPts val="0"/>
                        </a:spcAft>
                      </a:pP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New issues: </a:t>
                      </a:r>
                      <a:r>
                        <a:rPr lang="fr-CH" sz="1600" dirty="0" err="1"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Geopolitics</a:t>
                      </a:r>
                      <a:r>
                        <a:rPr lang="fr-CH" sz="1600" dirty="0" smtClean="0">
                          <a:solidFill>
                            <a:srgbClr val="000000"/>
                          </a:solidFill>
                          <a:effectLst/>
                          <a:latin typeface="Arial" panose="020B0604020202020204" pitchFamily="34" charset="0"/>
                          <a:ea typeface="Times New Roman" panose="02020603050405020304" pitchFamily="18" charset="0"/>
                          <a:cs typeface="Arial" panose="020B0604020202020204" pitchFamily="34" charset="0"/>
                        </a:rPr>
                        <a:t> to Trade </a:t>
                      </a:r>
                      <a:endParaRPr lang="fr-CH" sz="1600" dirty="0">
                        <a:solidFill>
                          <a:srgbClr val="000000"/>
                        </a:solidFill>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hMerge="1">
                  <a:txBody>
                    <a:bodyPr/>
                    <a:lstStyle/>
                    <a:p>
                      <a:pPr algn="just">
                        <a:spcAft>
                          <a:spcPts val="0"/>
                        </a:spcAft>
                      </a:pPr>
                      <a:endParaRPr lang="fr-CH" sz="180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endParaRPr>
                    </a:p>
                  </a:txBody>
                  <a:tcPr marL="68580" marR="68580" marT="0" marB="0"/>
                </a:tc>
                <a:tc gridSpan="2">
                  <a:txBody>
                    <a:bodyPr/>
                    <a:lstStyle/>
                    <a:p>
                      <a:endParaRPr lang="en-GB" dirty="0"/>
                    </a:p>
                  </a:txBody>
                  <a:tcPr marL="68580" marR="68580" marT="0" marB="0"/>
                </a:tc>
                <a:tc hMerge="1">
                  <a:txBody>
                    <a:bodyPr/>
                    <a:lstStyle/>
                    <a:p>
                      <a:endParaRPr lang="en-GB"/>
                    </a:p>
                  </a:txBody>
                  <a:tcPr/>
                </a:tc>
                <a:extLst>
                  <a:ext uri="{0D108BD9-81ED-4DB2-BD59-A6C34878D82A}">
                    <a16:rowId xmlns:a16="http://schemas.microsoft.com/office/drawing/2014/main" val="2959937764"/>
                  </a:ext>
                </a:extLst>
              </a:tr>
            </a:tbl>
          </a:graphicData>
        </a:graphic>
      </p:graphicFrame>
    </p:spTree>
    <p:extLst>
      <p:ext uri="{BB962C8B-B14F-4D97-AF65-F5344CB8AC3E}">
        <p14:creationId xmlns:p14="http://schemas.microsoft.com/office/powerpoint/2010/main" val="304762888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Assessment </a:t>
            </a:r>
            <a:endParaRPr lang="en-GB" dirty="0"/>
          </a:p>
        </p:txBody>
      </p:sp>
      <p:sp>
        <p:nvSpPr>
          <p:cNvPr id="3" name="Content Placeholder 2"/>
          <p:cNvSpPr>
            <a:spLocks noGrp="1"/>
          </p:cNvSpPr>
          <p:nvPr>
            <p:ph idx="1"/>
          </p:nvPr>
        </p:nvSpPr>
        <p:spPr/>
        <p:txBody>
          <a:bodyPr>
            <a:normAutofit/>
          </a:bodyPr>
          <a:lstStyle/>
          <a:p>
            <a:pPr marL="0" indent="0">
              <a:buNone/>
            </a:pPr>
            <a:r>
              <a:rPr lang="en-US" dirty="0"/>
              <a:t>Students are evaluated on the following requirements: </a:t>
            </a:r>
          </a:p>
          <a:p>
            <a:pPr marL="0" indent="0">
              <a:buNone/>
            </a:pPr>
            <a:endParaRPr lang="en-US" dirty="0" smtClean="0"/>
          </a:p>
          <a:p>
            <a:pPr marL="0" indent="0">
              <a:buNone/>
            </a:pPr>
            <a:r>
              <a:rPr lang="en-US" sz="2400" dirty="0" smtClean="0"/>
              <a:t>1. 50% Final written </a:t>
            </a:r>
            <a:r>
              <a:rPr lang="en-US" sz="2400" dirty="0"/>
              <a:t>assignment of 2000 </a:t>
            </a:r>
            <a:r>
              <a:rPr lang="en-US" sz="2400" dirty="0" smtClean="0"/>
              <a:t>words                                                                          A </a:t>
            </a:r>
            <a:r>
              <a:rPr lang="en-US" sz="2400" dirty="0"/>
              <a:t>policy brief/case study in response to a global health inequality/inequity challenge of choice submitted by midnight 20th December 2024 </a:t>
            </a:r>
            <a:endParaRPr lang="en-GB" sz="2400" dirty="0"/>
          </a:p>
          <a:p>
            <a:pPr marL="0" indent="0">
              <a:buNone/>
            </a:pPr>
            <a:endParaRPr lang="en-US" sz="2400" dirty="0" smtClean="0"/>
          </a:p>
          <a:p>
            <a:pPr marL="0" indent="0">
              <a:buNone/>
            </a:pPr>
            <a:r>
              <a:rPr lang="en-US" sz="2400" dirty="0" smtClean="0"/>
              <a:t>2. 50% Class participation/case study presentations x 2 </a:t>
            </a:r>
          </a:p>
          <a:p>
            <a:pPr marL="0" indent="0">
              <a:buNone/>
            </a:pPr>
            <a:r>
              <a:rPr lang="en-US" sz="2000" dirty="0" smtClean="0"/>
              <a:t>Each </a:t>
            </a:r>
            <a:r>
              <a:rPr lang="en-US" sz="2000" dirty="0"/>
              <a:t>student will co-host two seminars in this format which together carry 50% of total grade (i.e. 25% for each </a:t>
            </a:r>
            <a:r>
              <a:rPr lang="en-US" sz="2000" dirty="0" smtClean="0"/>
              <a:t>seminar case study)</a:t>
            </a:r>
            <a:endParaRPr lang="en-US" sz="2000" dirty="0"/>
          </a:p>
          <a:p>
            <a:pPr marL="0" indent="0">
              <a:buNone/>
            </a:pPr>
            <a:r>
              <a:rPr lang="en-US" sz="2000" dirty="0"/>
              <a:t>Eight sessions are open to student-led </a:t>
            </a:r>
            <a:r>
              <a:rPr lang="en-US" sz="2000" dirty="0" smtClean="0"/>
              <a:t>case studies in </a:t>
            </a:r>
            <a:r>
              <a:rPr lang="en-US" sz="2000" dirty="0"/>
              <a:t>pairs (or 3s</a:t>
            </a:r>
            <a:r>
              <a:rPr lang="en-US" sz="2000" dirty="0" smtClean="0"/>
              <a:t>) according to number of students</a:t>
            </a:r>
            <a:r>
              <a:rPr lang="en-US" sz="2400" dirty="0" smtClean="0"/>
              <a:t>. </a:t>
            </a:r>
            <a:endParaRPr lang="en-US" dirty="0" smtClean="0"/>
          </a:p>
          <a:p>
            <a:pPr marL="0" indent="0">
              <a:buNone/>
            </a:pPr>
            <a:endParaRPr lang="en-GB" dirty="0"/>
          </a:p>
        </p:txBody>
      </p:sp>
    </p:spTree>
    <p:extLst>
      <p:ext uri="{BB962C8B-B14F-4D97-AF65-F5344CB8AC3E}">
        <p14:creationId xmlns:p14="http://schemas.microsoft.com/office/powerpoint/2010/main" val="2995165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readings</a:t>
            </a:r>
            <a:endParaRPr lang="en-GB" dirty="0"/>
          </a:p>
        </p:txBody>
      </p:sp>
      <p:sp>
        <p:nvSpPr>
          <p:cNvPr id="3" name="Content Placeholder 2"/>
          <p:cNvSpPr>
            <a:spLocks noGrp="1"/>
          </p:cNvSpPr>
          <p:nvPr>
            <p:ph idx="1"/>
          </p:nvPr>
        </p:nvSpPr>
        <p:spPr/>
        <p:txBody>
          <a:bodyPr/>
          <a:lstStyle/>
          <a:p>
            <a:pPr>
              <a:buFontTx/>
              <a:buChar char="-"/>
            </a:pPr>
            <a:r>
              <a:rPr lang="en-GB" dirty="0" smtClean="0"/>
              <a:t>Diverse</a:t>
            </a:r>
          </a:p>
          <a:p>
            <a:pPr>
              <a:buFontTx/>
              <a:buChar char="-"/>
            </a:pPr>
            <a:r>
              <a:rPr lang="en-GB" dirty="0" smtClean="0"/>
              <a:t>Short to long</a:t>
            </a:r>
          </a:p>
          <a:p>
            <a:pPr>
              <a:buFontTx/>
              <a:buChar char="-"/>
            </a:pPr>
            <a:r>
              <a:rPr lang="en-GB" dirty="0" smtClean="0"/>
              <a:t>Text book to viewpoints </a:t>
            </a:r>
          </a:p>
          <a:p>
            <a:pPr>
              <a:buFontTx/>
              <a:buChar char="-"/>
            </a:pPr>
            <a:r>
              <a:rPr lang="en-GB" dirty="0" smtClean="0"/>
              <a:t>Generic Health Inequalities core texts</a:t>
            </a:r>
          </a:p>
          <a:p>
            <a:pPr>
              <a:buFontTx/>
              <a:buChar char="-"/>
            </a:pPr>
            <a:r>
              <a:rPr lang="en-GB" dirty="0" smtClean="0"/>
              <a:t>Select at least two per week and come prepared to discuss them </a:t>
            </a:r>
            <a:endParaRPr lang="en-GB" dirty="0"/>
          </a:p>
        </p:txBody>
      </p:sp>
    </p:spTree>
    <p:extLst>
      <p:ext uri="{BB962C8B-B14F-4D97-AF65-F5344CB8AC3E}">
        <p14:creationId xmlns:p14="http://schemas.microsoft.com/office/powerpoint/2010/main" val="21002961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5077" y="113737"/>
            <a:ext cx="10515600" cy="696759"/>
          </a:xfrm>
        </p:spPr>
        <p:txBody>
          <a:bodyPr>
            <a:normAutofit/>
          </a:bodyPr>
          <a:lstStyle/>
          <a:p>
            <a:r>
              <a:rPr lang="en-GB" sz="3200" dirty="0" smtClean="0"/>
              <a:t>Core Texts </a:t>
            </a:r>
            <a:endParaRPr lang="en-GB" sz="3200" dirty="0"/>
          </a:p>
        </p:txBody>
      </p:sp>
      <p:sp>
        <p:nvSpPr>
          <p:cNvPr id="3" name="Content Placeholder 2"/>
          <p:cNvSpPr>
            <a:spLocks noGrp="1"/>
          </p:cNvSpPr>
          <p:nvPr>
            <p:ph idx="1"/>
          </p:nvPr>
        </p:nvSpPr>
        <p:spPr>
          <a:xfrm>
            <a:off x="4023850" y="1687710"/>
            <a:ext cx="5660923" cy="5794638"/>
          </a:xfrm>
        </p:spPr>
        <p:txBody>
          <a:bodyPr>
            <a:normAutofit/>
          </a:bodyPr>
          <a:lstStyle/>
          <a:p>
            <a:pPr marL="0" indent="0">
              <a:buNone/>
            </a:pPr>
            <a:endParaRPr lang="en-US" sz="5500" dirty="0">
              <a:cs typeface="Arial" panose="020B0604020202020204" pitchFamily="34" charset="0"/>
            </a:endParaRPr>
          </a:p>
          <a:p>
            <a:pPr marL="0" indent="0">
              <a:buNone/>
            </a:pPr>
            <a:endParaRPr lang="en-GB" dirty="0"/>
          </a:p>
        </p:txBody>
      </p:sp>
      <p:sp>
        <p:nvSpPr>
          <p:cNvPr id="4" name="Rectangle 3"/>
          <p:cNvSpPr/>
          <p:nvPr/>
        </p:nvSpPr>
        <p:spPr>
          <a:xfrm>
            <a:off x="6469625" y="325690"/>
            <a:ext cx="5508523" cy="5078313"/>
          </a:xfrm>
          <a:prstGeom prst="rect">
            <a:avLst/>
          </a:prstGeom>
        </p:spPr>
        <p:txBody>
          <a:bodyPr wrap="square">
            <a:spAutoFit/>
          </a:bodyPr>
          <a:lstStyle/>
          <a:p>
            <a:r>
              <a:rPr lang="en-US" dirty="0"/>
              <a:t>Marmot M and Wilkinson R (</a:t>
            </a:r>
            <a:r>
              <a:rPr lang="en-US" dirty="0" err="1"/>
              <a:t>eds</a:t>
            </a:r>
            <a:r>
              <a:rPr lang="en-US" dirty="0"/>
              <a:t>) (2005). </a:t>
            </a:r>
            <a:r>
              <a:rPr lang="en-US" dirty="0" smtClean="0"/>
              <a:t>                                             Social </a:t>
            </a:r>
            <a:r>
              <a:rPr lang="en-US" dirty="0"/>
              <a:t>Determinants of Health. 2nd edition. Oxford:</a:t>
            </a:r>
          </a:p>
          <a:p>
            <a:endParaRPr lang="en-US" dirty="0" smtClean="0"/>
          </a:p>
          <a:p>
            <a:r>
              <a:rPr lang="en-US" dirty="0" smtClean="0"/>
              <a:t>Green</a:t>
            </a:r>
            <a:r>
              <a:rPr lang="en-US" dirty="0"/>
              <a:t>, T. (2021). </a:t>
            </a:r>
            <a:r>
              <a:rPr lang="en-US" dirty="0" smtClean="0"/>
              <a:t>                                                                                               The </a:t>
            </a:r>
            <a:r>
              <a:rPr lang="en-US" dirty="0" err="1"/>
              <a:t>Covid</a:t>
            </a:r>
            <a:r>
              <a:rPr lang="en-US" dirty="0"/>
              <a:t> Consensus: The new politics of Global Inequality. Hurst. Book</a:t>
            </a:r>
          </a:p>
          <a:p>
            <a:endParaRPr lang="en-US" dirty="0" smtClean="0"/>
          </a:p>
          <a:p>
            <a:r>
              <a:rPr lang="en-US" dirty="0" smtClean="0"/>
              <a:t>Marmot</a:t>
            </a:r>
            <a:r>
              <a:rPr lang="en-US" dirty="0"/>
              <a:t>, M. (2005). </a:t>
            </a:r>
            <a:r>
              <a:rPr lang="en-US" dirty="0" smtClean="0"/>
              <a:t>                                                                                 Status </a:t>
            </a:r>
            <a:r>
              <a:rPr lang="en-US" dirty="0"/>
              <a:t>syndrome: how social standing affects our health and longevity.</a:t>
            </a:r>
          </a:p>
          <a:p>
            <a:endParaRPr lang="en-US" dirty="0"/>
          </a:p>
          <a:p>
            <a:r>
              <a:rPr lang="en-US" dirty="0"/>
              <a:t>Marmot, M (2015). </a:t>
            </a:r>
            <a:r>
              <a:rPr lang="en-US" dirty="0" smtClean="0"/>
              <a:t>                                                                                       The </a:t>
            </a:r>
            <a:r>
              <a:rPr lang="en-US" dirty="0"/>
              <a:t>Health Gap: The challenge of an unequal world. Bloomsbury</a:t>
            </a:r>
          </a:p>
          <a:p>
            <a:endParaRPr lang="en-US" dirty="0"/>
          </a:p>
          <a:p>
            <a:r>
              <a:rPr lang="en-US" dirty="0" err="1"/>
              <a:t>Walraven</a:t>
            </a:r>
            <a:r>
              <a:rPr lang="en-US" dirty="0"/>
              <a:t>, </a:t>
            </a:r>
            <a:r>
              <a:rPr lang="en-US" dirty="0" err="1"/>
              <a:t>Gijsbertus</a:t>
            </a:r>
            <a:r>
              <a:rPr lang="en-US" dirty="0"/>
              <a:t> </a:t>
            </a:r>
            <a:r>
              <a:rPr lang="en-US" dirty="0" err="1"/>
              <a:t>Engelinus</a:t>
            </a:r>
            <a:r>
              <a:rPr lang="en-US" dirty="0"/>
              <a:t> </a:t>
            </a:r>
            <a:r>
              <a:rPr lang="en-US" dirty="0" err="1"/>
              <a:t>Laurentius</a:t>
            </a:r>
            <a:r>
              <a:rPr lang="en-US" dirty="0"/>
              <a:t>. Health and Poverty : Global Health Problems and</a:t>
            </a:r>
          </a:p>
          <a:p>
            <a:r>
              <a:rPr lang="en-US" dirty="0"/>
              <a:t>Solutions. London: </a:t>
            </a:r>
            <a:r>
              <a:rPr lang="en-US" dirty="0" err="1"/>
              <a:t>Earthscan</a:t>
            </a:r>
            <a:r>
              <a:rPr lang="en-US" dirty="0"/>
              <a:t>, 2011</a:t>
            </a:r>
            <a:endParaRPr lang="en-GB" dirty="0"/>
          </a:p>
        </p:txBody>
      </p:sp>
      <p:sp>
        <p:nvSpPr>
          <p:cNvPr id="5" name="Rectangle 4"/>
          <p:cNvSpPr/>
          <p:nvPr/>
        </p:nvSpPr>
        <p:spPr>
          <a:xfrm>
            <a:off x="6381133" y="5360423"/>
            <a:ext cx="5407743" cy="923330"/>
          </a:xfrm>
          <a:prstGeom prst="rect">
            <a:avLst/>
          </a:prstGeom>
        </p:spPr>
        <p:txBody>
          <a:bodyPr wrap="square">
            <a:spAutoFit/>
          </a:bodyPr>
          <a:lstStyle/>
          <a:p>
            <a:r>
              <a:rPr lang="en-US" dirty="0" err="1" smtClean="0"/>
              <a:t>Hofrichter</a:t>
            </a:r>
            <a:r>
              <a:rPr lang="en-US" dirty="0" smtClean="0"/>
              <a:t>, R., &amp; Bhatia, R. (2010).                                              Tackling health inequities through public health practice Theory to action. Oxford University Press, </a:t>
            </a:r>
            <a:r>
              <a:rPr lang="en-US" dirty="0"/>
              <a:t>Incorporated.</a:t>
            </a:r>
            <a:endParaRPr lang="en-US" dirty="0"/>
          </a:p>
        </p:txBody>
      </p:sp>
      <p:sp>
        <p:nvSpPr>
          <p:cNvPr id="6" name="Rectangle 5"/>
          <p:cNvSpPr/>
          <p:nvPr/>
        </p:nvSpPr>
        <p:spPr>
          <a:xfrm>
            <a:off x="329378" y="948128"/>
            <a:ext cx="6096001" cy="923330"/>
          </a:xfrm>
          <a:prstGeom prst="rect">
            <a:avLst/>
          </a:prstGeom>
        </p:spPr>
        <p:txBody>
          <a:bodyPr>
            <a:spAutoFit/>
          </a:bodyPr>
          <a:lstStyle/>
          <a:p>
            <a:r>
              <a:rPr lang="en-US" dirty="0" err="1">
                <a:cs typeface="Arial" panose="020B0604020202020204" pitchFamily="34" charset="0"/>
              </a:rPr>
              <a:t>Bambra</a:t>
            </a:r>
            <a:r>
              <a:rPr lang="en-US" dirty="0">
                <a:cs typeface="Arial" panose="020B0604020202020204" pitchFamily="34" charset="0"/>
              </a:rPr>
              <a:t>, C., </a:t>
            </a:r>
            <a:r>
              <a:rPr lang="en-US" dirty="0" err="1">
                <a:cs typeface="Arial" panose="020B0604020202020204" pitchFamily="34" charset="0"/>
              </a:rPr>
              <a:t>Lynuch</a:t>
            </a:r>
            <a:r>
              <a:rPr lang="en-US" dirty="0">
                <a:cs typeface="Arial" panose="020B0604020202020204" pitchFamily="34" charset="0"/>
              </a:rPr>
              <a:t>, J., Smith, K. (2021)                                                        An Unequal Pandemic: </a:t>
            </a:r>
            <a:r>
              <a:rPr lang="en-US" dirty="0" err="1">
                <a:cs typeface="Arial" panose="020B0604020202020204" pitchFamily="34" charset="0"/>
              </a:rPr>
              <a:t>Covid</a:t>
            </a:r>
            <a:r>
              <a:rPr lang="en-US" dirty="0">
                <a:cs typeface="Arial" panose="020B0604020202020204" pitchFamily="34" charset="0"/>
              </a:rPr>
              <a:t> 19 and health Inequalities. Policy press </a:t>
            </a:r>
          </a:p>
        </p:txBody>
      </p:sp>
      <p:sp>
        <p:nvSpPr>
          <p:cNvPr id="7" name="Rectangle 6"/>
          <p:cNvSpPr/>
          <p:nvPr/>
        </p:nvSpPr>
        <p:spPr>
          <a:xfrm>
            <a:off x="329378" y="1922728"/>
            <a:ext cx="6096000" cy="923330"/>
          </a:xfrm>
          <a:prstGeom prst="rect">
            <a:avLst/>
          </a:prstGeom>
        </p:spPr>
        <p:txBody>
          <a:bodyPr>
            <a:spAutoFit/>
          </a:bodyPr>
          <a:lstStyle/>
          <a:p>
            <a:r>
              <a:rPr lang="en-US" dirty="0">
                <a:cs typeface="Arial" panose="020B0604020202020204" pitchFamily="34" charset="0"/>
              </a:rPr>
              <a:t>Bartley, M. (2016).                                                                                      Health inequality: an introduction to concepts, theories and methods. </a:t>
            </a:r>
          </a:p>
        </p:txBody>
      </p:sp>
      <p:sp>
        <p:nvSpPr>
          <p:cNvPr id="8" name="Rectangle 7"/>
          <p:cNvSpPr/>
          <p:nvPr/>
        </p:nvSpPr>
        <p:spPr>
          <a:xfrm>
            <a:off x="329378" y="3121323"/>
            <a:ext cx="6096000" cy="1200329"/>
          </a:xfrm>
          <a:prstGeom prst="rect">
            <a:avLst/>
          </a:prstGeom>
        </p:spPr>
        <p:txBody>
          <a:bodyPr>
            <a:spAutoFit/>
          </a:bodyPr>
          <a:lstStyle/>
          <a:p>
            <a:r>
              <a:rPr lang="en-US" dirty="0">
                <a:cs typeface="Arial" panose="020B0604020202020204" pitchFamily="34" charset="0"/>
              </a:rPr>
              <a:t>Graham H (2007). Unequal Lives: Health and socioeconomic inequalities. Maidenhead; Open University Press.</a:t>
            </a:r>
          </a:p>
          <a:p>
            <a:r>
              <a:rPr lang="en-US" dirty="0">
                <a:cs typeface="Arial" panose="020B0604020202020204" pitchFamily="34" charset="0"/>
              </a:rPr>
              <a:t>Graham H (</a:t>
            </a:r>
            <a:r>
              <a:rPr lang="en-US" dirty="0" err="1">
                <a:cs typeface="Arial" panose="020B0604020202020204" pitchFamily="34" charset="0"/>
              </a:rPr>
              <a:t>ed</a:t>
            </a:r>
            <a:r>
              <a:rPr lang="en-US" dirty="0">
                <a:cs typeface="Arial" panose="020B0604020202020204" pitchFamily="34" charset="0"/>
              </a:rPr>
              <a:t>) (2009). Understanding Health Inequalities (2nd </a:t>
            </a:r>
            <a:r>
              <a:rPr lang="en-US" dirty="0" err="1">
                <a:cs typeface="Arial" panose="020B0604020202020204" pitchFamily="34" charset="0"/>
              </a:rPr>
              <a:t>ed</a:t>
            </a:r>
            <a:r>
              <a:rPr lang="en-US" dirty="0">
                <a:cs typeface="Arial" panose="020B0604020202020204" pitchFamily="34" charset="0"/>
              </a:rPr>
              <a:t>). Maidenhead; Open</a:t>
            </a:r>
            <a:endParaRPr lang="en-US" dirty="0">
              <a:cs typeface="Arial" panose="020B0604020202020204" pitchFamily="34" charset="0"/>
            </a:endParaRPr>
          </a:p>
        </p:txBody>
      </p:sp>
      <p:sp>
        <p:nvSpPr>
          <p:cNvPr id="9" name="Rectangle 8"/>
          <p:cNvSpPr/>
          <p:nvPr/>
        </p:nvSpPr>
        <p:spPr>
          <a:xfrm>
            <a:off x="304795" y="4321652"/>
            <a:ext cx="6096001" cy="2308324"/>
          </a:xfrm>
          <a:prstGeom prst="rect">
            <a:avLst/>
          </a:prstGeom>
        </p:spPr>
        <p:txBody>
          <a:bodyPr>
            <a:spAutoFit/>
          </a:bodyPr>
          <a:lstStyle/>
          <a:p>
            <a:r>
              <a:rPr lang="en-US" dirty="0" err="1">
                <a:cs typeface="Arial" panose="020B0604020202020204" pitchFamily="34" charset="0"/>
              </a:rPr>
              <a:t>Dudrys</a:t>
            </a:r>
            <a:r>
              <a:rPr lang="en-US" dirty="0">
                <a:cs typeface="Arial" panose="020B0604020202020204" pitchFamily="34" charset="0"/>
              </a:rPr>
              <a:t>, G. (2017).                                                                                  Unequal Health: How inequality contributes to health and Illness. University Press. </a:t>
            </a:r>
          </a:p>
          <a:p>
            <a:endParaRPr lang="en-US" dirty="0">
              <a:cs typeface="Arial" panose="020B0604020202020204" pitchFamily="34" charset="0"/>
            </a:endParaRPr>
          </a:p>
          <a:p>
            <a:r>
              <a:rPr lang="en-US" dirty="0" err="1" smtClean="0">
                <a:cs typeface="Arial" panose="020B0604020202020204" pitchFamily="34" charset="0"/>
              </a:rPr>
              <a:t>Buchbinder</a:t>
            </a:r>
            <a:r>
              <a:rPr lang="en-US" dirty="0">
                <a:cs typeface="Arial" panose="020B0604020202020204" pitchFamily="34" charset="0"/>
              </a:rPr>
              <a:t>, M., </a:t>
            </a:r>
            <a:r>
              <a:rPr lang="en-US" dirty="0" err="1">
                <a:cs typeface="Arial" panose="020B0604020202020204" pitchFamily="34" charset="0"/>
              </a:rPr>
              <a:t>Rivkin-Fish,M</a:t>
            </a:r>
            <a:r>
              <a:rPr lang="en-US" dirty="0">
                <a:cs typeface="Arial" panose="020B0604020202020204" pitchFamily="34" charset="0"/>
              </a:rPr>
              <a:t>., Walker, R. (Eds.) Understanding health Inequalities and Justice: New conversations across the disciplines. University of North Carolina</a:t>
            </a:r>
          </a:p>
          <a:p>
            <a:endParaRPr lang="en-US" dirty="0">
              <a:cs typeface="Arial" panose="020B0604020202020204" pitchFamily="34" charset="0"/>
            </a:endParaRPr>
          </a:p>
        </p:txBody>
      </p:sp>
    </p:spTree>
    <p:extLst>
      <p:ext uri="{BB962C8B-B14F-4D97-AF65-F5344CB8AC3E}">
        <p14:creationId xmlns:p14="http://schemas.microsoft.com/office/powerpoint/2010/main" val="2617410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Next week – a plan!</a:t>
            </a:r>
            <a:endParaRPr lang="en-GB" dirty="0"/>
          </a:p>
        </p:txBody>
      </p:sp>
      <p:sp>
        <p:nvSpPr>
          <p:cNvPr id="3" name="Content Placeholder 2"/>
          <p:cNvSpPr>
            <a:spLocks noGrp="1"/>
          </p:cNvSpPr>
          <p:nvPr>
            <p:ph idx="1"/>
          </p:nvPr>
        </p:nvSpPr>
        <p:spPr/>
        <p:txBody>
          <a:bodyPr>
            <a:normAutofit/>
          </a:bodyPr>
          <a:lstStyle/>
          <a:p>
            <a:r>
              <a:rPr lang="en-GB" dirty="0" smtClean="0"/>
              <a:t>Arrive with definitions of equity, equality, inequity and inequality </a:t>
            </a:r>
          </a:p>
          <a:p>
            <a:endParaRPr lang="en-GB" dirty="0"/>
          </a:p>
          <a:p>
            <a:r>
              <a:rPr lang="en-GB" dirty="0" smtClean="0"/>
              <a:t>Note the source of definition (e.g. Government </a:t>
            </a:r>
            <a:r>
              <a:rPr lang="en-GB" dirty="0" err="1" smtClean="0"/>
              <a:t>MoH</a:t>
            </a:r>
            <a:r>
              <a:rPr lang="en-GB" dirty="0" smtClean="0"/>
              <a:t>; IO; WHO; INGO, UN, Resolution/Treaty, Faith-based </a:t>
            </a:r>
            <a:r>
              <a:rPr lang="en-GB" dirty="0" err="1" smtClean="0"/>
              <a:t>organiationsetc</a:t>
            </a:r>
            <a:r>
              <a:rPr lang="en-GB" dirty="0" smtClean="0"/>
              <a:t>.)</a:t>
            </a:r>
          </a:p>
          <a:p>
            <a:pPr marL="0" indent="0">
              <a:buNone/>
            </a:pPr>
            <a:endParaRPr lang="en-GB" dirty="0" smtClean="0"/>
          </a:p>
          <a:p>
            <a:r>
              <a:rPr lang="en-GB" dirty="0" smtClean="0"/>
              <a:t>Note context of definition (e.g. Mission statement; Policy; Resolution; Directive; Vision; Approach etc.)</a:t>
            </a:r>
          </a:p>
          <a:p>
            <a:pPr marL="0" indent="0">
              <a:buNone/>
            </a:pPr>
            <a:endParaRPr lang="en-GB" dirty="0" smtClean="0"/>
          </a:p>
          <a:p>
            <a:r>
              <a:rPr lang="en-GB" dirty="0" smtClean="0"/>
              <a:t>Note them down and come prepared to share them in class</a:t>
            </a:r>
            <a:endParaRPr lang="en-GB" dirty="0"/>
          </a:p>
        </p:txBody>
      </p:sp>
    </p:spTree>
    <p:extLst>
      <p:ext uri="{BB962C8B-B14F-4D97-AF65-F5344CB8AC3E}">
        <p14:creationId xmlns:p14="http://schemas.microsoft.com/office/powerpoint/2010/main" val="2081555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If we have time -------</a:t>
            </a:r>
            <a:endParaRPr lang="en-GB" dirty="0"/>
          </a:p>
        </p:txBody>
      </p:sp>
      <p:sp>
        <p:nvSpPr>
          <p:cNvPr id="3" name="Content Placeholder 2"/>
          <p:cNvSpPr>
            <a:spLocks noGrp="1"/>
          </p:cNvSpPr>
          <p:nvPr>
            <p:ph idx="1"/>
          </p:nvPr>
        </p:nvSpPr>
        <p:spPr/>
        <p:txBody>
          <a:bodyPr/>
          <a:lstStyle/>
          <a:p>
            <a:r>
              <a:rPr lang="en-GB" dirty="0" err="1" smtClean="0"/>
              <a:t>Covid</a:t>
            </a:r>
            <a:r>
              <a:rPr lang="en-GB" dirty="0" smtClean="0"/>
              <a:t> and Inequalities in Health – what can we learn? </a:t>
            </a:r>
          </a:p>
          <a:p>
            <a:pPr marL="0" indent="0">
              <a:buNone/>
            </a:pPr>
            <a:r>
              <a:rPr lang="en-GB" dirty="0" smtClean="0"/>
              <a:t>In pairs for 10 </a:t>
            </a:r>
            <a:r>
              <a:rPr lang="en-GB" dirty="0" err="1" smtClean="0"/>
              <a:t>mins</a:t>
            </a:r>
            <a:r>
              <a:rPr lang="en-GB" dirty="0" smtClean="0"/>
              <a:t>: </a:t>
            </a:r>
          </a:p>
          <a:p>
            <a:pPr marL="514350" indent="-514350">
              <a:buAutoNum type="arabicPeriod"/>
            </a:pPr>
            <a:r>
              <a:rPr lang="en-GB" dirty="0" smtClean="0"/>
              <a:t>What did the pandemic tell us about the relationship between health outcomes and inequalities?</a:t>
            </a:r>
          </a:p>
          <a:p>
            <a:pPr marL="514350" indent="-514350">
              <a:buAutoNum type="arabicPeriod"/>
            </a:pPr>
            <a:r>
              <a:rPr lang="en-GB" dirty="0" smtClean="0"/>
              <a:t>Inequalities of health or inequalities of other factors?</a:t>
            </a:r>
          </a:p>
          <a:p>
            <a:pPr marL="514350" indent="-514350">
              <a:buAutoNum type="arabicPeriod"/>
            </a:pPr>
            <a:r>
              <a:rPr lang="en-GB" dirty="0" smtClean="0"/>
              <a:t>Whose bodies mattered during the pandemic? </a:t>
            </a:r>
          </a:p>
          <a:p>
            <a:pPr marL="514350" indent="-514350">
              <a:buAutoNum type="arabicPeriod"/>
            </a:pPr>
            <a:r>
              <a:rPr lang="en-GB" dirty="0" smtClean="0"/>
              <a:t>What were the major controversies during </a:t>
            </a:r>
            <a:r>
              <a:rPr lang="en-GB" dirty="0" err="1" smtClean="0"/>
              <a:t>covid</a:t>
            </a:r>
            <a:r>
              <a:rPr lang="en-GB" dirty="0" smtClean="0"/>
              <a:t> and how has the world responded?</a:t>
            </a:r>
          </a:p>
          <a:p>
            <a:pPr marL="514350" indent="-514350">
              <a:buAutoNum type="arabicPeriod"/>
            </a:pPr>
            <a:r>
              <a:rPr lang="en-GB" dirty="0" smtClean="0"/>
              <a:t>What have we learned about global health inequity during </a:t>
            </a:r>
            <a:r>
              <a:rPr lang="en-GB" dirty="0" err="1" smtClean="0"/>
              <a:t>covid</a:t>
            </a:r>
            <a:r>
              <a:rPr lang="en-GB" dirty="0" smtClean="0"/>
              <a:t>? </a:t>
            </a:r>
          </a:p>
          <a:p>
            <a:pPr marL="514350" indent="-514350">
              <a:buAutoNum type="arabicPeriod"/>
            </a:pPr>
            <a:endParaRPr lang="en-GB" dirty="0"/>
          </a:p>
        </p:txBody>
      </p:sp>
    </p:spTree>
    <p:extLst>
      <p:ext uri="{BB962C8B-B14F-4D97-AF65-F5344CB8AC3E}">
        <p14:creationId xmlns:p14="http://schemas.microsoft.com/office/powerpoint/2010/main" val="24578299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essence </a:t>
            </a:r>
            <a:endParaRPr lang="en-GB" dirty="0"/>
          </a:p>
        </p:txBody>
      </p:sp>
      <p:sp>
        <p:nvSpPr>
          <p:cNvPr id="3" name="Content Placeholder 2"/>
          <p:cNvSpPr>
            <a:spLocks noGrp="1"/>
          </p:cNvSpPr>
          <p:nvPr>
            <p:ph idx="1"/>
          </p:nvPr>
        </p:nvSpPr>
        <p:spPr/>
        <p:txBody>
          <a:bodyPr/>
          <a:lstStyle/>
          <a:p>
            <a:pPr>
              <a:buFontTx/>
              <a:buChar char="-"/>
            </a:pPr>
            <a:endParaRPr lang="fr-CH" dirty="0" smtClean="0"/>
          </a:p>
          <a:p>
            <a:pPr marL="0" indent="0" algn="ctr">
              <a:buNone/>
            </a:pPr>
            <a:r>
              <a:rPr lang="en-US" b="1" dirty="0"/>
              <a:t>“Of all the forms of inequality, injustice in health is the most shocking and inhuman.” </a:t>
            </a:r>
          </a:p>
          <a:p>
            <a:pPr marL="0" indent="0" algn="ctr">
              <a:buNone/>
            </a:pPr>
            <a:r>
              <a:rPr lang="en-US" b="1" dirty="0"/>
              <a:t>Martin Luther King </a:t>
            </a:r>
            <a:r>
              <a:rPr lang="en-US" b="1" dirty="0" smtClean="0"/>
              <a:t>Jr</a:t>
            </a:r>
          </a:p>
          <a:p>
            <a:pPr marL="0" indent="0" algn="ctr">
              <a:buNone/>
            </a:pPr>
            <a:endParaRPr lang="en-US" b="1" dirty="0"/>
          </a:p>
          <a:p>
            <a:pPr marL="0" indent="0" algn="ctr">
              <a:buNone/>
            </a:pPr>
            <a:r>
              <a:rPr lang="en-GB" i="1" dirty="0"/>
              <a:t>“Health inequalities can be defined as avoidable and unjust differences in the health status attributable to the social determinants of health which are the conditions in which people are born, live and work”  </a:t>
            </a:r>
            <a:endParaRPr lang="en-GB" i="1" dirty="0" smtClean="0"/>
          </a:p>
          <a:p>
            <a:pPr marL="0" indent="0" algn="ctr">
              <a:buNone/>
            </a:pPr>
            <a:r>
              <a:rPr lang="en-GB" sz="1400" i="1" dirty="0" smtClean="0"/>
              <a:t>SDOH, Commission </a:t>
            </a:r>
            <a:r>
              <a:rPr lang="fr-CH" sz="1400" dirty="0" smtClean="0"/>
              <a:t>2008</a:t>
            </a:r>
          </a:p>
          <a:p>
            <a:pPr marL="0" indent="0" algn="ctr">
              <a:buNone/>
            </a:pPr>
            <a:endParaRPr lang="en-GB" dirty="0"/>
          </a:p>
        </p:txBody>
      </p:sp>
    </p:spTree>
    <p:extLst>
      <p:ext uri="{BB962C8B-B14F-4D97-AF65-F5344CB8AC3E}">
        <p14:creationId xmlns:p14="http://schemas.microsoft.com/office/powerpoint/2010/main" val="2728511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Who are we all? </a:t>
            </a:r>
            <a:endParaRPr lang="en-GB" dirty="0"/>
          </a:p>
        </p:txBody>
      </p:sp>
      <p:sp>
        <p:nvSpPr>
          <p:cNvPr id="3" name="Content Placeholder 2"/>
          <p:cNvSpPr>
            <a:spLocks noGrp="1"/>
          </p:cNvSpPr>
          <p:nvPr>
            <p:ph idx="1"/>
          </p:nvPr>
        </p:nvSpPr>
        <p:spPr/>
        <p:txBody>
          <a:bodyPr/>
          <a:lstStyle/>
          <a:p>
            <a:r>
              <a:rPr lang="en-GB" dirty="0" smtClean="0"/>
              <a:t>Background – studies, home?</a:t>
            </a:r>
          </a:p>
          <a:p>
            <a:r>
              <a:rPr lang="en-GB" dirty="0" smtClean="0"/>
              <a:t>What motivates you?</a:t>
            </a:r>
          </a:p>
          <a:p>
            <a:r>
              <a:rPr lang="en-GB" dirty="0" smtClean="0"/>
              <a:t>Why Global Health?</a:t>
            </a:r>
          </a:p>
          <a:p>
            <a:r>
              <a:rPr lang="en-GB" dirty="0" smtClean="0"/>
              <a:t>Why this course</a:t>
            </a:r>
            <a:r>
              <a:rPr lang="en-GB" dirty="0" smtClean="0"/>
              <a:t>?</a:t>
            </a:r>
          </a:p>
          <a:p>
            <a:r>
              <a:rPr lang="en-GB" dirty="0" smtClean="0"/>
              <a:t>Future career ideas?</a:t>
            </a:r>
            <a:endParaRPr lang="en-GB" dirty="0" smtClean="0"/>
          </a:p>
          <a:p>
            <a:r>
              <a:rPr lang="en-GB" dirty="0" smtClean="0"/>
              <a:t>Hobby? Interest? Passion? </a:t>
            </a:r>
          </a:p>
          <a:p>
            <a:r>
              <a:rPr lang="en-GB" dirty="0" smtClean="0"/>
              <a:t>Toothbrush colour?</a:t>
            </a:r>
            <a:endParaRPr lang="en-GB" dirty="0"/>
          </a:p>
        </p:txBody>
      </p:sp>
    </p:spTree>
    <p:extLst>
      <p:ext uri="{BB962C8B-B14F-4D97-AF65-F5344CB8AC3E}">
        <p14:creationId xmlns:p14="http://schemas.microsoft.com/office/powerpoint/2010/main" val="29089171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course </a:t>
            </a:r>
            <a:endParaRPr lang="en-GB" dirty="0"/>
          </a:p>
        </p:txBody>
      </p:sp>
      <p:sp>
        <p:nvSpPr>
          <p:cNvPr id="3" name="Content Placeholder 2"/>
          <p:cNvSpPr>
            <a:spLocks noGrp="1"/>
          </p:cNvSpPr>
          <p:nvPr>
            <p:ph idx="1"/>
          </p:nvPr>
        </p:nvSpPr>
        <p:spPr/>
        <p:txBody>
          <a:bodyPr>
            <a:normAutofit fontScale="92500" lnSpcReduction="10000"/>
          </a:bodyPr>
          <a:lstStyle/>
          <a:p>
            <a:pPr marL="0" indent="0">
              <a:buNone/>
            </a:pPr>
            <a:r>
              <a:rPr lang="en-US" b="1" dirty="0"/>
              <a:t>Course Description</a:t>
            </a:r>
            <a:r>
              <a:rPr lang="en-US" dirty="0"/>
              <a:t/>
            </a:r>
            <a:br>
              <a:rPr lang="en-US" dirty="0"/>
            </a:br>
            <a:r>
              <a:rPr lang="en-US" dirty="0"/>
              <a:t>This interdisciplinary course examines the social, political, commercial and economic determinants of health as a lens on the structural and systemic factors that produce health inequalities. </a:t>
            </a:r>
            <a:endParaRPr lang="en-US" dirty="0" smtClean="0"/>
          </a:p>
          <a:p>
            <a:pPr marL="0" indent="0">
              <a:buNone/>
            </a:pPr>
            <a:r>
              <a:rPr lang="en-US" dirty="0" smtClean="0"/>
              <a:t>Foregrounding </a:t>
            </a:r>
            <a:r>
              <a:rPr lang="en-US" dirty="0"/>
              <a:t>an intersectionality approach to the multiple and intersecting drivers of health inequalities, the course will provoke students to think through innovative policies, practices and interventions that seek to address root causes ranging from global and geopolitical poverty, resource distribution, health system access and the challenges of Universal Health access (UHC) to structural discriminations associated with, for example, race, class, gender, sexuality, ableism, religion, migration and citizenship, indigeneity and colonialism.</a:t>
            </a:r>
            <a:endParaRPr lang="en-GB" dirty="0"/>
          </a:p>
        </p:txBody>
      </p:sp>
    </p:spTree>
    <p:extLst>
      <p:ext uri="{BB962C8B-B14F-4D97-AF65-F5344CB8AC3E}">
        <p14:creationId xmlns:p14="http://schemas.microsoft.com/office/powerpoint/2010/main" val="33582607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Modules  </a:t>
            </a:r>
            <a:endParaRPr lang="en-GB" dirty="0"/>
          </a:p>
        </p:txBody>
      </p:sp>
      <p:sp>
        <p:nvSpPr>
          <p:cNvPr id="3" name="Content Placeholder 2"/>
          <p:cNvSpPr>
            <a:spLocks noGrp="1"/>
          </p:cNvSpPr>
          <p:nvPr>
            <p:ph idx="1"/>
          </p:nvPr>
        </p:nvSpPr>
        <p:spPr/>
        <p:txBody>
          <a:bodyPr/>
          <a:lstStyle/>
          <a:p>
            <a:pPr marL="0" indent="0">
              <a:buNone/>
            </a:pPr>
            <a:r>
              <a:rPr lang="en-US" dirty="0" smtClean="0"/>
              <a:t>The </a:t>
            </a:r>
            <a:r>
              <a:rPr lang="en-US" dirty="0"/>
              <a:t>course is structured in three parts each with a specific learning objective</a:t>
            </a:r>
            <a:r>
              <a:rPr lang="en-US" dirty="0" smtClean="0"/>
              <a:t>:</a:t>
            </a:r>
          </a:p>
          <a:p>
            <a:pPr marL="0" indent="0">
              <a:buNone/>
            </a:pPr>
            <a:r>
              <a:rPr lang="en-US" dirty="0"/>
              <a:t/>
            </a:r>
            <a:br>
              <a:rPr lang="en-US" dirty="0"/>
            </a:br>
            <a:r>
              <a:rPr lang="en-US" dirty="0" smtClean="0"/>
              <a:t>1. Part </a:t>
            </a:r>
            <a:r>
              <a:rPr lang="en-US" dirty="0"/>
              <a:t>I Foundations to Understanding and Tackling Global Health </a:t>
            </a:r>
            <a:r>
              <a:rPr lang="en-US" dirty="0" smtClean="0"/>
              <a:t>Inequalities</a:t>
            </a:r>
          </a:p>
          <a:p>
            <a:pPr marL="0" indent="0">
              <a:buNone/>
            </a:pPr>
            <a:r>
              <a:rPr lang="en-US" dirty="0"/>
              <a:t/>
            </a:r>
            <a:br>
              <a:rPr lang="en-US" dirty="0"/>
            </a:br>
            <a:r>
              <a:rPr lang="en-US" dirty="0" smtClean="0"/>
              <a:t>2. Part </a:t>
            </a:r>
            <a:r>
              <a:rPr lang="en-US" dirty="0"/>
              <a:t>II Understanding Axes of Health </a:t>
            </a:r>
            <a:r>
              <a:rPr lang="en-US" dirty="0" smtClean="0"/>
              <a:t>Inequalities</a:t>
            </a:r>
          </a:p>
          <a:p>
            <a:pPr marL="0" indent="0">
              <a:buNone/>
            </a:pPr>
            <a:r>
              <a:rPr lang="en-US" dirty="0"/>
              <a:t/>
            </a:r>
            <a:br>
              <a:rPr lang="en-US" dirty="0"/>
            </a:br>
            <a:r>
              <a:rPr lang="en-US" dirty="0" smtClean="0"/>
              <a:t>3. Part </a:t>
            </a:r>
            <a:r>
              <a:rPr lang="en-US" dirty="0"/>
              <a:t>III Emergent issues in health </a:t>
            </a:r>
            <a:r>
              <a:rPr lang="en-US" dirty="0" smtClean="0"/>
              <a:t>inequality</a:t>
            </a:r>
            <a:endParaRPr lang="en-GB" dirty="0"/>
          </a:p>
        </p:txBody>
      </p:sp>
    </p:spTree>
    <p:extLst>
      <p:ext uri="{BB962C8B-B14F-4D97-AF65-F5344CB8AC3E}">
        <p14:creationId xmlns:p14="http://schemas.microsoft.com/office/powerpoint/2010/main" val="2960979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929" y="0"/>
            <a:ext cx="10515600" cy="1325563"/>
          </a:xfrm>
        </p:spPr>
        <p:txBody>
          <a:bodyPr/>
          <a:lstStyle/>
          <a:p>
            <a:r>
              <a:rPr lang="en-GB" dirty="0" smtClean="0"/>
              <a:t>Learning Outcomes </a:t>
            </a:r>
            <a:endParaRPr lang="en-GB" dirty="0"/>
          </a:p>
        </p:txBody>
      </p:sp>
      <p:sp>
        <p:nvSpPr>
          <p:cNvPr id="3" name="Content Placeholder 2"/>
          <p:cNvSpPr>
            <a:spLocks noGrp="1"/>
          </p:cNvSpPr>
          <p:nvPr>
            <p:ph idx="1"/>
          </p:nvPr>
        </p:nvSpPr>
        <p:spPr>
          <a:xfrm>
            <a:off x="589935" y="1325564"/>
            <a:ext cx="11208775" cy="5399702"/>
          </a:xfrm>
        </p:spPr>
        <p:txBody>
          <a:bodyPr>
            <a:normAutofit fontScale="92500" lnSpcReduction="20000"/>
          </a:bodyPr>
          <a:lstStyle/>
          <a:p>
            <a:pPr marL="0" indent="0">
              <a:buNone/>
            </a:pPr>
            <a:r>
              <a:rPr lang="en-US" b="1" dirty="0"/>
              <a:t>Part I Foundations to Understanding and Tackling Global Health Inequalities</a:t>
            </a:r>
            <a:r>
              <a:rPr lang="en-US" dirty="0"/>
              <a:t> </a:t>
            </a:r>
            <a:endParaRPr lang="en-US" dirty="0" smtClean="0"/>
          </a:p>
          <a:p>
            <a:pPr marL="0" indent="0">
              <a:buNone/>
            </a:pPr>
            <a:r>
              <a:rPr lang="en-US" sz="2200" dirty="0" smtClean="0"/>
              <a:t>Learning </a:t>
            </a:r>
            <a:r>
              <a:rPr lang="en-US" sz="2200" dirty="0"/>
              <a:t>Outcome: </a:t>
            </a:r>
            <a:endParaRPr lang="en-US" sz="2200" dirty="0" smtClean="0"/>
          </a:p>
          <a:p>
            <a:pPr marL="0" indent="0">
              <a:buNone/>
            </a:pPr>
            <a:r>
              <a:rPr lang="en-US" dirty="0" smtClean="0"/>
              <a:t>Gain </a:t>
            </a:r>
            <a:r>
              <a:rPr lang="en-US" dirty="0"/>
              <a:t>a theoretical and conceptual overview of approaches to health inequalities and inequities within and between countries </a:t>
            </a:r>
            <a:endParaRPr lang="en-US" dirty="0" smtClean="0"/>
          </a:p>
          <a:p>
            <a:pPr marL="0" indent="0">
              <a:buNone/>
            </a:pPr>
            <a:endParaRPr lang="en-US" b="1" dirty="0" smtClean="0"/>
          </a:p>
          <a:p>
            <a:pPr marL="0" indent="0">
              <a:buNone/>
            </a:pPr>
            <a:r>
              <a:rPr lang="en-US" b="1" dirty="0" smtClean="0"/>
              <a:t>Part </a:t>
            </a:r>
            <a:r>
              <a:rPr lang="en-US" b="1" dirty="0"/>
              <a:t>II Understanding Axes of Health Inequalities</a:t>
            </a:r>
            <a:r>
              <a:rPr lang="en-US" dirty="0"/>
              <a:t> </a:t>
            </a:r>
            <a:endParaRPr lang="en-US" dirty="0" smtClean="0"/>
          </a:p>
          <a:p>
            <a:pPr marL="0" indent="0">
              <a:buNone/>
            </a:pPr>
            <a:r>
              <a:rPr lang="en-US" sz="2200" dirty="0" smtClean="0"/>
              <a:t>Learning </a:t>
            </a:r>
            <a:r>
              <a:rPr lang="en-US" sz="2200" dirty="0"/>
              <a:t>Outcome: </a:t>
            </a:r>
            <a:endParaRPr lang="en-US" sz="2200" dirty="0" smtClean="0"/>
          </a:p>
          <a:p>
            <a:pPr marL="0" indent="0">
              <a:buNone/>
            </a:pPr>
            <a:r>
              <a:rPr lang="en-US" dirty="0" smtClean="0"/>
              <a:t>Develop </a:t>
            </a:r>
            <a:r>
              <a:rPr lang="en-US" dirty="0"/>
              <a:t>knowledge and an in-depth understanding of the intersecting axes of health inequality and inequities </a:t>
            </a:r>
            <a:endParaRPr lang="en-US" dirty="0" smtClean="0"/>
          </a:p>
          <a:p>
            <a:pPr marL="0" indent="0">
              <a:buNone/>
            </a:pPr>
            <a:endParaRPr lang="en-US" b="1" dirty="0" smtClean="0"/>
          </a:p>
          <a:p>
            <a:pPr marL="0" indent="0">
              <a:buNone/>
            </a:pPr>
            <a:r>
              <a:rPr lang="en-US" b="1" dirty="0" smtClean="0"/>
              <a:t>Part </a:t>
            </a:r>
            <a:r>
              <a:rPr lang="en-US" b="1" dirty="0"/>
              <a:t>III Emergent issues in health inequality</a:t>
            </a:r>
            <a:r>
              <a:rPr lang="en-US" dirty="0"/>
              <a:t> </a:t>
            </a:r>
            <a:endParaRPr lang="en-US" dirty="0" smtClean="0"/>
          </a:p>
          <a:p>
            <a:pPr marL="0" indent="0">
              <a:buNone/>
            </a:pPr>
            <a:r>
              <a:rPr lang="en-US" sz="2200" dirty="0" smtClean="0"/>
              <a:t>Learning </a:t>
            </a:r>
            <a:r>
              <a:rPr lang="en-US" sz="2200" dirty="0"/>
              <a:t>Outcome</a:t>
            </a:r>
            <a:r>
              <a:rPr lang="en-US" sz="2200" dirty="0" smtClean="0"/>
              <a:t>:</a:t>
            </a:r>
          </a:p>
          <a:p>
            <a:pPr marL="0" indent="0">
              <a:buNone/>
            </a:pPr>
            <a:r>
              <a:rPr lang="en-US" dirty="0" smtClean="0"/>
              <a:t>Critically </a:t>
            </a:r>
            <a:r>
              <a:rPr lang="en-US" dirty="0"/>
              <a:t>engage with emergent issues and debates on equality and equity in global health policy and practice </a:t>
            </a:r>
            <a:endParaRPr lang="en-GB" dirty="0"/>
          </a:p>
        </p:txBody>
      </p:sp>
    </p:spTree>
    <p:extLst>
      <p:ext uri="{BB962C8B-B14F-4D97-AF65-F5344CB8AC3E}">
        <p14:creationId xmlns:p14="http://schemas.microsoft.com/office/powerpoint/2010/main" val="42311748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a:t>
            </a:r>
            <a:r>
              <a:rPr lang="en-GB" dirty="0" smtClean="0"/>
              <a:t>structure: part I</a:t>
            </a:r>
            <a:endParaRPr lang="en-GB" dirty="0"/>
          </a:p>
        </p:txBody>
      </p:sp>
      <p:sp>
        <p:nvSpPr>
          <p:cNvPr id="3" name="Content Placeholder 2"/>
          <p:cNvSpPr>
            <a:spLocks noGrp="1"/>
          </p:cNvSpPr>
          <p:nvPr>
            <p:ph idx="1"/>
          </p:nvPr>
        </p:nvSpPr>
        <p:spPr/>
        <p:txBody>
          <a:bodyPr/>
          <a:lstStyle/>
          <a:p>
            <a:pPr marL="0" indent="0">
              <a:buNone/>
            </a:pPr>
            <a:r>
              <a:rPr lang="en-GB" b="1" dirty="0" smtClean="0"/>
              <a:t>Foundations </a:t>
            </a:r>
            <a:r>
              <a:rPr lang="en-GB" b="1" dirty="0"/>
              <a:t>to Understanding and Tackling Global Health Inequalities </a:t>
            </a:r>
            <a:endParaRPr lang="en-GB" b="1" dirty="0" smtClean="0"/>
          </a:p>
          <a:p>
            <a:r>
              <a:rPr lang="en-GB" b="1" dirty="0" smtClean="0"/>
              <a:t>Core concepts</a:t>
            </a:r>
          </a:p>
          <a:p>
            <a:r>
              <a:rPr lang="en-GB" b="1" dirty="0" smtClean="0"/>
              <a:t>Underlying drivers – poverty to resources </a:t>
            </a:r>
          </a:p>
          <a:p>
            <a:r>
              <a:rPr lang="en-GB" b="1" dirty="0" smtClean="0"/>
              <a:t>Within and between countries</a:t>
            </a:r>
          </a:p>
          <a:p>
            <a:r>
              <a:rPr lang="en-GB" b="1" dirty="0" smtClean="0"/>
              <a:t>Social determinants approach-  frameworks </a:t>
            </a:r>
          </a:p>
          <a:p>
            <a:endParaRPr lang="fr-CH" dirty="0"/>
          </a:p>
          <a:p>
            <a:endParaRPr lang="en-GB" dirty="0" smtClean="0"/>
          </a:p>
          <a:p>
            <a:pPr marL="0" indent="0">
              <a:buNone/>
            </a:pPr>
            <a:endParaRPr lang="en-GB" dirty="0"/>
          </a:p>
        </p:txBody>
      </p:sp>
    </p:spTree>
    <p:extLst>
      <p:ext uri="{BB962C8B-B14F-4D97-AF65-F5344CB8AC3E}">
        <p14:creationId xmlns:p14="http://schemas.microsoft.com/office/powerpoint/2010/main" val="174271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Part II </a:t>
            </a:r>
            <a:endParaRPr lang="en-GB" dirty="0"/>
          </a:p>
        </p:txBody>
      </p:sp>
      <p:sp>
        <p:nvSpPr>
          <p:cNvPr id="3" name="Content Placeholder 2"/>
          <p:cNvSpPr>
            <a:spLocks noGrp="1"/>
          </p:cNvSpPr>
          <p:nvPr>
            <p:ph idx="1"/>
          </p:nvPr>
        </p:nvSpPr>
        <p:spPr/>
        <p:txBody>
          <a:bodyPr/>
          <a:lstStyle/>
          <a:p>
            <a:pPr marL="0" indent="0">
              <a:buNone/>
            </a:pPr>
            <a:r>
              <a:rPr lang="en-GB" dirty="0" smtClean="0"/>
              <a:t>Understanding Intersecting Axes of Health Inequalities </a:t>
            </a:r>
          </a:p>
          <a:p>
            <a:pPr marL="0" indent="0">
              <a:buNone/>
            </a:pPr>
            <a:endParaRPr lang="en-GB" dirty="0"/>
          </a:p>
          <a:p>
            <a:r>
              <a:rPr lang="en-GB" dirty="0" smtClean="0"/>
              <a:t>Socio-political-cultural-commercial determinants </a:t>
            </a:r>
          </a:p>
          <a:p>
            <a:r>
              <a:rPr lang="en-GB" dirty="0" smtClean="0"/>
              <a:t>Intersectionality gaze</a:t>
            </a:r>
          </a:p>
          <a:p>
            <a:r>
              <a:rPr lang="en-GB" dirty="0" smtClean="0"/>
              <a:t>Dynamics of power </a:t>
            </a:r>
          </a:p>
          <a:p>
            <a:r>
              <a:rPr lang="en-GB" dirty="0" smtClean="0"/>
              <a:t>Units of analysis to understand inequalities in health </a:t>
            </a:r>
          </a:p>
          <a:p>
            <a:r>
              <a:rPr lang="en-GB" dirty="0" smtClean="0"/>
              <a:t>Gender, Race &amp;</a:t>
            </a:r>
            <a:r>
              <a:rPr lang="en-GB" dirty="0" err="1" smtClean="0"/>
              <a:t>Ethnicityy</a:t>
            </a:r>
            <a:r>
              <a:rPr lang="en-GB" dirty="0" smtClean="0"/>
              <a:t>, Place, Education, Work </a:t>
            </a:r>
            <a:r>
              <a:rPr lang="en-GB" dirty="0" err="1" smtClean="0"/>
              <a:t>andLivelihood</a:t>
            </a:r>
            <a:r>
              <a:rPr lang="en-GB" dirty="0" smtClean="0"/>
              <a:t>, Migration and Movement of People, </a:t>
            </a:r>
            <a:endParaRPr lang="en-GB" dirty="0"/>
          </a:p>
        </p:txBody>
      </p:sp>
    </p:spTree>
    <p:extLst>
      <p:ext uri="{BB962C8B-B14F-4D97-AF65-F5344CB8AC3E}">
        <p14:creationId xmlns:p14="http://schemas.microsoft.com/office/powerpoint/2010/main" val="11745683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Structure Part III</a:t>
            </a:r>
            <a:endParaRPr lang="en-GB" dirty="0"/>
          </a:p>
        </p:txBody>
      </p:sp>
      <p:sp>
        <p:nvSpPr>
          <p:cNvPr id="3" name="Content Placeholder 2"/>
          <p:cNvSpPr>
            <a:spLocks noGrp="1"/>
          </p:cNvSpPr>
          <p:nvPr>
            <p:ph idx="1"/>
          </p:nvPr>
        </p:nvSpPr>
        <p:spPr/>
        <p:txBody>
          <a:bodyPr/>
          <a:lstStyle/>
          <a:p>
            <a:r>
              <a:rPr lang="en-GB" dirty="0" smtClean="0"/>
              <a:t>Emergent Issues </a:t>
            </a:r>
          </a:p>
          <a:p>
            <a:r>
              <a:rPr lang="en-GB" dirty="0" smtClean="0"/>
              <a:t>New geopolitical </a:t>
            </a:r>
            <a:r>
              <a:rPr lang="en-GB" dirty="0" err="1" smtClean="0"/>
              <a:t>faultlines</a:t>
            </a:r>
            <a:endParaRPr lang="en-GB" dirty="0" smtClean="0"/>
          </a:p>
          <a:p>
            <a:r>
              <a:rPr lang="en-GB" dirty="0" smtClean="0"/>
              <a:t>Role of trade and tech transfer</a:t>
            </a:r>
          </a:p>
          <a:p>
            <a:r>
              <a:rPr lang="en-GB" dirty="0" smtClean="0"/>
              <a:t>How will health tech impact health inequalities</a:t>
            </a:r>
          </a:p>
          <a:p>
            <a:r>
              <a:rPr lang="en-GB" dirty="0" smtClean="0"/>
              <a:t>What are the links </a:t>
            </a:r>
            <a:r>
              <a:rPr lang="en-GB" dirty="0" err="1" smtClean="0"/>
              <a:t>andfuturee</a:t>
            </a:r>
            <a:r>
              <a:rPr lang="en-GB" dirty="0" smtClean="0"/>
              <a:t> of health in world of climate change</a:t>
            </a:r>
            <a:endParaRPr lang="en-GB" dirty="0"/>
          </a:p>
        </p:txBody>
      </p:sp>
    </p:spTree>
    <p:extLst>
      <p:ext uri="{BB962C8B-B14F-4D97-AF65-F5344CB8AC3E}">
        <p14:creationId xmlns:p14="http://schemas.microsoft.com/office/powerpoint/2010/main" val="7459583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30529F736A95F4E8D1F412CF7A50CD9" ma:contentTypeVersion="9" ma:contentTypeDescription="Crée un document." ma:contentTypeScope="" ma:versionID="71284a80932288214fff61f4b713c5c0">
  <xsd:schema xmlns:xsd="http://www.w3.org/2001/XMLSchema" xmlns:xs="http://www.w3.org/2001/XMLSchema" xmlns:p="http://schemas.microsoft.com/office/2006/metadata/properties" xmlns:ns3="ebf387b6-d516-4085-a227-0d4660656c40" xmlns:ns4="b72596eb-cf5b-4bfd-8adc-92cb820bebfd" targetNamespace="http://schemas.microsoft.com/office/2006/metadata/properties" ma:root="true" ma:fieldsID="b51dd100680a86aa7c09c4de7ba00cc9" ns3:_="" ns4:_="">
    <xsd:import namespace="ebf387b6-d516-4085-a227-0d4660656c40"/>
    <xsd:import namespace="b72596eb-cf5b-4bfd-8adc-92cb820bebfd"/>
    <xsd:element name="properties">
      <xsd:complexType>
        <xsd:sequence>
          <xsd:element name="documentManagement">
            <xsd:complexType>
              <xsd:all>
                <xsd:element ref="ns3:MediaServiceMetadata" minOccurs="0"/>
                <xsd:element ref="ns3:MediaServiceFastMetadata" minOccurs="0"/>
                <xsd:element ref="ns3:MediaServiceSearchProperties" minOccurs="0"/>
                <xsd:element ref="ns3:MediaServiceObjectDetectorVersions" minOccurs="0"/>
                <xsd:element ref="ns3:_activity" minOccurs="0"/>
                <xsd:element ref="ns4:SharedWithUsers" minOccurs="0"/>
                <xsd:element ref="ns4:SharedWithDetails" minOccurs="0"/>
                <xsd:element ref="ns4:SharingHintHash" minOccurs="0"/>
                <xsd:element ref="ns3: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bf387b6-d516-4085-a227-0d4660656c4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_activity" ma:index="12" nillable="true" ma:displayName="_activity" ma:hidden="true" ma:internalName="_activity">
      <xsd:simpleType>
        <xsd:restriction base="dms:Note"/>
      </xsd:simpleType>
    </xsd:element>
    <xsd:element name="MediaServiceDateTaken" ma:index="16"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72596eb-cf5b-4bfd-8adc-92cb820bebfd" elementFormDefault="qualified">
    <xsd:import namespace="http://schemas.microsoft.com/office/2006/documentManagement/types"/>
    <xsd:import namespace="http://schemas.microsoft.com/office/infopath/2007/PartnerControls"/>
    <xsd:element name="SharedWithUsers" ma:index="13"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Partagé avec détails" ma:internalName="SharedWithDetails" ma:readOnly="true">
      <xsd:simpleType>
        <xsd:restriction base="dms:Note">
          <xsd:maxLength value="255"/>
        </xsd:restriction>
      </xsd:simpleType>
    </xsd:element>
    <xsd:element name="SharingHintHash" ma:index="15" nillable="true" ma:displayName="Partage du hachage d’indicateur"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ebf387b6-d516-4085-a227-0d4660656c40" xsi:nil="true"/>
  </documentManagement>
</p:properties>
</file>

<file path=customXml/itemProps1.xml><?xml version="1.0" encoding="utf-8"?>
<ds:datastoreItem xmlns:ds="http://schemas.openxmlformats.org/officeDocument/2006/customXml" ds:itemID="{D42597AB-3909-410D-9348-B9BAB6F216B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bf387b6-d516-4085-a227-0d4660656c40"/>
    <ds:schemaRef ds:uri="b72596eb-cf5b-4bfd-8adc-92cb820bebf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953E489-7977-46E7-9962-46BEF3D6FCAD}">
  <ds:schemaRefs>
    <ds:schemaRef ds:uri="http://schemas.microsoft.com/sharepoint/v3/contenttype/forms"/>
  </ds:schemaRefs>
</ds:datastoreItem>
</file>

<file path=customXml/itemProps3.xml><?xml version="1.0" encoding="utf-8"?>
<ds:datastoreItem xmlns:ds="http://schemas.openxmlformats.org/officeDocument/2006/customXml" ds:itemID="{8730D18A-634A-4A3C-819C-23497F176FF3}">
  <ds:schemaRefs>
    <ds:schemaRef ds:uri="http://schemas.microsoft.com/office/2006/metadata/properties"/>
    <ds:schemaRef ds:uri="b72596eb-cf5b-4bfd-8adc-92cb820bebfd"/>
    <ds:schemaRef ds:uri="ebf387b6-d516-4085-a227-0d4660656c40"/>
    <ds:schemaRef ds:uri="http://schemas.microsoft.com/office/2006/documentManagement/types"/>
    <ds:schemaRef ds:uri="http://purl.org/dc/dcmitype/"/>
    <ds:schemaRef ds:uri="http://schemas.microsoft.com/office/infopath/2007/PartnerControls"/>
    <ds:schemaRef ds:uri="http://purl.org/dc/elements/1.1/"/>
    <ds:schemaRef ds:uri="http://purl.org/dc/term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otalTime>3797</TotalTime>
  <Words>1177</Words>
  <Application>Microsoft Office PowerPoint</Application>
  <PresentationFormat>Widescreen</PresentationFormat>
  <Paragraphs>159</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Calibri</vt:lpstr>
      <vt:lpstr>Calibri Light</vt:lpstr>
      <vt:lpstr>Times New Roman</vt:lpstr>
      <vt:lpstr>Office Theme</vt:lpstr>
      <vt:lpstr>Tackling Health Inequalities </vt:lpstr>
      <vt:lpstr>The essence </vt:lpstr>
      <vt:lpstr>Who are we all? </vt:lpstr>
      <vt:lpstr>The course </vt:lpstr>
      <vt:lpstr>Learning Modules  </vt:lpstr>
      <vt:lpstr>Learning Outcomes </vt:lpstr>
      <vt:lpstr>The structure: part I</vt:lpstr>
      <vt:lpstr>Structure: Part II </vt:lpstr>
      <vt:lpstr>Structure Part III</vt:lpstr>
      <vt:lpstr>PowerPoint Presentation</vt:lpstr>
      <vt:lpstr>PowerPoint Presentation</vt:lpstr>
      <vt:lpstr>Assessment </vt:lpstr>
      <vt:lpstr>The readings</vt:lpstr>
      <vt:lpstr>Core Texts </vt:lpstr>
      <vt:lpstr>Next week – a plan!</vt:lpstr>
      <vt:lpstr>If we have time -------</vt:lpstr>
    </vt:vector>
  </TitlesOfParts>
  <Company>IHEID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Tackling Health Inequalities</dc:title>
  <dc:creator>Claire Somerville</dc:creator>
  <cp:lastModifiedBy>Claire Somerville</cp:lastModifiedBy>
  <cp:revision>14</cp:revision>
  <dcterms:created xsi:type="dcterms:W3CDTF">2024-09-15T11:10:22Z</dcterms:created>
  <dcterms:modified xsi:type="dcterms:W3CDTF">2024-09-18T08:21:34Z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0x010100630529F736A95F4E8D1F412CF7A50CD9</vt:lpwstr>
  </property>
</Properties>
</file>