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44399-CB77-4E05-B982-55947EB2CE3E}" type="datetimeFigureOut">
              <a:rPr lang="en-GB" smtClean="0"/>
              <a:t>18/09/2024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6CEB-3B1D-462E-A0FC-AC370B7B8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1739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44399-CB77-4E05-B982-55947EB2CE3E}" type="datetimeFigureOut">
              <a:rPr lang="en-GB" smtClean="0"/>
              <a:t>18/09/2024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6CEB-3B1D-462E-A0FC-AC370B7B8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985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44399-CB77-4E05-B982-55947EB2CE3E}" type="datetimeFigureOut">
              <a:rPr lang="en-GB" smtClean="0"/>
              <a:t>18/09/2024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6CEB-3B1D-462E-A0FC-AC370B7B8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3987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44399-CB77-4E05-B982-55947EB2CE3E}" type="datetimeFigureOut">
              <a:rPr lang="en-GB" smtClean="0"/>
              <a:t>18/09/2024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6CEB-3B1D-462E-A0FC-AC370B7B8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765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44399-CB77-4E05-B982-55947EB2CE3E}" type="datetimeFigureOut">
              <a:rPr lang="en-GB" smtClean="0"/>
              <a:t>18/09/2024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6CEB-3B1D-462E-A0FC-AC370B7B8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9928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44399-CB77-4E05-B982-55947EB2CE3E}" type="datetimeFigureOut">
              <a:rPr lang="en-GB" smtClean="0"/>
              <a:t>18/09/2024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6CEB-3B1D-462E-A0FC-AC370B7B8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076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44399-CB77-4E05-B982-55947EB2CE3E}" type="datetimeFigureOut">
              <a:rPr lang="en-GB" smtClean="0"/>
              <a:t>18/09/2024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6CEB-3B1D-462E-A0FC-AC370B7B8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1609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44399-CB77-4E05-B982-55947EB2CE3E}" type="datetimeFigureOut">
              <a:rPr lang="en-GB" smtClean="0"/>
              <a:t>18/09/2024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6CEB-3B1D-462E-A0FC-AC370B7B8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7619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44399-CB77-4E05-B982-55947EB2CE3E}" type="datetimeFigureOut">
              <a:rPr lang="en-GB" smtClean="0"/>
              <a:t>18/09/2024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6CEB-3B1D-462E-A0FC-AC370B7B8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2715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44399-CB77-4E05-B982-55947EB2CE3E}" type="datetimeFigureOut">
              <a:rPr lang="en-GB" smtClean="0"/>
              <a:t>18/09/2024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6CEB-3B1D-462E-A0FC-AC370B7B8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195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44399-CB77-4E05-B982-55947EB2CE3E}" type="datetimeFigureOut">
              <a:rPr lang="en-GB" smtClean="0"/>
              <a:t>18/09/2024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6CEB-3B1D-462E-A0FC-AC370B7B8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7992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44399-CB77-4E05-B982-55947EB2CE3E}" type="datetimeFigureOut">
              <a:rPr lang="en-GB" smtClean="0"/>
              <a:t>18/09/2024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36CEB-3B1D-462E-A0FC-AC370B7B8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4583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/>
          </p:cNvGraphicFramePr>
          <p:nvPr>
            <p:extLst/>
          </p:nvPr>
        </p:nvGraphicFramePr>
        <p:xfrm>
          <a:off x="411840" y="428304"/>
          <a:ext cx="10414959" cy="60403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18184">
                  <a:extLst>
                    <a:ext uri="{9D8B030D-6E8A-4147-A177-3AD203B41FA5}">
                      <a16:colId xmlns:a16="http://schemas.microsoft.com/office/drawing/2014/main" val="3754072466"/>
                    </a:ext>
                  </a:extLst>
                </a:gridCol>
                <a:gridCol w="3018181">
                  <a:extLst>
                    <a:ext uri="{9D8B030D-6E8A-4147-A177-3AD203B41FA5}">
                      <a16:colId xmlns:a16="http://schemas.microsoft.com/office/drawing/2014/main" val="3173002736"/>
                    </a:ext>
                  </a:extLst>
                </a:gridCol>
                <a:gridCol w="2315577">
                  <a:extLst>
                    <a:ext uri="{9D8B030D-6E8A-4147-A177-3AD203B41FA5}">
                      <a16:colId xmlns:a16="http://schemas.microsoft.com/office/drawing/2014/main" val="1230586951"/>
                    </a:ext>
                  </a:extLst>
                </a:gridCol>
                <a:gridCol w="423720">
                  <a:extLst>
                    <a:ext uri="{9D8B030D-6E8A-4147-A177-3AD203B41FA5}">
                      <a16:colId xmlns:a16="http://schemas.microsoft.com/office/drawing/2014/main" val="318253423"/>
                    </a:ext>
                  </a:extLst>
                </a:gridCol>
                <a:gridCol w="2739297">
                  <a:extLst>
                    <a:ext uri="{9D8B030D-6E8A-4147-A177-3AD203B41FA5}">
                      <a16:colId xmlns:a16="http://schemas.microsoft.com/office/drawing/2014/main" val="4210411285"/>
                    </a:ext>
                  </a:extLst>
                </a:gridCol>
              </a:tblGrid>
              <a:tr h="32785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Introductions </a:t>
                      </a:r>
                      <a:endParaRPr lang="fr-CH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17</a:t>
                      </a:r>
                      <a:r>
                        <a:rPr lang="en-GB" sz="1800" baseline="30000" dirty="0">
                          <a:effectLst/>
                        </a:rPr>
                        <a:t>h</a:t>
                      </a:r>
                      <a:r>
                        <a:rPr lang="en-GB" sz="1800" dirty="0">
                          <a:effectLst/>
                        </a:rPr>
                        <a:t> Sept                                  </a:t>
                      </a:r>
                      <a:endParaRPr lang="fr-CH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CH" sz="1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Introduction</a:t>
                      </a:r>
                      <a:r>
                        <a:rPr lang="fr-CH" sz="18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fr-CH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fr-CH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20776943"/>
                  </a:ext>
                </a:extLst>
              </a:tr>
              <a:tr h="253743">
                <a:tc gridSpan="5"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tx1"/>
                          </a:solidFill>
                        </a:rPr>
                        <a:t>PART </a:t>
                      </a:r>
                      <a:r>
                        <a:rPr lang="en-GB" sz="1800" b="1" dirty="0" smtClean="0">
                          <a:solidFill>
                            <a:schemeClr val="tx1"/>
                          </a:solidFill>
                        </a:rPr>
                        <a:t>I</a:t>
                      </a:r>
                      <a:r>
                        <a:rPr lang="en-GB" sz="1800" b="1" baseline="0" dirty="0" smtClean="0">
                          <a:solidFill>
                            <a:schemeClr val="tx1"/>
                          </a:solidFill>
                        </a:rPr>
                        <a:t>                              FOUNDATIONS TO UNDERSTANDING AND TACKLING HEALTH INEQUALITIES 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fr-CH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1684246"/>
                  </a:ext>
                </a:extLst>
              </a:tr>
              <a:tr h="253743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effectLst/>
                          <a:latin typeface="+mn-lt"/>
                        </a:rPr>
                        <a:t>Seminar </a:t>
                      </a:r>
                      <a:r>
                        <a:rPr lang="en-GB" sz="1200" smtClean="0">
                          <a:effectLst/>
                          <a:latin typeface="+mn-lt"/>
                        </a:rPr>
                        <a:t>1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smtClean="0">
                          <a:effectLst/>
                          <a:latin typeface="+mn-lt"/>
                        </a:rPr>
                        <a:t>24</a:t>
                      </a:r>
                      <a:r>
                        <a:rPr lang="en-GB" sz="1200" baseline="30000" smtClean="0">
                          <a:effectLst/>
                          <a:latin typeface="+mn-lt"/>
                        </a:rPr>
                        <a:t>th</a:t>
                      </a:r>
                      <a:r>
                        <a:rPr lang="en-GB" sz="1200" smtClean="0">
                          <a:effectLst/>
                          <a:latin typeface="+mn-lt"/>
                        </a:rPr>
                        <a:t> Sept</a:t>
                      </a:r>
                      <a:endParaRPr lang="fr-CH" sz="1200" smtClean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CH" sz="160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An Introduction to Concepts and Theory of Inequality, Equity and Justice </a:t>
                      </a:r>
                      <a:endParaRPr lang="fr-CH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fr-CH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8579009"/>
                  </a:ext>
                </a:extLst>
              </a:tr>
              <a:tr h="2537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Seminar </a:t>
                      </a:r>
                      <a:r>
                        <a:rPr lang="en-GB" sz="1200" dirty="0" smtClean="0">
                          <a:effectLst/>
                          <a:latin typeface="+mn-lt"/>
                        </a:rPr>
                        <a:t>2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+mn-lt"/>
                        </a:rPr>
                        <a:t>1</a:t>
                      </a:r>
                      <a:r>
                        <a:rPr lang="en-GB" sz="1200" baseline="30000" dirty="0" smtClean="0">
                          <a:effectLst/>
                          <a:latin typeface="+mn-lt"/>
                        </a:rPr>
                        <a:t>st</a:t>
                      </a:r>
                      <a:r>
                        <a:rPr lang="en-GB" sz="1200" dirty="0" smtClean="0">
                          <a:effectLst/>
                          <a:latin typeface="+mn-lt"/>
                        </a:rPr>
                        <a:t> Oct</a:t>
                      </a:r>
                      <a:endParaRPr lang="fr-CH" sz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Poverty within and Between Countries</a:t>
                      </a:r>
                      <a:r>
                        <a:rPr lang="en-GB" sz="16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Health Inequalities </a:t>
                      </a:r>
                      <a:endParaRPr lang="fr-CH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fr-CH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r>
                        <a:rPr lang="en-GB" dirty="0" smtClean="0"/>
                        <a:t>Student Case Studies</a:t>
                      </a:r>
                      <a:endParaRPr lang="en-GB" dirty="0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8765144"/>
                  </a:ext>
                </a:extLst>
              </a:tr>
              <a:tr h="26148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Seminar </a:t>
                      </a:r>
                      <a:r>
                        <a:rPr lang="en-GB" sz="1200" dirty="0" smtClean="0">
                          <a:effectLst/>
                          <a:latin typeface="+mn-lt"/>
                        </a:rPr>
                        <a:t>3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+mn-lt"/>
                        </a:rPr>
                        <a:t>8</a:t>
                      </a:r>
                      <a:r>
                        <a:rPr lang="en-GB" sz="1200" baseline="30000" dirty="0" smtClean="0">
                          <a:effectLst/>
                          <a:latin typeface="+mn-lt"/>
                        </a:rPr>
                        <a:t>th</a:t>
                      </a:r>
                      <a:r>
                        <a:rPr lang="en-GB" sz="1200" dirty="0" smtClean="0">
                          <a:effectLst/>
                          <a:latin typeface="+mn-lt"/>
                        </a:rPr>
                        <a:t> Oct </a:t>
                      </a:r>
                      <a:endParaRPr lang="fr-CH" sz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CH" sz="16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Systems</a:t>
                      </a:r>
                      <a:r>
                        <a:rPr lang="fr-CH" sz="16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fr-CH" sz="16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Resources</a:t>
                      </a:r>
                      <a:r>
                        <a:rPr lang="fr-CH" sz="16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and Access to </a:t>
                      </a:r>
                      <a:r>
                        <a:rPr lang="fr-CH" sz="16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Health</a:t>
                      </a:r>
                      <a:r>
                        <a:rPr lang="fr-CH" sz="16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lang="fr-CH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fr-CH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r>
                        <a:rPr lang="en-GB" dirty="0" smtClean="0"/>
                        <a:t>Student Case Studies </a:t>
                      </a:r>
                      <a:endParaRPr lang="en-GB" dirty="0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3867312"/>
                  </a:ext>
                </a:extLst>
              </a:tr>
              <a:tr h="2537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Seminar </a:t>
                      </a:r>
                      <a:r>
                        <a:rPr lang="en-GB" sz="1200" dirty="0" smtClean="0">
                          <a:effectLst/>
                          <a:latin typeface="+mn-lt"/>
                        </a:rPr>
                        <a:t>4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+mn-lt"/>
                        </a:rPr>
                        <a:t>15</a:t>
                      </a:r>
                      <a:r>
                        <a:rPr lang="en-GB" sz="1200" baseline="30000" dirty="0" smtClean="0">
                          <a:effectLst/>
                          <a:latin typeface="+mn-lt"/>
                        </a:rPr>
                        <a:t>h</a:t>
                      </a:r>
                      <a:r>
                        <a:rPr lang="en-GB" sz="1200" dirty="0" smtClean="0">
                          <a:effectLst/>
                          <a:latin typeface="+mn-lt"/>
                        </a:rPr>
                        <a:t> Oct </a:t>
                      </a:r>
                      <a:endParaRPr lang="fr-CH" sz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CH" sz="16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Social </a:t>
                      </a:r>
                      <a:r>
                        <a:rPr lang="fr-CH" sz="16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Determinants</a:t>
                      </a:r>
                      <a:r>
                        <a:rPr lang="fr-CH" sz="16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CH" sz="16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Approach</a:t>
                      </a:r>
                      <a:r>
                        <a:rPr lang="fr-CH" sz="16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to </a:t>
                      </a:r>
                      <a:r>
                        <a:rPr lang="fr-CH" sz="16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Health</a:t>
                      </a:r>
                      <a:r>
                        <a:rPr lang="fr-CH" sz="16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lang="fr-CH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fr-CH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endParaRPr lang="en-GB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9069119"/>
                  </a:ext>
                </a:extLst>
              </a:tr>
              <a:tr h="303075">
                <a:tc grid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CH" sz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PART II                                        </a:t>
                      </a:r>
                      <a:r>
                        <a:rPr lang="fr-CH" sz="1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UNDERSTANDING AXES OF HEALTH INEQUALITIES </a:t>
                      </a:r>
                      <a:endParaRPr lang="fr-CH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fr-CH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fr-CH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256332"/>
                  </a:ext>
                </a:extLst>
              </a:tr>
              <a:tr h="28294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+mn-lt"/>
                        </a:rPr>
                        <a:t>Seminar5 22</a:t>
                      </a:r>
                      <a:r>
                        <a:rPr lang="en-GB" sz="1200" baseline="30000" dirty="0" smtClean="0">
                          <a:effectLst/>
                          <a:latin typeface="+mn-lt"/>
                        </a:rPr>
                        <a:t>nd</a:t>
                      </a:r>
                      <a:r>
                        <a:rPr lang="en-GB" sz="1200" dirty="0" smtClean="0">
                          <a:effectLst/>
                          <a:latin typeface="+mn-lt"/>
                        </a:rPr>
                        <a:t> Oct</a:t>
                      </a:r>
                      <a:endParaRPr lang="fr-CH" sz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Gender</a:t>
                      </a:r>
                      <a:r>
                        <a:rPr lang="en-GB" sz="16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(ONLINE CLASS)</a:t>
                      </a:r>
                      <a:endParaRPr lang="fr-CH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2295139"/>
                  </a:ext>
                </a:extLst>
              </a:tr>
              <a:tr h="3709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Seminar </a:t>
                      </a:r>
                      <a:r>
                        <a:rPr lang="en-GB" sz="1200" dirty="0" smtClean="0">
                          <a:effectLst/>
                          <a:latin typeface="+mn-lt"/>
                        </a:rPr>
                        <a:t>6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r>
                        <a:rPr lang="en-GB" sz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Oct</a:t>
                      </a:r>
                      <a:endParaRPr lang="fr-CH" sz="12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CH" sz="16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Race and </a:t>
                      </a:r>
                      <a:r>
                        <a:rPr lang="fr-CH" sz="16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Ethnicity</a:t>
                      </a:r>
                      <a:r>
                        <a:rPr lang="fr-CH" sz="16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lang="fr-CH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r>
                        <a:rPr lang="en-GB" dirty="0" smtClean="0"/>
                        <a:t>Student Case Studies </a:t>
                      </a:r>
                      <a:endParaRPr lang="en-GB" dirty="0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2554248"/>
                  </a:ext>
                </a:extLst>
              </a:tr>
              <a:tr h="256815">
                <a:tc grid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lang="en-GB" sz="1200" baseline="300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Nov                                        READING WEEK</a:t>
                      </a:r>
                      <a:endParaRPr lang="fr-CH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fr-CH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5817812"/>
                  </a:ext>
                </a:extLst>
              </a:tr>
              <a:tr h="29810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Seminar </a:t>
                      </a:r>
                      <a:r>
                        <a:rPr lang="en-GB" sz="1200" dirty="0" smtClean="0">
                          <a:effectLst/>
                          <a:latin typeface="+mn-lt"/>
                        </a:rPr>
                        <a:t>7</a:t>
                      </a:r>
                      <a:r>
                        <a:rPr lang="en-GB" sz="1200" baseline="0" dirty="0" smtClean="0">
                          <a:effectLst/>
                          <a:latin typeface="+mn-lt"/>
                        </a:rPr>
                        <a:t>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en-GB" sz="1200" baseline="300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Nov</a:t>
                      </a:r>
                      <a:endParaRPr lang="fr-CH" sz="12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CH" sz="16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Place </a:t>
                      </a:r>
                      <a:endParaRPr lang="fr-CH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r>
                        <a:rPr lang="en-GB" dirty="0" smtClean="0"/>
                        <a:t>Student Case Studies </a:t>
                      </a:r>
                      <a:endParaRPr lang="en-GB" dirty="0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223253"/>
                  </a:ext>
                </a:extLst>
              </a:tr>
              <a:tr h="2537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+mn-lt"/>
                        </a:rPr>
                        <a:t>Seminar</a:t>
                      </a:r>
                      <a:r>
                        <a:rPr lang="en-GB" sz="1200" baseline="0" dirty="0" smtClean="0">
                          <a:effectLst/>
                          <a:latin typeface="+mn-lt"/>
                        </a:rPr>
                        <a:t> 8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r>
                        <a:rPr lang="en-GB" sz="1200" baseline="300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Nov</a:t>
                      </a:r>
                      <a:endParaRPr lang="fr-CH" sz="12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CH" sz="16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Education, </a:t>
                      </a:r>
                      <a:r>
                        <a:rPr lang="fr-CH" sz="16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Work</a:t>
                      </a:r>
                      <a:r>
                        <a:rPr lang="fr-CH" sz="16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and</a:t>
                      </a:r>
                      <a:r>
                        <a:rPr lang="fr-CH" sz="16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Living</a:t>
                      </a:r>
                      <a:endParaRPr lang="fr-CH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r>
                        <a:rPr lang="en-GB" dirty="0" smtClean="0"/>
                        <a:t>Student Case Studies</a:t>
                      </a:r>
                      <a:r>
                        <a:rPr lang="en-GB" baseline="0" dirty="0" smtClean="0"/>
                        <a:t> </a:t>
                      </a:r>
                      <a:endParaRPr lang="en-GB" dirty="0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9648131"/>
                  </a:ext>
                </a:extLst>
              </a:tr>
              <a:tr h="2537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Seminar </a:t>
                      </a:r>
                      <a:r>
                        <a:rPr lang="en-GB" sz="1200" dirty="0" smtClean="0">
                          <a:effectLst/>
                          <a:latin typeface="+mn-lt"/>
                        </a:rPr>
                        <a:t>9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r>
                        <a:rPr lang="en-GB" sz="1200" baseline="300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Nov</a:t>
                      </a:r>
                      <a:endParaRPr lang="fr-CH" sz="12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r>
                        <a:rPr lang="en-GB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Immigration, Migration</a:t>
                      </a:r>
                      <a:r>
                        <a:rPr lang="en-GB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Movement of People </a:t>
                      </a:r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r>
                        <a:rPr lang="en-GB" dirty="0" smtClean="0"/>
                        <a:t>Student Case Studies</a:t>
                      </a:r>
                      <a:r>
                        <a:rPr lang="en-GB" baseline="0" dirty="0" smtClean="0"/>
                        <a:t> </a:t>
                      </a:r>
                      <a:endParaRPr lang="en-GB" dirty="0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2144303"/>
                  </a:ext>
                </a:extLst>
              </a:tr>
              <a:tr h="253743">
                <a:tc grid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CH" sz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PART</a:t>
                      </a:r>
                      <a:r>
                        <a:rPr lang="fr-CH" sz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III                                       </a:t>
                      </a:r>
                      <a:r>
                        <a:rPr lang="fr-CH" sz="18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EMERGENT ISSUES IN HEALTH INEQUALITY</a:t>
                      </a:r>
                      <a:endParaRPr lang="fr-CH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252625"/>
                  </a:ext>
                </a:extLst>
              </a:tr>
              <a:tr h="40386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Seminar </a:t>
                      </a:r>
                      <a:r>
                        <a:rPr lang="en-GB" sz="1200" dirty="0" smtClean="0">
                          <a:effectLst/>
                          <a:latin typeface="+mn-lt"/>
                        </a:rPr>
                        <a:t>10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+mn-lt"/>
                        </a:rPr>
                        <a:t>3</a:t>
                      </a:r>
                      <a:r>
                        <a:rPr lang="en-GB" sz="1200" baseline="30000" dirty="0" smtClean="0">
                          <a:effectLst/>
                          <a:latin typeface="+mn-lt"/>
                        </a:rPr>
                        <a:t>rd</a:t>
                      </a:r>
                      <a:r>
                        <a:rPr lang="en-GB" sz="1200" dirty="0" smtClean="0">
                          <a:effectLst/>
                          <a:latin typeface="+mn-lt"/>
                        </a:rPr>
                        <a:t> Dec</a:t>
                      </a: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856615" algn="ctr"/>
                        </a:tabLst>
                      </a:pPr>
                      <a:r>
                        <a:rPr lang="fr-CH" sz="16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Climate</a:t>
                      </a:r>
                      <a:r>
                        <a:rPr lang="fr-CH" sz="16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and </a:t>
                      </a:r>
                      <a:r>
                        <a:rPr lang="fr-CH" sz="16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Environment</a:t>
                      </a:r>
                      <a:r>
                        <a:rPr lang="fr-CH" sz="16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lang="fr-CH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fr-CH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r>
                        <a:rPr lang="en-GB" dirty="0" smtClean="0"/>
                        <a:t>Student Case Studies </a:t>
                      </a:r>
                      <a:endParaRPr lang="en-GB" dirty="0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9495204"/>
                  </a:ext>
                </a:extLst>
              </a:tr>
              <a:tr h="3709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CH" sz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Seminar</a:t>
                      </a:r>
                      <a:r>
                        <a:rPr lang="fr-CH" sz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11 </a:t>
                      </a:r>
                      <a:endParaRPr lang="fr-CH" sz="1200" baseline="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CH" sz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10th </a:t>
                      </a:r>
                      <a:r>
                        <a:rPr lang="fr-CH" sz="1200" baseline="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Dec</a:t>
                      </a:r>
                      <a:endParaRPr lang="fr-CH" sz="12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CH" sz="16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Technologies </a:t>
                      </a:r>
                      <a:endParaRPr lang="fr-CH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fr-CH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r>
                        <a:rPr lang="en-GB" dirty="0" smtClean="0"/>
                        <a:t>Student Case Studies </a:t>
                      </a:r>
                      <a:endParaRPr lang="en-GB" dirty="0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7693145"/>
                  </a:ext>
                </a:extLst>
              </a:tr>
              <a:tr h="3709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CH" sz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Seminar</a:t>
                      </a:r>
                      <a:r>
                        <a:rPr lang="fr-CH" sz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12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CH" sz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17th </a:t>
                      </a:r>
                      <a:r>
                        <a:rPr lang="fr-CH" sz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Dec</a:t>
                      </a:r>
                      <a:endParaRPr lang="fr-CH" sz="12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CH" sz="16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New issues: </a:t>
                      </a:r>
                      <a:r>
                        <a:rPr lang="fr-CH" sz="16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Geopolitics</a:t>
                      </a:r>
                      <a:r>
                        <a:rPr lang="fr-CH" sz="16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to Trade </a:t>
                      </a:r>
                      <a:endParaRPr lang="fr-CH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fr-CH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99377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90558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165</Words>
  <Application>Microsoft Office PowerPoint</Application>
  <PresentationFormat>Widescreen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IHEID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Claire Somerville</dc:creator>
  <cp:lastModifiedBy>Claire Somerville</cp:lastModifiedBy>
  <cp:revision>1</cp:revision>
  <dcterms:created xsi:type="dcterms:W3CDTF">2024-09-18T08:29:21Z</dcterms:created>
  <dcterms:modified xsi:type="dcterms:W3CDTF">2024-09-18T08:30:06Z</dcterms:modified>
</cp:coreProperties>
</file>