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73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8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98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2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7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0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61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71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9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9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44399-CB77-4E05-B982-55947EB2CE3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6CEB-3B1D-462E-A0FC-AC370B7B87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8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558240"/>
              </p:ext>
            </p:extLst>
          </p:nvPr>
        </p:nvGraphicFramePr>
        <p:xfrm>
          <a:off x="411840" y="428304"/>
          <a:ext cx="10414959" cy="5857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8184">
                  <a:extLst>
                    <a:ext uri="{9D8B030D-6E8A-4147-A177-3AD203B41FA5}">
                      <a16:colId xmlns:a16="http://schemas.microsoft.com/office/drawing/2014/main" val="3754072466"/>
                    </a:ext>
                  </a:extLst>
                </a:gridCol>
                <a:gridCol w="3018181">
                  <a:extLst>
                    <a:ext uri="{9D8B030D-6E8A-4147-A177-3AD203B41FA5}">
                      <a16:colId xmlns:a16="http://schemas.microsoft.com/office/drawing/2014/main" val="3173002736"/>
                    </a:ext>
                  </a:extLst>
                </a:gridCol>
                <a:gridCol w="2315577">
                  <a:extLst>
                    <a:ext uri="{9D8B030D-6E8A-4147-A177-3AD203B41FA5}">
                      <a16:colId xmlns:a16="http://schemas.microsoft.com/office/drawing/2014/main" val="1230586951"/>
                    </a:ext>
                  </a:extLst>
                </a:gridCol>
                <a:gridCol w="423720">
                  <a:extLst>
                    <a:ext uri="{9D8B030D-6E8A-4147-A177-3AD203B41FA5}">
                      <a16:colId xmlns:a16="http://schemas.microsoft.com/office/drawing/2014/main" val="318253423"/>
                    </a:ext>
                  </a:extLst>
                </a:gridCol>
                <a:gridCol w="2739297">
                  <a:extLst>
                    <a:ext uri="{9D8B030D-6E8A-4147-A177-3AD203B41FA5}">
                      <a16:colId xmlns:a16="http://schemas.microsoft.com/office/drawing/2014/main" val="4210411285"/>
                    </a:ext>
                  </a:extLst>
                </a:gridCol>
              </a:tblGrid>
              <a:tr h="327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Introductions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16 </a:t>
                      </a:r>
                      <a:r>
                        <a:rPr lang="en-GB" sz="1800" dirty="0">
                          <a:effectLst/>
                        </a:rPr>
                        <a:t>Sept                                 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  <a:r>
                        <a:rPr lang="fr-CH" sz="18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776943"/>
                  </a:ext>
                </a:extLst>
              </a:tr>
              <a:tr h="253743">
                <a:tc gridSpan="5"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PART 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</a:rPr>
                        <a:t>                              FOUNDATIONS TO UNDERSTANDING AND TACKLING HEALTH INEQUALITIES 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684246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1</a:t>
                      </a:r>
                      <a:endParaRPr lang="en-GB" sz="1200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 Introduction to Concepts and Theory of Inequality, Equity and Justice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579009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2 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Poverty within and Between Countries</a:t>
                      </a:r>
                      <a:r>
                        <a:rPr lang="en-GB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Health Inequalities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765144"/>
                  </a:ext>
                </a:extLst>
              </a:tr>
              <a:tr h="261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Resources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Access to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Health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867312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endParaRPr lang="en-GB" sz="1200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Social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Determinants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Approach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Health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069119"/>
                  </a:ext>
                </a:extLst>
              </a:tr>
              <a:tr h="303075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 II                                        </a:t>
                      </a:r>
                      <a:r>
                        <a:rPr lang="fr-CH" sz="18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UNDERSTANDING AXES OF HEALTH INEQUALITIES 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56332"/>
                  </a:ext>
                </a:extLst>
              </a:tr>
              <a:tr h="2829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Seminar5</a:t>
                      </a:r>
                      <a:endParaRPr lang="fr-CH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Gender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295139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6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Race and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Ethnicity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554248"/>
                  </a:ext>
                </a:extLst>
              </a:tr>
              <a:tr h="256815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200" baseline="30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Nov                                        READING WEEK</a:t>
                      </a:r>
                      <a:endParaRPr lang="fr-CH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817812"/>
                  </a:ext>
                </a:extLst>
              </a:tr>
              <a:tr h="2981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7</a:t>
                      </a:r>
                      <a:r>
                        <a:rPr lang="en-GB" sz="1200" baseline="0" dirty="0" smtClean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Place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23253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</a:rPr>
                        <a:t>Seminar</a:t>
                      </a:r>
                      <a:r>
                        <a:rPr lang="en-GB" sz="12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1200" baseline="0" dirty="0" smtClean="0">
                          <a:effectLst/>
                          <a:latin typeface="+mn-lt"/>
                        </a:rPr>
                        <a:t>8</a:t>
                      </a:r>
                      <a:endParaRPr lang="en-GB" sz="1200" baseline="0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Education,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Work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Living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648131"/>
                  </a:ext>
                </a:extLst>
              </a:tr>
              <a:tr h="253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9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Immigration, Migration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Movement of People 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144303"/>
                  </a:ext>
                </a:extLst>
              </a:tr>
              <a:tr h="253743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</a:t>
                      </a:r>
                      <a:r>
                        <a:rPr lang="fr-CH" sz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III                                       </a:t>
                      </a:r>
                      <a:r>
                        <a:rPr lang="fr-CH" sz="18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EMERGENT ISSUES IN HEALTH INEQUALITY</a:t>
                      </a:r>
                      <a:endParaRPr lang="fr-CH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2625"/>
                  </a:ext>
                </a:extLst>
              </a:tr>
              <a:tr h="4038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Seminar </a:t>
                      </a:r>
                      <a:r>
                        <a:rPr lang="en-GB" sz="1200" dirty="0" smtClean="0">
                          <a:effectLst/>
                          <a:latin typeface="+mn-lt"/>
                        </a:rPr>
                        <a:t>10</a:t>
                      </a:r>
                      <a:endParaRPr lang="en-GB" sz="1200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856615" algn="ctr"/>
                        </a:tabLst>
                      </a:pP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Climate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Environment</a:t>
                      </a:r>
                      <a:r>
                        <a:rPr lang="fr-CH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495204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Seminar</a:t>
                      </a:r>
                      <a:r>
                        <a:rPr lang="fr-CH" sz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CH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Technologies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Student Case Studies </a:t>
                      </a:r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693145"/>
                  </a:ext>
                </a:extLst>
              </a:tr>
              <a:tr h="3709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</a:t>
                      </a:r>
                      <a:endParaRPr lang="fr-CH" sz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New issues: </a:t>
                      </a:r>
                      <a:r>
                        <a:rPr lang="fr-CH" sz="1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Geopolitics</a:t>
                      </a:r>
                      <a:r>
                        <a:rPr lang="fr-CH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to Trade </a:t>
                      </a:r>
                      <a:endParaRPr lang="fr-CH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CH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937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055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529F736A95F4E8D1F412CF7A50CD9" ma:contentTypeVersion="14" ma:contentTypeDescription="Crée un document." ma:contentTypeScope="" ma:versionID="2a285a2c17b7ffe1653560a15614c8b8">
  <xsd:schema xmlns:xsd="http://www.w3.org/2001/XMLSchema" xmlns:xs="http://www.w3.org/2001/XMLSchema" xmlns:p="http://schemas.microsoft.com/office/2006/metadata/properties" xmlns:ns3="ebf387b6-d516-4085-a227-0d4660656c40" xmlns:ns4="b72596eb-cf5b-4bfd-8adc-92cb820bebfd" targetNamespace="http://schemas.microsoft.com/office/2006/metadata/properties" ma:root="true" ma:fieldsID="e77bf833c5772ea09a46f73210d2875c" ns3:_="" ns4:_="">
    <xsd:import namespace="ebf387b6-d516-4085-a227-0d4660656c40"/>
    <xsd:import namespace="b72596eb-cf5b-4bfd-8adc-92cb820beb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387b6-d516-4085-a227-0d4660656c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596eb-cf5b-4bfd-8adc-92cb820bebf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f387b6-d516-4085-a227-0d4660656c40" xsi:nil="true"/>
  </documentManagement>
</p:properties>
</file>

<file path=customXml/itemProps1.xml><?xml version="1.0" encoding="utf-8"?>
<ds:datastoreItem xmlns:ds="http://schemas.openxmlformats.org/officeDocument/2006/customXml" ds:itemID="{98797854-D2D3-4535-8B3E-FAE2EC04DA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f387b6-d516-4085-a227-0d4660656c40"/>
    <ds:schemaRef ds:uri="b72596eb-cf5b-4bfd-8adc-92cb820be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39101A-796E-4BFC-9412-1B134CC0B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94996D-3397-46A0-BF37-B7D483773F7A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ebf387b6-d516-4085-a227-0d4660656c40"/>
    <ds:schemaRef ds:uri="http://purl.org/dc/elements/1.1/"/>
    <ds:schemaRef ds:uri="http://schemas.openxmlformats.org/package/2006/metadata/core-properties"/>
    <ds:schemaRef ds:uri="b72596eb-cf5b-4bfd-8adc-92cb820bebf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IHEID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Somerville</dc:creator>
  <cp:lastModifiedBy>Claire Somerville</cp:lastModifiedBy>
  <cp:revision>3</cp:revision>
  <dcterms:created xsi:type="dcterms:W3CDTF">2024-09-18T08:29:21Z</dcterms:created>
  <dcterms:modified xsi:type="dcterms:W3CDTF">2025-09-11T16:24:03Z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0x010100630529F736A95F4E8D1F412CF7A50CD9</vt:lpwstr>
  </property>
</Properties>
</file>