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256" r:id="rId2"/>
    <p:sldId id="478" r:id="rId3"/>
    <p:sldId id="498" r:id="rId4"/>
    <p:sldId id="477" r:id="rId5"/>
    <p:sldId id="480" r:id="rId6"/>
    <p:sldId id="479" r:id="rId7"/>
    <p:sldId id="483" r:id="rId8"/>
    <p:sldId id="499" r:id="rId9"/>
    <p:sldId id="500" r:id="rId10"/>
    <p:sldId id="482" r:id="rId11"/>
    <p:sldId id="484" r:id="rId12"/>
    <p:sldId id="485" r:id="rId13"/>
    <p:sldId id="486" r:id="rId14"/>
    <p:sldId id="487" r:id="rId15"/>
    <p:sldId id="488" r:id="rId16"/>
    <p:sldId id="489" r:id="rId17"/>
    <p:sldId id="490" r:id="rId18"/>
    <p:sldId id="491" r:id="rId19"/>
    <p:sldId id="492" r:id="rId20"/>
    <p:sldId id="501" r:id="rId21"/>
    <p:sldId id="493" r:id="rId22"/>
    <p:sldId id="494" r:id="rId23"/>
    <p:sldId id="495" r:id="rId24"/>
    <p:sldId id="496" r:id="rId25"/>
    <p:sldId id="497" r:id="rId26"/>
    <p:sldId id="423" r:id="rId27"/>
    <p:sldId id="443" r:id="rId28"/>
    <p:sldId id="311" r:id="rId29"/>
    <p:sldId id="312" r:id="rId30"/>
    <p:sldId id="426" r:id="rId31"/>
    <p:sldId id="427" r:id="rId32"/>
    <p:sldId id="318" r:id="rId33"/>
    <p:sldId id="317" r:id="rId34"/>
    <p:sldId id="430" r:id="rId35"/>
    <p:sldId id="374" r:id="rId36"/>
    <p:sldId id="373" r:id="rId37"/>
    <p:sldId id="314" r:id="rId38"/>
    <p:sldId id="428" r:id="rId39"/>
    <p:sldId id="429" r:id="rId40"/>
    <p:sldId id="309" r:id="rId41"/>
    <p:sldId id="310" r:id="rId42"/>
    <p:sldId id="444" r:id="rId43"/>
    <p:sldId id="447" r:id="rId44"/>
    <p:sldId id="392" r:id="rId45"/>
    <p:sldId id="452" r:id="rId46"/>
    <p:sldId id="400" r:id="rId47"/>
    <p:sldId id="433" r:id="rId48"/>
    <p:sldId id="434" r:id="rId49"/>
    <p:sldId id="358" r:id="rId50"/>
    <p:sldId id="396" r:id="rId51"/>
    <p:sldId id="450" r:id="rId52"/>
    <p:sldId id="360" r:id="rId53"/>
    <p:sldId id="365" r:id="rId54"/>
    <p:sldId id="364" r:id="rId55"/>
    <p:sldId id="453" r:id="rId56"/>
    <p:sldId id="397" r:id="rId57"/>
    <p:sldId id="398" r:id="rId58"/>
    <p:sldId id="399" r:id="rId59"/>
    <p:sldId id="313" r:id="rId60"/>
    <p:sldId id="401" r:id="rId61"/>
    <p:sldId id="402" r:id="rId62"/>
    <p:sldId id="403" r:id="rId63"/>
    <p:sldId id="404" r:id="rId64"/>
    <p:sldId id="454" r:id="rId65"/>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122670-3E3E-E0C7-E63C-B129E4415566}" name="Marie Agnes Bagnoud" initials="MB" userId="S::Marie.Bagnoud.1@unige.ch::1309cce0-7f46-4e52-874c-00cd2785df8b" providerId="AD"/>
  <p188:author id="{83BB7BC8-432B-3499-1FDA-7E690603D928}" name="Marie Agnes Bagnoud" initials="MAB" userId="S::marie.bagnoud.1@unige.ch::1309cce0-7f46-4e52-874c-00cd2785df8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427"/>
    <p:restoredTop sz="93922"/>
  </p:normalViewPr>
  <p:slideViewPr>
    <p:cSldViewPr snapToGrid="0">
      <p:cViewPr varScale="1">
        <p:scale>
          <a:sx n="103" d="100"/>
          <a:sy n="103" d="100"/>
        </p:scale>
        <p:origin x="200" y="10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3EE31B-9014-1C43-84EF-6CC81CF6D4A9}" type="datetimeFigureOut">
              <a:rPr lang="fr-CH" smtClean="0"/>
              <a:t>24.04.24</a:t>
            </a:fld>
            <a:endParaRPr lang="fr-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8B3F1D-F087-8245-98CD-21F6BBAB6E30}" type="slidenum">
              <a:rPr lang="fr-CH" smtClean="0"/>
              <a:t>‹#›</a:t>
            </a:fld>
            <a:endParaRPr lang="fr-CH"/>
          </a:p>
        </p:txBody>
      </p:sp>
    </p:spTree>
    <p:extLst>
      <p:ext uri="{BB962C8B-B14F-4D97-AF65-F5344CB8AC3E}">
        <p14:creationId xmlns:p14="http://schemas.microsoft.com/office/powerpoint/2010/main" val="279312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948B3F1D-F087-8245-98CD-21F6BBAB6E30}" type="slidenum">
              <a:rPr lang="fr-CH" smtClean="0"/>
              <a:t>7</a:t>
            </a:fld>
            <a:endParaRPr lang="fr-CH"/>
          </a:p>
        </p:txBody>
      </p:sp>
    </p:spTree>
    <p:extLst>
      <p:ext uri="{BB962C8B-B14F-4D97-AF65-F5344CB8AC3E}">
        <p14:creationId xmlns:p14="http://schemas.microsoft.com/office/powerpoint/2010/main" val="1567539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948B3F1D-F087-8245-98CD-21F6BBAB6E30}" type="slidenum">
              <a:rPr lang="fr-CH" smtClean="0"/>
              <a:t>8</a:t>
            </a:fld>
            <a:endParaRPr lang="fr-CH"/>
          </a:p>
        </p:txBody>
      </p:sp>
    </p:spTree>
    <p:extLst>
      <p:ext uri="{BB962C8B-B14F-4D97-AF65-F5344CB8AC3E}">
        <p14:creationId xmlns:p14="http://schemas.microsoft.com/office/powerpoint/2010/main" val="2307197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948B3F1D-F087-8245-98CD-21F6BBAB6E30}" type="slidenum">
              <a:rPr lang="fr-CH" smtClean="0"/>
              <a:t>9</a:t>
            </a:fld>
            <a:endParaRPr lang="fr-CH"/>
          </a:p>
        </p:txBody>
      </p:sp>
    </p:spTree>
    <p:extLst>
      <p:ext uri="{BB962C8B-B14F-4D97-AF65-F5344CB8AC3E}">
        <p14:creationId xmlns:p14="http://schemas.microsoft.com/office/powerpoint/2010/main" val="2705072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948B3F1D-F087-8245-98CD-21F6BBAB6E30}" type="slidenum">
              <a:rPr lang="fr-CH" smtClean="0"/>
              <a:t>34</a:t>
            </a:fld>
            <a:endParaRPr lang="fr-CH"/>
          </a:p>
        </p:txBody>
      </p:sp>
    </p:spTree>
    <p:extLst>
      <p:ext uri="{BB962C8B-B14F-4D97-AF65-F5344CB8AC3E}">
        <p14:creationId xmlns:p14="http://schemas.microsoft.com/office/powerpoint/2010/main" val="761405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948B3F1D-F087-8245-98CD-21F6BBAB6E30}" type="slidenum">
              <a:rPr lang="fr-CH" smtClean="0"/>
              <a:t>36</a:t>
            </a:fld>
            <a:endParaRPr lang="fr-CH"/>
          </a:p>
        </p:txBody>
      </p:sp>
    </p:spTree>
    <p:extLst>
      <p:ext uri="{BB962C8B-B14F-4D97-AF65-F5344CB8AC3E}">
        <p14:creationId xmlns:p14="http://schemas.microsoft.com/office/powerpoint/2010/main" val="3836765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Lysistrata 507-509</a:t>
            </a:r>
          </a:p>
        </p:txBody>
      </p:sp>
      <p:sp>
        <p:nvSpPr>
          <p:cNvPr id="4" name="Slide Number Placeholder 3"/>
          <p:cNvSpPr>
            <a:spLocks noGrp="1"/>
          </p:cNvSpPr>
          <p:nvPr>
            <p:ph type="sldNum" sz="quarter" idx="5"/>
          </p:nvPr>
        </p:nvSpPr>
        <p:spPr/>
        <p:txBody>
          <a:bodyPr/>
          <a:lstStyle/>
          <a:p>
            <a:fld id="{948B3F1D-F087-8245-98CD-21F6BBAB6E30}" type="slidenum">
              <a:rPr lang="fr-CH" smtClean="0"/>
              <a:t>42</a:t>
            </a:fld>
            <a:endParaRPr lang="fr-CH"/>
          </a:p>
        </p:txBody>
      </p:sp>
    </p:spTree>
    <p:extLst>
      <p:ext uri="{BB962C8B-B14F-4D97-AF65-F5344CB8AC3E}">
        <p14:creationId xmlns:p14="http://schemas.microsoft.com/office/powerpoint/2010/main" val="926324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FD145-352E-9C11-551D-DD254F6F04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8A99B6-B9A7-4269-B791-9C708CA66E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9D8C6B-6329-7696-427D-DA2ED4D80EFE}"/>
              </a:ext>
            </a:extLst>
          </p:cNvPr>
          <p:cNvSpPr>
            <a:spLocks noGrp="1"/>
          </p:cNvSpPr>
          <p:nvPr>
            <p:ph type="body" idx="1"/>
          </p:nvPr>
        </p:nvSpPr>
        <p:spPr/>
        <p:txBody>
          <a:bodyPr/>
          <a:lstStyle/>
          <a:p>
            <a:r>
              <a:rPr lang="fr-CH" dirty="0"/>
              <a:t>Lysistrata 507-509</a:t>
            </a:r>
          </a:p>
        </p:txBody>
      </p:sp>
      <p:sp>
        <p:nvSpPr>
          <p:cNvPr id="4" name="Slide Number Placeholder 3">
            <a:extLst>
              <a:ext uri="{FF2B5EF4-FFF2-40B4-BE49-F238E27FC236}">
                <a16:creationId xmlns:a16="http://schemas.microsoft.com/office/drawing/2014/main" id="{FA4AA339-A3D6-7A2B-A5CE-7EBBBCE421D5}"/>
              </a:ext>
            </a:extLst>
          </p:cNvPr>
          <p:cNvSpPr>
            <a:spLocks noGrp="1"/>
          </p:cNvSpPr>
          <p:nvPr>
            <p:ph type="sldNum" sz="quarter" idx="5"/>
          </p:nvPr>
        </p:nvSpPr>
        <p:spPr/>
        <p:txBody>
          <a:bodyPr/>
          <a:lstStyle/>
          <a:p>
            <a:fld id="{948B3F1D-F087-8245-98CD-21F6BBAB6E30}" type="slidenum">
              <a:rPr lang="fr-CH" smtClean="0"/>
              <a:t>43</a:t>
            </a:fld>
            <a:endParaRPr lang="fr-CH"/>
          </a:p>
        </p:txBody>
      </p:sp>
    </p:spTree>
    <p:extLst>
      <p:ext uri="{BB962C8B-B14F-4D97-AF65-F5344CB8AC3E}">
        <p14:creationId xmlns:p14="http://schemas.microsoft.com/office/powerpoint/2010/main" val="2536133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https://</a:t>
            </a:r>
            <a:r>
              <a:rPr lang="fr-CH" dirty="0" err="1"/>
              <a:t>commons.wikimedia.org</a:t>
            </a:r>
            <a:r>
              <a:rPr lang="fr-CH" dirty="0"/>
              <a:t>/wiki/File:Makron_ARV_475_261extra_-_youth_tuning_his_lyra_-_seated_and_standing_youths_with_staffs.jpg#/media/File:Makron_ARV_475_261extra_-_youth_tuning_his_lyra_-_seated_and_standing_youths_with_staffs.jpg</a:t>
            </a:r>
          </a:p>
        </p:txBody>
      </p:sp>
      <p:sp>
        <p:nvSpPr>
          <p:cNvPr id="4" name="Slide Number Placeholder 3"/>
          <p:cNvSpPr>
            <a:spLocks noGrp="1"/>
          </p:cNvSpPr>
          <p:nvPr>
            <p:ph type="sldNum" sz="quarter" idx="5"/>
          </p:nvPr>
        </p:nvSpPr>
        <p:spPr/>
        <p:txBody>
          <a:bodyPr/>
          <a:lstStyle/>
          <a:p>
            <a:fld id="{948B3F1D-F087-8245-98CD-21F6BBAB6E30}" type="slidenum">
              <a:rPr lang="fr-CH" smtClean="0"/>
              <a:t>44</a:t>
            </a:fld>
            <a:endParaRPr lang="fr-CH"/>
          </a:p>
        </p:txBody>
      </p:sp>
    </p:spTree>
    <p:extLst>
      <p:ext uri="{BB962C8B-B14F-4D97-AF65-F5344CB8AC3E}">
        <p14:creationId xmlns:p14="http://schemas.microsoft.com/office/powerpoint/2010/main" val="1771739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i="1" dirty="0"/>
              <a:t>NP</a:t>
            </a:r>
            <a:r>
              <a:rPr lang="fr-CH" dirty="0"/>
              <a:t> s.v. Ionic</a:t>
            </a:r>
          </a:p>
        </p:txBody>
      </p:sp>
      <p:sp>
        <p:nvSpPr>
          <p:cNvPr id="4" name="Slide Number Placeholder 3"/>
          <p:cNvSpPr>
            <a:spLocks noGrp="1"/>
          </p:cNvSpPr>
          <p:nvPr>
            <p:ph type="sldNum" sz="quarter" idx="5"/>
          </p:nvPr>
        </p:nvSpPr>
        <p:spPr/>
        <p:txBody>
          <a:bodyPr/>
          <a:lstStyle/>
          <a:p>
            <a:fld id="{948B3F1D-F087-8245-98CD-21F6BBAB6E30}" type="slidenum">
              <a:rPr lang="fr-CH" smtClean="0"/>
              <a:t>45</a:t>
            </a:fld>
            <a:endParaRPr lang="fr-CH"/>
          </a:p>
        </p:txBody>
      </p:sp>
    </p:spTree>
    <p:extLst>
      <p:ext uri="{BB962C8B-B14F-4D97-AF65-F5344CB8AC3E}">
        <p14:creationId xmlns:p14="http://schemas.microsoft.com/office/powerpoint/2010/main" val="3223590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1201E-AF8D-F8C3-AF7E-7A4CD9E060A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fr-CH"/>
          </a:p>
        </p:txBody>
      </p:sp>
      <p:sp>
        <p:nvSpPr>
          <p:cNvPr id="3" name="Subtitle 2">
            <a:extLst>
              <a:ext uri="{FF2B5EF4-FFF2-40B4-BE49-F238E27FC236}">
                <a16:creationId xmlns:a16="http://schemas.microsoft.com/office/drawing/2014/main" id="{174516A3-4092-0601-D4BC-AC96DDE85E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r-CH"/>
          </a:p>
        </p:txBody>
      </p:sp>
      <p:sp>
        <p:nvSpPr>
          <p:cNvPr id="4" name="Date Placeholder 3">
            <a:extLst>
              <a:ext uri="{FF2B5EF4-FFF2-40B4-BE49-F238E27FC236}">
                <a16:creationId xmlns:a16="http://schemas.microsoft.com/office/drawing/2014/main" id="{0BAB962F-0F0F-6B95-CF65-F9F49988F45A}"/>
              </a:ext>
            </a:extLst>
          </p:cNvPr>
          <p:cNvSpPr>
            <a:spLocks noGrp="1"/>
          </p:cNvSpPr>
          <p:nvPr>
            <p:ph type="dt" sz="half" idx="10"/>
          </p:nvPr>
        </p:nvSpPr>
        <p:spPr/>
        <p:txBody>
          <a:bodyPr/>
          <a:lstStyle/>
          <a:p>
            <a:fld id="{0774EC6F-78C7-624A-873F-9980FF2B82E9}" type="datetimeFigureOut">
              <a:rPr lang="fr-CH" smtClean="0"/>
              <a:t>24.04.24</a:t>
            </a:fld>
            <a:endParaRPr lang="fr-CH"/>
          </a:p>
        </p:txBody>
      </p:sp>
      <p:sp>
        <p:nvSpPr>
          <p:cNvPr id="5" name="Footer Placeholder 4">
            <a:extLst>
              <a:ext uri="{FF2B5EF4-FFF2-40B4-BE49-F238E27FC236}">
                <a16:creationId xmlns:a16="http://schemas.microsoft.com/office/drawing/2014/main" id="{349BB4DB-FBDF-9653-C936-C8F7DDFA0875}"/>
              </a:ext>
            </a:extLst>
          </p:cNvPr>
          <p:cNvSpPr>
            <a:spLocks noGrp="1"/>
          </p:cNvSpPr>
          <p:nvPr>
            <p:ph type="ftr" sz="quarter" idx="11"/>
          </p:nvPr>
        </p:nvSpPr>
        <p:spPr/>
        <p:txBody>
          <a:bodyPr/>
          <a:lstStyle/>
          <a:p>
            <a:endParaRPr lang="fr-CH"/>
          </a:p>
        </p:txBody>
      </p:sp>
      <p:sp>
        <p:nvSpPr>
          <p:cNvPr id="6" name="Slide Number Placeholder 5">
            <a:extLst>
              <a:ext uri="{FF2B5EF4-FFF2-40B4-BE49-F238E27FC236}">
                <a16:creationId xmlns:a16="http://schemas.microsoft.com/office/drawing/2014/main" id="{606CA8FA-42C4-3729-2171-B82B50CD47A7}"/>
              </a:ext>
            </a:extLst>
          </p:cNvPr>
          <p:cNvSpPr>
            <a:spLocks noGrp="1"/>
          </p:cNvSpPr>
          <p:nvPr>
            <p:ph type="sldNum" sz="quarter" idx="12"/>
          </p:nvPr>
        </p:nvSpPr>
        <p:spPr/>
        <p:txBody>
          <a:bodyPr/>
          <a:lstStyle/>
          <a:p>
            <a:fld id="{196B5D10-AD75-5243-B462-D4C1B97EADAB}" type="slidenum">
              <a:rPr lang="fr-CH" smtClean="0"/>
              <a:t>‹#›</a:t>
            </a:fld>
            <a:endParaRPr lang="fr-CH"/>
          </a:p>
        </p:txBody>
      </p:sp>
    </p:spTree>
    <p:extLst>
      <p:ext uri="{BB962C8B-B14F-4D97-AF65-F5344CB8AC3E}">
        <p14:creationId xmlns:p14="http://schemas.microsoft.com/office/powerpoint/2010/main" val="3785997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A16A8-F4CF-F5BF-5987-ACCFCD7202B0}"/>
              </a:ext>
            </a:extLst>
          </p:cNvPr>
          <p:cNvSpPr>
            <a:spLocks noGrp="1"/>
          </p:cNvSpPr>
          <p:nvPr>
            <p:ph type="title"/>
          </p:nvPr>
        </p:nvSpPr>
        <p:spPr/>
        <p:txBody>
          <a:bodyPr/>
          <a:lstStyle/>
          <a:p>
            <a:r>
              <a:rPr lang="en-GB"/>
              <a:t>Click to edit Master title style</a:t>
            </a:r>
            <a:endParaRPr lang="fr-CH"/>
          </a:p>
        </p:txBody>
      </p:sp>
      <p:sp>
        <p:nvSpPr>
          <p:cNvPr id="3" name="Vertical Text Placeholder 2">
            <a:extLst>
              <a:ext uri="{FF2B5EF4-FFF2-40B4-BE49-F238E27FC236}">
                <a16:creationId xmlns:a16="http://schemas.microsoft.com/office/drawing/2014/main" id="{B12F8C41-D3AD-BBF5-C09C-0743E3CFB8D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CH"/>
          </a:p>
        </p:txBody>
      </p:sp>
      <p:sp>
        <p:nvSpPr>
          <p:cNvPr id="4" name="Date Placeholder 3">
            <a:extLst>
              <a:ext uri="{FF2B5EF4-FFF2-40B4-BE49-F238E27FC236}">
                <a16:creationId xmlns:a16="http://schemas.microsoft.com/office/drawing/2014/main" id="{88E842C6-C7B1-41EC-53F8-916931C353A9}"/>
              </a:ext>
            </a:extLst>
          </p:cNvPr>
          <p:cNvSpPr>
            <a:spLocks noGrp="1"/>
          </p:cNvSpPr>
          <p:nvPr>
            <p:ph type="dt" sz="half" idx="10"/>
          </p:nvPr>
        </p:nvSpPr>
        <p:spPr/>
        <p:txBody>
          <a:bodyPr/>
          <a:lstStyle/>
          <a:p>
            <a:fld id="{0774EC6F-78C7-624A-873F-9980FF2B82E9}" type="datetimeFigureOut">
              <a:rPr lang="fr-CH" smtClean="0"/>
              <a:t>24.04.24</a:t>
            </a:fld>
            <a:endParaRPr lang="fr-CH"/>
          </a:p>
        </p:txBody>
      </p:sp>
      <p:sp>
        <p:nvSpPr>
          <p:cNvPr id="5" name="Footer Placeholder 4">
            <a:extLst>
              <a:ext uri="{FF2B5EF4-FFF2-40B4-BE49-F238E27FC236}">
                <a16:creationId xmlns:a16="http://schemas.microsoft.com/office/drawing/2014/main" id="{D8E23956-14A1-C5D8-F8D5-0E5FC2625587}"/>
              </a:ext>
            </a:extLst>
          </p:cNvPr>
          <p:cNvSpPr>
            <a:spLocks noGrp="1"/>
          </p:cNvSpPr>
          <p:nvPr>
            <p:ph type="ftr" sz="quarter" idx="11"/>
          </p:nvPr>
        </p:nvSpPr>
        <p:spPr/>
        <p:txBody>
          <a:bodyPr/>
          <a:lstStyle/>
          <a:p>
            <a:endParaRPr lang="fr-CH"/>
          </a:p>
        </p:txBody>
      </p:sp>
      <p:sp>
        <p:nvSpPr>
          <p:cNvPr id="6" name="Slide Number Placeholder 5">
            <a:extLst>
              <a:ext uri="{FF2B5EF4-FFF2-40B4-BE49-F238E27FC236}">
                <a16:creationId xmlns:a16="http://schemas.microsoft.com/office/drawing/2014/main" id="{11969424-08BA-9AEF-1002-6F11C1DA5D79}"/>
              </a:ext>
            </a:extLst>
          </p:cNvPr>
          <p:cNvSpPr>
            <a:spLocks noGrp="1"/>
          </p:cNvSpPr>
          <p:nvPr>
            <p:ph type="sldNum" sz="quarter" idx="12"/>
          </p:nvPr>
        </p:nvSpPr>
        <p:spPr/>
        <p:txBody>
          <a:bodyPr/>
          <a:lstStyle/>
          <a:p>
            <a:fld id="{196B5D10-AD75-5243-B462-D4C1B97EADAB}" type="slidenum">
              <a:rPr lang="fr-CH" smtClean="0"/>
              <a:t>‹#›</a:t>
            </a:fld>
            <a:endParaRPr lang="fr-CH"/>
          </a:p>
        </p:txBody>
      </p:sp>
    </p:spTree>
    <p:extLst>
      <p:ext uri="{BB962C8B-B14F-4D97-AF65-F5344CB8AC3E}">
        <p14:creationId xmlns:p14="http://schemas.microsoft.com/office/powerpoint/2010/main" val="353424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0A10D8-C342-5C8C-40B2-23566AA8FD4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fr-CH"/>
          </a:p>
        </p:txBody>
      </p:sp>
      <p:sp>
        <p:nvSpPr>
          <p:cNvPr id="3" name="Vertical Text Placeholder 2">
            <a:extLst>
              <a:ext uri="{FF2B5EF4-FFF2-40B4-BE49-F238E27FC236}">
                <a16:creationId xmlns:a16="http://schemas.microsoft.com/office/drawing/2014/main" id="{9C0743A7-3156-B0DA-A739-C50D575F54D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CH"/>
          </a:p>
        </p:txBody>
      </p:sp>
      <p:sp>
        <p:nvSpPr>
          <p:cNvPr id="4" name="Date Placeholder 3">
            <a:extLst>
              <a:ext uri="{FF2B5EF4-FFF2-40B4-BE49-F238E27FC236}">
                <a16:creationId xmlns:a16="http://schemas.microsoft.com/office/drawing/2014/main" id="{3C7689DD-CEAE-67BE-CB7D-26EB5A6DB52C}"/>
              </a:ext>
            </a:extLst>
          </p:cNvPr>
          <p:cNvSpPr>
            <a:spLocks noGrp="1"/>
          </p:cNvSpPr>
          <p:nvPr>
            <p:ph type="dt" sz="half" idx="10"/>
          </p:nvPr>
        </p:nvSpPr>
        <p:spPr/>
        <p:txBody>
          <a:bodyPr/>
          <a:lstStyle/>
          <a:p>
            <a:fld id="{0774EC6F-78C7-624A-873F-9980FF2B82E9}" type="datetimeFigureOut">
              <a:rPr lang="fr-CH" smtClean="0"/>
              <a:t>24.04.24</a:t>
            </a:fld>
            <a:endParaRPr lang="fr-CH"/>
          </a:p>
        </p:txBody>
      </p:sp>
      <p:sp>
        <p:nvSpPr>
          <p:cNvPr id="5" name="Footer Placeholder 4">
            <a:extLst>
              <a:ext uri="{FF2B5EF4-FFF2-40B4-BE49-F238E27FC236}">
                <a16:creationId xmlns:a16="http://schemas.microsoft.com/office/drawing/2014/main" id="{40901A9D-A5C7-46D9-4C74-440DBCD50478}"/>
              </a:ext>
            </a:extLst>
          </p:cNvPr>
          <p:cNvSpPr>
            <a:spLocks noGrp="1"/>
          </p:cNvSpPr>
          <p:nvPr>
            <p:ph type="ftr" sz="quarter" idx="11"/>
          </p:nvPr>
        </p:nvSpPr>
        <p:spPr/>
        <p:txBody>
          <a:bodyPr/>
          <a:lstStyle/>
          <a:p>
            <a:endParaRPr lang="fr-CH"/>
          </a:p>
        </p:txBody>
      </p:sp>
      <p:sp>
        <p:nvSpPr>
          <p:cNvPr id="6" name="Slide Number Placeholder 5">
            <a:extLst>
              <a:ext uri="{FF2B5EF4-FFF2-40B4-BE49-F238E27FC236}">
                <a16:creationId xmlns:a16="http://schemas.microsoft.com/office/drawing/2014/main" id="{F73584FC-7FF2-1DB3-FA38-9F3297BDCE32}"/>
              </a:ext>
            </a:extLst>
          </p:cNvPr>
          <p:cNvSpPr>
            <a:spLocks noGrp="1"/>
          </p:cNvSpPr>
          <p:nvPr>
            <p:ph type="sldNum" sz="quarter" idx="12"/>
          </p:nvPr>
        </p:nvSpPr>
        <p:spPr/>
        <p:txBody>
          <a:bodyPr/>
          <a:lstStyle/>
          <a:p>
            <a:fld id="{196B5D10-AD75-5243-B462-D4C1B97EADAB}" type="slidenum">
              <a:rPr lang="fr-CH" smtClean="0"/>
              <a:t>‹#›</a:t>
            </a:fld>
            <a:endParaRPr lang="fr-CH"/>
          </a:p>
        </p:txBody>
      </p:sp>
    </p:spTree>
    <p:extLst>
      <p:ext uri="{BB962C8B-B14F-4D97-AF65-F5344CB8AC3E}">
        <p14:creationId xmlns:p14="http://schemas.microsoft.com/office/powerpoint/2010/main" val="965788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F18B2-5DCB-0C48-DB20-8E813949191A}"/>
              </a:ext>
            </a:extLst>
          </p:cNvPr>
          <p:cNvSpPr>
            <a:spLocks noGrp="1"/>
          </p:cNvSpPr>
          <p:nvPr>
            <p:ph type="title"/>
          </p:nvPr>
        </p:nvSpPr>
        <p:spPr/>
        <p:txBody>
          <a:bodyPr/>
          <a:lstStyle/>
          <a:p>
            <a:r>
              <a:rPr lang="en-GB"/>
              <a:t>Click to edit Master title style</a:t>
            </a:r>
            <a:endParaRPr lang="fr-CH"/>
          </a:p>
        </p:txBody>
      </p:sp>
      <p:sp>
        <p:nvSpPr>
          <p:cNvPr id="3" name="Content Placeholder 2">
            <a:extLst>
              <a:ext uri="{FF2B5EF4-FFF2-40B4-BE49-F238E27FC236}">
                <a16:creationId xmlns:a16="http://schemas.microsoft.com/office/drawing/2014/main" id="{74329CCF-8E36-EEC8-55D1-48D7209FAF9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CH"/>
          </a:p>
        </p:txBody>
      </p:sp>
      <p:sp>
        <p:nvSpPr>
          <p:cNvPr id="4" name="Date Placeholder 3">
            <a:extLst>
              <a:ext uri="{FF2B5EF4-FFF2-40B4-BE49-F238E27FC236}">
                <a16:creationId xmlns:a16="http://schemas.microsoft.com/office/drawing/2014/main" id="{0904A8D3-13E5-5B7D-7D65-B4F8647C2D5E}"/>
              </a:ext>
            </a:extLst>
          </p:cNvPr>
          <p:cNvSpPr>
            <a:spLocks noGrp="1"/>
          </p:cNvSpPr>
          <p:nvPr>
            <p:ph type="dt" sz="half" idx="10"/>
          </p:nvPr>
        </p:nvSpPr>
        <p:spPr/>
        <p:txBody>
          <a:bodyPr/>
          <a:lstStyle/>
          <a:p>
            <a:fld id="{0774EC6F-78C7-624A-873F-9980FF2B82E9}" type="datetimeFigureOut">
              <a:rPr lang="fr-CH" smtClean="0"/>
              <a:t>24.04.24</a:t>
            </a:fld>
            <a:endParaRPr lang="fr-CH"/>
          </a:p>
        </p:txBody>
      </p:sp>
      <p:sp>
        <p:nvSpPr>
          <p:cNvPr id="5" name="Footer Placeholder 4">
            <a:extLst>
              <a:ext uri="{FF2B5EF4-FFF2-40B4-BE49-F238E27FC236}">
                <a16:creationId xmlns:a16="http://schemas.microsoft.com/office/drawing/2014/main" id="{1D0DE8BC-BC5D-9B48-4CC3-5C11927B21D9}"/>
              </a:ext>
            </a:extLst>
          </p:cNvPr>
          <p:cNvSpPr>
            <a:spLocks noGrp="1"/>
          </p:cNvSpPr>
          <p:nvPr>
            <p:ph type="ftr" sz="quarter" idx="11"/>
          </p:nvPr>
        </p:nvSpPr>
        <p:spPr/>
        <p:txBody>
          <a:bodyPr/>
          <a:lstStyle/>
          <a:p>
            <a:endParaRPr lang="fr-CH"/>
          </a:p>
        </p:txBody>
      </p:sp>
      <p:sp>
        <p:nvSpPr>
          <p:cNvPr id="6" name="Slide Number Placeholder 5">
            <a:extLst>
              <a:ext uri="{FF2B5EF4-FFF2-40B4-BE49-F238E27FC236}">
                <a16:creationId xmlns:a16="http://schemas.microsoft.com/office/drawing/2014/main" id="{3EB18E85-2BC3-23E6-894E-7C19510BD957}"/>
              </a:ext>
            </a:extLst>
          </p:cNvPr>
          <p:cNvSpPr>
            <a:spLocks noGrp="1"/>
          </p:cNvSpPr>
          <p:nvPr>
            <p:ph type="sldNum" sz="quarter" idx="12"/>
          </p:nvPr>
        </p:nvSpPr>
        <p:spPr/>
        <p:txBody>
          <a:bodyPr/>
          <a:lstStyle/>
          <a:p>
            <a:fld id="{196B5D10-AD75-5243-B462-D4C1B97EADAB}" type="slidenum">
              <a:rPr lang="fr-CH" smtClean="0"/>
              <a:t>‹#›</a:t>
            </a:fld>
            <a:endParaRPr lang="fr-CH"/>
          </a:p>
        </p:txBody>
      </p:sp>
    </p:spTree>
    <p:extLst>
      <p:ext uri="{BB962C8B-B14F-4D97-AF65-F5344CB8AC3E}">
        <p14:creationId xmlns:p14="http://schemas.microsoft.com/office/powerpoint/2010/main" val="312082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0CAA1-083E-C204-F630-91E6957B597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fr-CH"/>
          </a:p>
        </p:txBody>
      </p:sp>
      <p:sp>
        <p:nvSpPr>
          <p:cNvPr id="3" name="Text Placeholder 2">
            <a:extLst>
              <a:ext uri="{FF2B5EF4-FFF2-40B4-BE49-F238E27FC236}">
                <a16:creationId xmlns:a16="http://schemas.microsoft.com/office/drawing/2014/main" id="{00124F5A-C285-3A3D-CA2D-7C5B731CF6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0AF2E3F-AC3B-36C6-FA70-A74A2BCAFBBA}"/>
              </a:ext>
            </a:extLst>
          </p:cNvPr>
          <p:cNvSpPr>
            <a:spLocks noGrp="1"/>
          </p:cNvSpPr>
          <p:nvPr>
            <p:ph type="dt" sz="half" idx="10"/>
          </p:nvPr>
        </p:nvSpPr>
        <p:spPr/>
        <p:txBody>
          <a:bodyPr/>
          <a:lstStyle/>
          <a:p>
            <a:fld id="{0774EC6F-78C7-624A-873F-9980FF2B82E9}" type="datetimeFigureOut">
              <a:rPr lang="fr-CH" smtClean="0"/>
              <a:t>24.04.24</a:t>
            </a:fld>
            <a:endParaRPr lang="fr-CH"/>
          </a:p>
        </p:txBody>
      </p:sp>
      <p:sp>
        <p:nvSpPr>
          <p:cNvPr id="5" name="Footer Placeholder 4">
            <a:extLst>
              <a:ext uri="{FF2B5EF4-FFF2-40B4-BE49-F238E27FC236}">
                <a16:creationId xmlns:a16="http://schemas.microsoft.com/office/drawing/2014/main" id="{77E68F4C-A96C-85B5-DE20-E0A4F012C42F}"/>
              </a:ext>
            </a:extLst>
          </p:cNvPr>
          <p:cNvSpPr>
            <a:spLocks noGrp="1"/>
          </p:cNvSpPr>
          <p:nvPr>
            <p:ph type="ftr" sz="quarter" idx="11"/>
          </p:nvPr>
        </p:nvSpPr>
        <p:spPr/>
        <p:txBody>
          <a:bodyPr/>
          <a:lstStyle/>
          <a:p>
            <a:endParaRPr lang="fr-CH"/>
          </a:p>
        </p:txBody>
      </p:sp>
      <p:sp>
        <p:nvSpPr>
          <p:cNvPr id="6" name="Slide Number Placeholder 5">
            <a:extLst>
              <a:ext uri="{FF2B5EF4-FFF2-40B4-BE49-F238E27FC236}">
                <a16:creationId xmlns:a16="http://schemas.microsoft.com/office/drawing/2014/main" id="{40DD3EFE-16FA-F507-6703-D278A3BDADFA}"/>
              </a:ext>
            </a:extLst>
          </p:cNvPr>
          <p:cNvSpPr>
            <a:spLocks noGrp="1"/>
          </p:cNvSpPr>
          <p:nvPr>
            <p:ph type="sldNum" sz="quarter" idx="12"/>
          </p:nvPr>
        </p:nvSpPr>
        <p:spPr/>
        <p:txBody>
          <a:bodyPr/>
          <a:lstStyle/>
          <a:p>
            <a:fld id="{196B5D10-AD75-5243-B462-D4C1B97EADAB}" type="slidenum">
              <a:rPr lang="fr-CH" smtClean="0"/>
              <a:t>‹#›</a:t>
            </a:fld>
            <a:endParaRPr lang="fr-CH"/>
          </a:p>
        </p:txBody>
      </p:sp>
    </p:spTree>
    <p:extLst>
      <p:ext uri="{BB962C8B-B14F-4D97-AF65-F5344CB8AC3E}">
        <p14:creationId xmlns:p14="http://schemas.microsoft.com/office/powerpoint/2010/main" val="3945622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A333-2511-002D-D44C-FC440D86FF48}"/>
              </a:ext>
            </a:extLst>
          </p:cNvPr>
          <p:cNvSpPr>
            <a:spLocks noGrp="1"/>
          </p:cNvSpPr>
          <p:nvPr>
            <p:ph type="title"/>
          </p:nvPr>
        </p:nvSpPr>
        <p:spPr/>
        <p:txBody>
          <a:bodyPr/>
          <a:lstStyle/>
          <a:p>
            <a:r>
              <a:rPr lang="en-GB"/>
              <a:t>Click to edit Master title style</a:t>
            </a:r>
            <a:endParaRPr lang="fr-CH"/>
          </a:p>
        </p:txBody>
      </p:sp>
      <p:sp>
        <p:nvSpPr>
          <p:cNvPr id="3" name="Content Placeholder 2">
            <a:extLst>
              <a:ext uri="{FF2B5EF4-FFF2-40B4-BE49-F238E27FC236}">
                <a16:creationId xmlns:a16="http://schemas.microsoft.com/office/drawing/2014/main" id="{2642083C-DFE9-CB64-8C56-145CBCAA377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CH"/>
          </a:p>
        </p:txBody>
      </p:sp>
      <p:sp>
        <p:nvSpPr>
          <p:cNvPr id="4" name="Content Placeholder 3">
            <a:extLst>
              <a:ext uri="{FF2B5EF4-FFF2-40B4-BE49-F238E27FC236}">
                <a16:creationId xmlns:a16="http://schemas.microsoft.com/office/drawing/2014/main" id="{8FBDFBC1-0E27-0855-9FF2-E739E8C0CCE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CH"/>
          </a:p>
        </p:txBody>
      </p:sp>
      <p:sp>
        <p:nvSpPr>
          <p:cNvPr id="5" name="Date Placeholder 4">
            <a:extLst>
              <a:ext uri="{FF2B5EF4-FFF2-40B4-BE49-F238E27FC236}">
                <a16:creationId xmlns:a16="http://schemas.microsoft.com/office/drawing/2014/main" id="{C66A79C2-6772-DC92-7950-17EE280EBDA8}"/>
              </a:ext>
            </a:extLst>
          </p:cNvPr>
          <p:cNvSpPr>
            <a:spLocks noGrp="1"/>
          </p:cNvSpPr>
          <p:nvPr>
            <p:ph type="dt" sz="half" idx="10"/>
          </p:nvPr>
        </p:nvSpPr>
        <p:spPr/>
        <p:txBody>
          <a:bodyPr/>
          <a:lstStyle/>
          <a:p>
            <a:fld id="{0774EC6F-78C7-624A-873F-9980FF2B82E9}" type="datetimeFigureOut">
              <a:rPr lang="fr-CH" smtClean="0"/>
              <a:t>24.04.24</a:t>
            </a:fld>
            <a:endParaRPr lang="fr-CH"/>
          </a:p>
        </p:txBody>
      </p:sp>
      <p:sp>
        <p:nvSpPr>
          <p:cNvPr id="6" name="Footer Placeholder 5">
            <a:extLst>
              <a:ext uri="{FF2B5EF4-FFF2-40B4-BE49-F238E27FC236}">
                <a16:creationId xmlns:a16="http://schemas.microsoft.com/office/drawing/2014/main" id="{B5D460CA-F865-5D60-06EC-6E2FB8633D4C}"/>
              </a:ext>
            </a:extLst>
          </p:cNvPr>
          <p:cNvSpPr>
            <a:spLocks noGrp="1"/>
          </p:cNvSpPr>
          <p:nvPr>
            <p:ph type="ftr" sz="quarter" idx="11"/>
          </p:nvPr>
        </p:nvSpPr>
        <p:spPr/>
        <p:txBody>
          <a:bodyPr/>
          <a:lstStyle/>
          <a:p>
            <a:endParaRPr lang="fr-CH"/>
          </a:p>
        </p:txBody>
      </p:sp>
      <p:sp>
        <p:nvSpPr>
          <p:cNvPr id="7" name="Slide Number Placeholder 6">
            <a:extLst>
              <a:ext uri="{FF2B5EF4-FFF2-40B4-BE49-F238E27FC236}">
                <a16:creationId xmlns:a16="http://schemas.microsoft.com/office/drawing/2014/main" id="{1D85DE77-775F-03A5-5C04-736CFCD26064}"/>
              </a:ext>
            </a:extLst>
          </p:cNvPr>
          <p:cNvSpPr>
            <a:spLocks noGrp="1"/>
          </p:cNvSpPr>
          <p:nvPr>
            <p:ph type="sldNum" sz="quarter" idx="12"/>
          </p:nvPr>
        </p:nvSpPr>
        <p:spPr/>
        <p:txBody>
          <a:bodyPr/>
          <a:lstStyle/>
          <a:p>
            <a:fld id="{196B5D10-AD75-5243-B462-D4C1B97EADAB}" type="slidenum">
              <a:rPr lang="fr-CH" smtClean="0"/>
              <a:t>‹#›</a:t>
            </a:fld>
            <a:endParaRPr lang="fr-CH"/>
          </a:p>
        </p:txBody>
      </p:sp>
    </p:spTree>
    <p:extLst>
      <p:ext uri="{BB962C8B-B14F-4D97-AF65-F5344CB8AC3E}">
        <p14:creationId xmlns:p14="http://schemas.microsoft.com/office/powerpoint/2010/main" val="220501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C6BBF-29B2-488E-D662-BA885F531B09}"/>
              </a:ext>
            </a:extLst>
          </p:cNvPr>
          <p:cNvSpPr>
            <a:spLocks noGrp="1"/>
          </p:cNvSpPr>
          <p:nvPr>
            <p:ph type="title"/>
          </p:nvPr>
        </p:nvSpPr>
        <p:spPr>
          <a:xfrm>
            <a:off x="839788" y="365125"/>
            <a:ext cx="10515600" cy="1325563"/>
          </a:xfrm>
        </p:spPr>
        <p:txBody>
          <a:bodyPr/>
          <a:lstStyle/>
          <a:p>
            <a:r>
              <a:rPr lang="en-GB"/>
              <a:t>Click to edit Master title style</a:t>
            </a:r>
            <a:endParaRPr lang="fr-CH"/>
          </a:p>
        </p:txBody>
      </p:sp>
      <p:sp>
        <p:nvSpPr>
          <p:cNvPr id="3" name="Text Placeholder 2">
            <a:extLst>
              <a:ext uri="{FF2B5EF4-FFF2-40B4-BE49-F238E27FC236}">
                <a16:creationId xmlns:a16="http://schemas.microsoft.com/office/drawing/2014/main" id="{7A71B687-EF1E-F02D-F50C-944F0AFC3B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93CA993-2AB1-9940-F06E-4F6B4B6CAA5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CH"/>
          </a:p>
        </p:txBody>
      </p:sp>
      <p:sp>
        <p:nvSpPr>
          <p:cNvPr id="5" name="Text Placeholder 4">
            <a:extLst>
              <a:ext uri="{FF2B5EF4-FFF2-40B4-BE49-F238E27FC236}">
                <a16:creationId xmlns:a16="http://schemas.microsoft.com/office/drawing/2014/main" id="{A8D532B8-3E19-57C1-D54A-4269542C9D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426D310-E4B8-4F28-02B8-807D0BBD37E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CH"/>
          </a:p>
        </p:txBody>
      </p:sp>
      <p:sp>
        <p:nvSpPr>
          <p:cNvPr id="7" name="Date Placeholder 6">
            <a:extLst>
              <a:ext uri="{FF2B5EF4-FFF2-40B4-BE49-F238E27FC236}">
                <a16:creationId xmlns:a16="http://schemas.microsoft.com/office/drawing/2014/main" id="{2F08CB8D-764C-B921-2987-29FFB1933A74}"/>
              </a:ext>
            </a:extLst>
          </p:cNvPr>
          <p:cNvSpPr>
            <a:spLocks noGrp="1"/>
          </p:cNvSpPr>
          <p:nvPr>
            <p:ph type="dt" sz="half" idx="10"/>
          </p:nvPr>
        </p:nvSpPr>
        <p:spPr/>
        <p:txBody>
          <a:bodyPr/>
          <a:lstStyle/>
          <a:p>
            <a:fld id="{0774EC6F-78C7-624A-873F-9980FF2B82E9}" type="datetimeFigureOut">
              <a:rPr lang="fr-CH" smtClean="0"/>
              <a:t>24.04.24</a:t>
            </a:fld>
            <a:endParaRPr lang="fr-CH"/>
          </a:p>
        </p:txBody>
      </p:sp>
      <p:sp>
        <p:nvSpPr>
          <p:cNvPr id="8" name="Footer Placeholder 7">
            <a:extLst>
              <a:ext uri="{FF2B5EF4-FFF2-40B4-BE49-F238E27FC236}">
                <a16:creationId xmlns:a16="http://schemas.microsoft.com/office/drawing/2014/main" id="{56C65A80-66A3-FFDD-78C4-51CBECB4F4EA}"/>
              </a:ext>
            </a:extLst>
          </p:cNvPr>
          <p:cNvSpPr>
            <a:spLocks noGrp="1"/>
          </p:cNvSpPr>
          <p:nvPr>
            <p:ph type="ftr" sz="quarter" idx="11"/>
          </p:nvPr>
        </p:nvSpPr>
        <p:spPr/>
        <p:txBody>
          <a:bodyPr/>
          <a:lstStyle/>
          <a:p>
            <a:endParaRPr lang="fr-CH"/>
          </a:p>
        </p:txBody>
      </p:sp>
      <p:sp>
        <p:nvSpPr>
          <p:cNvPr id="9" name="Slide Number Placeholder 8">
            <a:extLst>
              <a:ext uri="{FF2B5EF4-FFF2-40B4-BE49-F238E27FC236}">
                <a16:creationId xmlns:a16="http://schemas.microsoft.com/office/drawing/2014/main" id="{05FDD755-E30B-2C48-731E-7799EEBC4670}"/>
              </a:ext>
            </a:extLst>
          </p:cNvPr>
          <p:cNvSpPr>
            <a:spLocks noGrp="1"/>
          </p:cNvSpPr>
          <p:nvPr>
            <p:ph type="sldNum" sz="quarter" idx="12"/>
          </p:nvPr>
        </p:nvSpPr>
        <p:spPr/>
        <p:txBody>
          <a:bodyPr/>
          <a:lstStyle/>
          <a:p>
            <a:fld id="{196B5D10-AD75-5243-B462-D4C1B97EADAB}" type="slidenum">
              <a:rPr lang="fr-CH" smtClean="0"/>
              <a:t>‹#›</a:t>
            </a:fld>
            <a:endParaRPr lang="fr-CH"/>
          </a:p>
        </p:txBody>
      </p:sp>
    </p:spTree>
    <p:extLst>
      <p:ext uri="{BB962C8B-B14F-4D97-AF65-F5344CB8AC3E}">
        <p14:creationId xmlns:p14="http://schemas.microsoft.com/office/powerpoint/2010/main" val="160178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04758-DA99-327E-1522-A04B57AE19C9}"/>
              </a:ext>
            </a:extLst>
          </p:cNvPr>
          <p:cNvSpPr>
            <a:spLocks noGrp="1"/>
          </p:cNvSpPr>
          <p:nvPr>
            <p:ph type="title"/>
          </p:nvPr>
        </p:nvSpPr>
        <p:spPr/>
        <p:txBody>
          <a:bodyPr/>
          <a:lstStyle/>
          <a:p>
            <a:r>
              <a:rPr lang="en-GB"/>
              <a:t>Click to edit Master title style</a:t>
            </a:r>
            <a:endParaRPr lang="fr-CH"/>
          </a:p>
        </p:txBody>
      </p:sp>
      <p:sp>
        <p:nvSpPr>
          <p:cNvPr id="3" name="Date Placeholder 2">
            <a:extLst>
              <a:ext uri="{FF2B5EF4-FFF2-40B4-BE49-F238E27FC236}">
                <a16:creationId xmlns:a16="http://schemas.microsoft.com/office/drawing/2014/main" id="{1225CE74-21F3-9FC5-6417-ACB2ADC3C0BC}"/>
              </a:ext>
            </a:extLst>
          </p:cNvPr>
          <p:cNvSpPr>
            <a:spLocks noGrp="1"/>
          </p:cNvSpPr>
          <p:nvPr>
            <p:ph type="dt" sz="half" idx="10"/>
          </p:nvPr>
        </p:nvSpPr>
        <p:spPr/>
        <p:txBody>
          <a:bodyPr/>
          <a:lstStyle/>
          <a:p>
            <a:fld id="{0774EC6F-78C7-624A-873F-9980FF2B82E9}" type="datetimeFigureOut">
              <a:rPr lang="fr-CH" smtClean="0"/>
              <a:t>24.04.24</a:t>
            </a:fld>
            <a:endParaRPr lang="fr-CH"/>
          </a:p>
        </p:txBody>
      </p:sp>
      <p:sp>
        <p:nvSpPr>
          <p:cNvPr id="4" name="Footer Placeholder 3">
            <a:extLst>
              <a:ext uri="{FF2B5EF4-FFF2-40B4-BE49-F238E27FC236}">
                <a16:creationId xmlns:a16="http://schemas.microsoft.com/office/drawing/2014/main" id="{06CFA5CD-F8B3-C54B-12D9-A31EDD98EB31}"/>
              </a:ext>
            </a:extLst>
          </p:cNvPr>
          <p:cNvSpPr>
            <a:spLocks noGrp="1"/>
          </p:cNvSpPr>
          <p:nvPr>
            <p:ph type="ftr" sz="quarter" idx="11"/>
          </p:nvPr>
        </p:nvSpPr>
        <p:spPr/>
        <p:txBody>
          <a:bodyPr/>
          <a:lstStyle/>
          <a:p>
            <a:endParaRPr lang="fr-CH"/>
          </a:p>
        </p:txBody>
      </p:sp>
      <p:sp>
        <p:nvSpPr>
          <p:cNvPr id="5" name="Slide Number Placeholder 4">
            <a:extLst>
              <a:ext uri="{FF2B5EF4-FFF2-40B4-BE49-F238E27FC236}">
                <a16:creationId xmlns:a16="http://schemas.microsoft.com/office/drawing/2014/main" id="{CEC7EF25-1288-502B-AD85-C03C210C3B22}"/>
              </a:ext>
            </a:extLst>
          </p:cNvPr>
          <p:cNvSpPr>
            <a:spLocks noGrp="1"/>
          </p:cNvSpPr>
          <p:nvPr>
            <p:ph type="sldNum" sz="quarter" idx="12"/>
          </p:nvPr>
        </p:nvSpPr>
        <p:spPr/>
        <p:txBody>
          <a:bodyPr/>
          <a:lstStyle/>
          <a:p>
            <a:fld id="{196B5D10-AD75-5243-B462-D4C1B97EADAB}" type="slidenum">
              <a:rPr lang="fr-CH" smtClean="0"/>
              <a:t>‹#›</a:t>
            </a:fld>
            <a:endParaRPr lang="fr-CH"/>
          </a:p>
        </p:txBody>
      </p:sp>
    </p:spTree>
    <p:extLst>
      <p:ext uri="{BB962C8B-B14F-4D97-AF65-F5344CB8AC3E}">
        <p14:creationId xmlns:p14="http://schemas.microsoft.com/office/powerpoint/2010/main" val="4209895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604095-B668-0E82-6C60-EF439137C48A}"/>
              </a:ext>
            </a:extLst>
          </p:cNvPr>
          <p:cNvSpPr>
            <a:spLocks noGrp="1"/>
          </p:cNvSpPr>
          <p:nvPr>
            <p:ph type="dt" sz="half" idx="10"/>
          </p:nvPr>
        </p:nvSpPr>
        <p:spPr/>
        <p:txBody>
          <a:bodyPr/>
          <a:lstStyle/>
          <a:p>
            <a:fld id="{0774EC6F-78C7-624A-873F-9980FF2B82E9}" type="datetimeFigureOut">
              <a:rPr lang="fr-CH" smtClean="0"/>
              <a:t>24.04.24</a:t>
            </a:fld>
            <a:endParaRPr lang="fr-CH"/>
          </a:p>
        </p:txBody>
      </p:sp>
      <p:sp>
        <p:nvSpPr>
          <p:cNvPr id="3" name="Footer Placeholder 2">
            <a:extLst>
              <a:ext uri="{FF2B5EF4-FFF2-40B4-BE49-F238E27FC236}">
                <a16:creationId xmlns:a16="http://schemas.microsoft.com/office/drawing/2014/main" id="{41E049A6-31D0-13C0-AF50-E3593DA9AD76}"/>
              </a:ext>
            </a:extLst>
          </p:cNvPr>
          <p:cNvSpPr>
            <a:spLocks noGrp="1"/>
          </p:cNvSpPr>
          <p:nvPr>
            <p:ph type="ftr" sz="quarter" idx="11"/>
          </p:nvPr>
        </p:nvSpPr>
        <p:spPr/>
        <p:txBody>
          <a:bodyPr/>
          <a:lstStyle/>
          <a:p>
            <a:endParaRPr lang="fr-CH"/>
          </a:p>
        </p:txBody>
      </p:sp>
      <p:sp>
        <p:nvSpPr>
          <p:cNvPr id="4" name="Slide Number Placeholder 3">
            <a:extLst>
              <a:ext uri="{FF2B5EF4-FFF2-40B4-BE49-F238E27FC236}">
                <a16:creationId xmlns:a16="http://schemas.microsoft.com/office/drawing/2014/main" id="{F5FFD7CE-324E-F7EF-74D5-AD86F451BFFC}"/>
              </a:ext>
            </a:extLst>
          </p:cNvPr>
          <p:cNvSpPr>
            <a:spLocks noGrp="1"/>
          </p:cNvSpPr>
          <p:nvPr>
            <p:ph type="sldNum" sz="quarter" idx="12"/>
          </p:nvPr>
        </p:nvSpPr>
        <p:spPr/>
        <p:txBody>
          <a:bodyPr/>
          <a:lstStyle/>
          <a:p>
            <a:fld id="{196B5D10-AD75-5243-B462-D4C1B97EADAB}" type="slidenum">
              <a:rPr lang="fr-CH" smtClean="0"/>
              <a:t>‹#›</a:t>
            </a:fld>
            <a:endParaRPr lang="fr-CH"/>
          </a:p>
        </p:txBody>
      </p:sp>
    </p:spTree>
    <p:extLst>
      <p:ext uri="{BB962C8B-B14F-4D97-AF65-F5344CB8AC3E}">
        <p14:creationId xmlns:p14="http://schemas.microsoft.com/office/powerpoint/2010/main" val="2709489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3A8D-BEAB-BA46-8E5A-14D633959D1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fr-CH"/>
          </a:p>
        </p:txBody>
      </p:sp>
      <p:sp>
        <p:nvSpPr>
          <p:cNvPr id="3" name="Content Placeholder 2">
            <a:extLst>
              <a:ext uri="{FF2B5EF4-FFF2-40B4-BE49-F238E27FC236}">
                <a16:creationId xmlns:a16="http://schemas.microsoft.com/office/drawing/2014/main" id="{B9292432-BFA7-F667-AB82-98DCB7CF01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CH"/>
          </a:p>
        </p:txBody>
      </p:sp>
      <p:sp>
        <p:nvSpPr>
          <p:cNvPr id="4" name="Text Placeholder 3">
            <a:extLst>
              <a:ext uri="{FF2B5EF4-FFF2-40B4-BE49-F238E27FC236}">
                <a16:creationId xmlns:a16="http://schemas.microsoft.com/office/drawing/2014/main" id="{621614DF-BF2D-1B4C-571A-62651D352E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81B357F-A64E-1C7E-7C38-3E446F183321}"/>
              </a:ext>
            </a:extLst>
          </p:cNvPr>
          <p:cNvSpPr>
            <a:spLocks noGrp="1"/>
          </p:cNvSpPr>
          <p:nvPr>
            <p:ph type="dt" sz="half" idx="10"/>
          </p:nvPr>
        </p:nvSpPr>
        <p:spPr/>
        <p:txBody>
          <a:bodyPr/>
          <a:lstStyle/>
          <a:p>
            <a:fld id="{0774EC6F-78C7-624A-873F-9980FF2B82E9}" type="datetimeFigureOut">
              <a:rPr lang="fr-CH" smtClean="0"/>
              <a:t>24.04.24</a:t>
            </a:fld>
            <a:endParaRPr lang="fr-CH"/>
          </a:p>
        </p:txBody>
      </p:sp>
      <p:sp>
        <p:nvSpPr>
          <p:cNvPr id="6" name="Footer Placeholder 5">
            <a:extLst>
              <a:ext uri="{FF2B5EF4-FFF2-40B4-BE49-F238E27FC236}">
                <a16:creationId xmlns:a16="http://schemas.microsoft.com/office/drawing/2014/main" id="{34562522-EE95-09FA-0A04-57ACCB741CE6}"/>
              </a:ext>
            </a:extLst>
          </p:cNvPr>
          <p:cNvSpPr>
            <a:spLocks noGrp="1"/>
          </p:cNvSpPr>
          <p:nvPr>
            <p:ph type="ftr" sz="quarter" idx="11"/>
          </p:nvPr>
        </p:nvSpPr>
        <p:spPr/>
        <p:txBody>
          <a:bodyPr/>
          <a:lstStyle/>
          <a:p>
            <a:endParaRPr lang="fr-CH"/>
          </a:p>
        </p:txBody>
      </p:sp>
      <p:sp>
        <p:nvSpPr>
          <p:cNvPr id="7" name="Slide Number Placeholder 6">
            <a:extLst>
              <a:ext uri="{FF2B5EF4-FFF2-40B4-BE49-F238E27FC236}">
                <a16:creationId xmlns:a16="http://schemas.microsoft.com/office/drawing/2014/main" id="{274BBD35-B25C-8E23-F9D5-D51368590C98}"/>
              </a:ext>
            </a:extLst>
          </p:cNvPr>
          <p:cNvSpPr>
            <a:spLocks noGrp="1"/>
          </p:cNvSpPr>
          <p:nvPr>
            <p:ph type="sldNum" sz="quarter" idx="12"/>
          </p:nvPr>
        </p:nvSpPr>
        <p:spPr/>
        <p:txBody>
          <a:bodyPr/>
          <a:lstStyle/>
          <a:p>
            <a:fld id="{196B5D10-AD75-5243-B462-D4C1B97EADAB}" type="slidenum">
              <a:rPr lang="fr-CH" smtClean="0"/>
              <a:t>‹#›</a:t>
            </a:fld>
            <a:endParaRPr lang="fr-CH"/>
          </a:p>
        </p:txBody>
      </p:sp>
    </p:spTree>
    <p:extLst>
      <p:ext uri="{BB962C8B-B14F-4D97-AF65-F5344CB8AC3E}">
        <p14:creationId xmlns:p14="http://schemas.microsoft.com/office/powerpoint/2010/main" val="823582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3BD77-4294-2274-E646-74D3F1C059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fr-CH"/>
          </a:p>
        </p:txBody>
      </p:sp>
      <p:sp>
        <p:nvSpPr>
          <p:cNvPr id="3" name="Picture Placeholder 2">
            <a:extLst>
              <a:ext uri="{FF2B5EF4-FFF2-40B4-BE49-F238E27FC236}">
                <a16:creationId xmlns:a16="http://schemas.microsoft.com/office/drawing/2014/main" id="{ED067AF0-6A4B-0D68-D5E1-F19F68B541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a:extLst>
              <a:ext uri="{FF2B5EF4-FFF2-40B4-BE49-F238E27FC236}">
                <a16:creationId xmlns:a16="http://schemas.microsoft.com/office/drawing/2014/main" id="{23153354-B275-AE06-F3C6-16663B3DBE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F687826-6D6E-181F-DBC7-2B4087D6CEF0}"/>
              </a:ext>
            </a:extLst>
          </p:cNvPr>
          <p:cNvSpPr>
            <a:spLocks noGrp="1"/>
          </p:cNvSpPr>
          <p:nvPr>
            <p:ph type="dt" sz="half" idx="10"/>
          </p:nvPr>
        </p:nvSpPr>
        <p:spPr/>
        <p:txBody>
          <a:bodyPr/>
          <a:lstStyle/>
          <a:p>
            <a:fld id="{0774EC6F-78C7-624A-873F-9980FF2B82E9}" type="datetimeFigureOut">
              <a:rPr lang="fr-CH" smtClean="0"/>
              <a:t>24.04.24</a:t>
            </a:fld>
            <a:endParaRPr lang="fr-CH"/>
          </a:p>
        </p:txBody>
      </p:sp>
      <p:sp>
        <p:nvSpPr>
          <p:cNvPr id="6" name="Footer Placeholder 5">
            <a:extLst>
              <a:ext uri="{FF2B5EF4-FFF2-40B4-BE49-F238E27FC236}">
                <a16:creationId xmlns:a16="http://schemas.microsoft.com/office/drawing/2014/main" id="{F8792947-A217-6CA3-F93A-50D17B197D4E}"/>
              </a:ext>
            </a:extLst>
          </p:cNvPr>
          <p:cNvSpPr>
            <a:spLocks noGrp="1"/>
          </p:cNvSpPr>
          <p:nvPr>
            <p:ph type="ftr" sz="quarter" idx="11"/>
          </p:nvPr>
        </p:nvSpPr>
        <p:spPr/>
        <p:txBody>
          <a:bodyPr/>
          <a:lstStyle/>
          <a:p>
            <a:endParaRPr lang="fr-CH"/>
          </a:p>
        </p:txBody>
      </p:sp>
      <p:sp>
        <p:nvSpPr>
          <p:cNvPr id="7" name="Slide Number Placeholder 6">
            <a:extLst>
              <a:ext uri="{FF2B5EF4-FFF2-40B4-BE49-F238E27FC236}">
                <a16:creationId xmlns:a16="http://schemas.microsoft.com/office/drawing/2014/main" id="{0A2A37BE-AE87-D53B-C7F2-82C899420C67}"/>
              </a:ext>
            </a:extLst>
          </p:cNvPr>
          <p:cNvSpPr>
            <a:spLocks noGrp="1"/>
          </p:cNvSpPr>
          <p:nvPr>
            <p:ph type="sldNum" sz="quarter" idx="12"/>
          </p:nvPr>
        </p:nvSpPr>
        <p:spPr/>
        <p:txBody>
          <a:bodyPr/>
          <a:lstStyle/>
          <a:p>
            <a:fld id="{196B5D10-AD75-5243-B462-D4C1B97EADAB}" type="slidenum">
              <a:rPr lang="fr-CH" smtClean="0"/>
              <a:t>‹#›</a:t>
            </a:fld>
            <a:endParaRPr lang="fr-CH"/>
          </a:p>
        </p:txBody>
      </p:sp>
    </p:spTree>
    <p:extLst>
      <p:ext uri="{BB962C8B-B14F-4D97-AF65-F5344CB8AC3E}">
        <p14:creationId xmlns:p14="http://schemas.microsoft.com/office/powerpoint/2010/main" val="93875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FA84A5-542E-B9F0-FF74-E3ECFC92A6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fr-CH"/>
          </a:p>
        </p:txBody>
      </p:sp>
      <p:sp>
        <p:nvSpPr>
          <p:cNvPr id="3" name="Text Placeholder 2">
            <a:extLst>
              <a:ext uri="{FF2B5EF4-FFF2-40B4-BE49-F238E27FC236}">
                <a16:creationId xmlns:a16="http://schemas.microsoft.com/office/drawing/2014/main" id="{78F560C6-9561-F546-2AF8-FFFE7D9442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CH"/>
          </a:p>
        </p:txBody>
      </p:sp>
      <p:sp>
        <p:nvSpPr>
          <p:cNvPr id="4" name="Date Placeholder 3">
            <a:extLst>
              <a:ext uri="{FF2B5EF4-FFF2-40B4-BE49-F238E27FC236}">
                <a16:creationId xmlns:a16="http://schemas.microsoft.com/office/drawing/2014/main" id="{38BEAD98-82C4-D989-7267-77A15F88D9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4EC6F-78C7-624A-873F-9980FF2B82E9}" type="datetimeFigureOut">
              <a:rPr lang="fr-CH" smtClean="0"/>
              <a:t>24.04.24</a:t>
            </a:fld>
            <a:endParaRPr lang="fr-CH"/>
          </a:p>
        </p:txBody>
      </p:sp>
      <p:sp>
        <p:nvSpPr>
          <p:cNvPr id="5" name="Footer Placeholder 4">
            <a:extLst>
              <a:ext uri="{FF2B5EF4-FFF2-40B4-BE49-F238E27FC236}">
                <a16:creationId xmlns:a16="http://schemas.microsoft.com/office/drawing/2014/main" id="{2937B564-875B-5402-E656-906C87C253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a:extLst>
              <a:ext uri="{FF2B5EF4-FFF2-40B4-BE49-F238E27FC236}">
                <a16:creationId xmlns:a16="http://schemas.microsoft.com/office/drawing/2014/main" id="{4FC2F572-4DFB-7554-4F43-C9DFBFFE21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B5D10-AD75-5243-B462-D4C1B97EADAB}" type="slidenum">
              <a:rPr lang="fr-CH" smtClean="0"/>
              <a:t>‹#›</a:t>
            </a:fld>
            <a:endParaRPr lang="fr-CH"/>
          </a:p>
        </p:txBody>
      </p:sp>
    </p:spTree>
    <p:extLst>
      <p:ext uri="{BB962C8B-B14F-4D97-AF65-F5344CB8AC3E}">
        <p14:creationId xmlns:p14="http://schemas.microsoft.com/office/powerpoint/2010/main" val="43734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8272-7522-7863-C0D3-41B321B6634E}"/>
              </a:ext>
            </a:extLst>
          </p:cNvPr>
          <p:cNvSpPr>
            <a:spLocks noGrp="1"/>
          </p:cNvSpPr>
          <p:nvPr>
            <p:ph type="ctrTitle"/>
          </p:nvPr>
        </p:nvSpPr>
        <p:spPr/>
        <p:txBody>
          <a:bodyPr/>
          <a:lstStyle/>
          <a:p>
            <a:r>
              <a:rPr lang="fr-CH" dirty="0"/>
              <a:t>Introduction aux études grecques</a:t>
            </a:r>
          </a:p>
        </p:txBody>
      </p:sp>
      <p:sp>
        <p:nvSpPr>
          <p:cNvPr id="3" name="Subtitle 2">
            <a:extLst>
              <a:ext uri="{FF2B5EF4-FFF2-40B4-BE49-F238E27FC236}">
                <a16:creationId xmlns:a16="http://schemas.microsoft.com/office/drawing/2014/main" id="{7CBDA750-21D4-B555-2F42-48A6743C8083}"/>
              </a:ext>
            </a:extLst>
          </p:cNvPr>
          <p:cNvSpPr>
            <a:spLocks noGrp="1"/>
          </p:cNvSpPr>
          <p:nvPr>
            <p:ph type="subTitle" idx="1"/>
          </p:nvPr>
        </p:nvSpPr>
        <p:spPr/>
        <p:txBody>
          <a:bodyPr/>
          <a:lstStyle/>
          <a:p>
            <a:r>
              <a:rPr lang="fr-CH" dirty="0"/>
              <a:t>Cours 10</a:t>
            </a:r>
          </a:p>
          <a:p>
            <a:r>
              <a:rPr lang="fr-CH" dirty="0"/>
              <a:t>26.4.2024</a:t>
            </a:r>
          </a:p>
        </p:txBody>
      </p:sp>
    </p:spTree>
    <p:extLst>
      <p:ext uri="{BB962C8B-B14F-4D97-AF65-F5344CB8AC3E}">
        <p14:creationId xmlns:p14="http://schemas.microsoft.com/office/powerpoint/2010/main" val="2848015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39799-60E9-073E-BDE9-1B86538F139D}"/>
              </a:ext>
            </a:extLst>
          </p:cNvPr>
          <p:cNvSpPr>
            <a:spLocks noGrp="1"/>
          </p:cNvSpPr>
          <p:nvPr>
            <p:ph type="title"/>
          </p:nvPr>
        </p:nvSpPr>
        <p:spPr/>
        <p:txBody>
          <a:bodyPr/>
          <a:lstStyle/>
          <a:p>
            <a:r>
              <a:rPr lang="fr-CH" dirty="0"/>
              <a:t>I. Hexamètres dactyliques: </a:t>
            </a:r>
            <a:r>
              <a:rPr lang="fr-CH" i="1" dirty="0" err="1"/>
              <a:t>Od</a:t>
            </a:r>
            <a:r>
              <a:rPr lang="fr-CH" dirty="0"/>
              <a:t>. 6,149-161</a:t>
            </a:r>
          </a:p>
        </p:txBody>
      </p:sp>
      <p:sp>
        <p:nvSpPr>
          <p:cNvPr id="3" name="Content Placeholder 2">
            <a:extLst>
              <a:ext uri="{FF2B5EF4-FFF2-40B4-BE49-F238E27FC236}">
                <a16:creationId xmlns:a16="http://schemas.microsoft.com/office/drawing/2014/main" id="{5006E469-44CD-93EA-00D6-FF9E2404BF54}"/>
              </a:ext>
            </a:extLst>
          </p:cNvPr>
          <p:cNvSpPr>
            <a:spLocks noGrp="1"/>
          </p:cNvSpPr>
          <p:nvPr>
            <p:ph idx="1"/>
          </p:nvPr>
        </p:nvSpPr>
        <p:spPr>
          <a:ln>
            <a:noFill/>
          </a:ln>
        </p:spPr>
        <p:txBody>
          <a:bodyPr/>
          <a:lstStyle/>
          <a:p>
            <a:pPr marL="0" indent="0">
              <a:buNone/>
            </a:pPr>
            <a:r>
              <a:rPr lang="en-CH" kern="0" dirty="0">
                <a:solidFill>
                  <a:schemeClr val="bg2">
                    <a:lumMod val="50000"/>
                  </a:schemeClr>
                </a:solidFill>
                <a:latin typeface="IFAO-Grec Unicode" panose="02020603050405020304" pitchFamily="18" charset="77"/>
                <a:ea typeface="IFAO-Grec Unicode" panose="02020603050405020304" pitchFamily="18" charset="77"/>
              </a:rPr>
              <a:t>m</a:t>
            </a:r>
            <a:r>
              <a:rPr lang="en-CH" kern="0" dirty="0">
                <a:solidFill>
                  <a:schemeClr val="bg2">
                    <a:lumMod val="50000"/>
                  </a:schemeClr>
                </a:solidFill>
                <a:effectLst/>
                <a:latin typeface="IFAO-Grec Unicode" panose="02020603050405020304" pitchFamily="18" charset="77"/>
                <a:ea typeface="IFAO-Grec Unicode" panose="02020603050405020304" pitchFamily="18" charset="77"/>
              </a:rPr>
              <a:t>ais si tu es une mortelle, parmi ceux qui habitent la terre,</a:t>
            </a:r>
            <a:r>
              <a:rPr lang="en-CH" dirty="0">
                <a:solidFill>
                  <a:schemeClr val="bg2">
                    <a:lumMod val="50000"/>
                  </a:schemeClr>
                </a:solidFill>
                <a:effectLst/>
                <a:latin typeface="IFAO-Grec Unicode" panose="02020603050405020304" pitchFamily="18" charset="77"/>
                <a:ea typeface="IFAO-Grec Unicode" panose="02020603050405020304" pitchFamily="18" charset="77"/>
              </a:rPr>
              <a:t> </a:t>
            </a:r>
            <a:endParaRPr lang="fr-CH" kern="100" dirty="0">
              <a:solidFill>
                <a:schemeClr val="bg2">
                  <a:lumMod val="50000"/>
                </a:schemeClr>
              </a:solidFill>
              <a:effectLst/>
              <a:latin typeface="IFAO-Grec Unicode" panose="02020603050405020304" pitchFamily="18" charset="77"/>
              <a:ea typeface="IFAO-Grec Unicode" panose="02020603050405020304" pitchFamily="18" charset="77"/>
              <a:cs typeface="Times New Roman" panose="02020603050405020304" pitchFamily="18" charset="0"/>
            </a:endParaRPr>
          </a:p>
          <a:p>
            <a:pPr marL="0" indent="0">
              <a:buNone/>
            </a:pP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dirty="0">
                <a:effectLst/>
                <a:latin typeface="IFAO-Grec Unicode" panose="02020603050405020304" pitchFamily="18" charset="0"/>
                <a:ea typeface="IFAO-Grec Unicode" panose="02020603050405020304" pitchFamily="18" charset="0"/>
                <a:cs typeface="Times New Roman" panose="02020603050405020304" pitchFamily="18"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endParaRPr lang="fr-CH" sz="3200" kern="100" dirty="0">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εἰ</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δέ</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τίς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ἐσσι</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βροτῶν</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τοὶ</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ἐπὶ</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χθονὶ</a:t>
            </a: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ναιετάουσιν</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a:t>
            </a:r>
          </a:p>
          <a:p>
            <a:pPr marL="0" indent="0">
              <a:buNone/>
            </a:pPr>
            <a:endParaRPr lang="fr-CH" sz="3200" kern="100" dirty="0">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a:latin typeface="IFAO-Grec Unicode" panose="02020603050405020304" pitchFamily="18" charset="77"/>
                <a:ea typeface="Aptos" panose="020B0004020202020204" pitchFamily="34" charset="0"/>
                <a:cs typeface="Times New Roman" panose="02020603050405020304" pitchFamily="18" charset="0"/>
              </a:rPr>
              <a:t>	</a:t>
            </a:r>
            <a:r>
              <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césure penthémimère, coupe bucolique</a:t>
            </a:r>
          </a:p>
          <a:p>
            <a:pPr marL="0" indent="0">
              <a:buNone/>
            </a:pPr>
            <a:r>
              <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fr-CH" kern="100" dirty="0">
                <a:solidFill>
                  <a:srgbClr val="00B050"/>
                </a:solidFill>
                <a:effectLst/>
                <a:latin typeface="IFAO-Grec Unicode" panose="02020603050405020304" pitchFamily="18" charset="77"/>
                <a:ea typeface="Aptos" panose="020B0004020202020204" pitchFamily="34" charset="0"/>
                <a:cs typeface="Times New Roman" panose="02020603050405020304" pitchFamily="18" charset="0"/>
              </a:rPr>
              <a:t>brève par position (suivie d’une voyelle)</a:t>
            </a:r>
          </a:p>
          <a:p>
            <a:pPr marL="0" indent="0">
              <a:buNone/>
            </a:pPr>
            <a:r>
              <a:rPr lang="fr-CH" kern="100" dirty="0">
                <a:solidFill>
                  <a:schemeClr val="accent6"/>
                </a:solidFill>
                <a:latin typeface="IFAO-Grec Unicode" panose="02020603050405020304" pitchFamily="18" charset="77"/>
                <a:ea typeface="Aptos" panose="020B0004020202020204" pitchFamily="34" charset="0"/>
                <a:cs typeface="Times New Roman" panose="02020603050405020304" pitchFamily="18" charset="0"/>
              </a:rPr>
              <a:t>		</a:t>
            </a:r>
            <a:r>
              <a:rPr lang="fr-CH" kern="100" dirty="0">
                <a:solidFill>
                  <a:srgbClr val="00B050"/>
                </a:solidFill>
                <a:latin typeface="IFAO-Grec Unicode" panose="02020603050405020304" pitchFamily="18" charset="77"/>
                <a:ea typeface="Aptos" panose="020B0004020202020204" pitchFamily="34" charset="0"/>
                <a:cs typeface="Times New Roman" panose="02020603050405020304" pitchFamily="18" charset="0"/>
              </a:rPr>
              <a:t>occlusive + liquide = pas d’allongement</a:t>
            </a:r>
            <a:endParaRPr lang="en-CH"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B03B78F1-12E0-4D10-15EB-B93AAA3E5AE8}"/>
              </a:ext>
            </a:extLst>
          </p:cNvPr>
          <p:cNvCxnSpPr/>
          <p:nvPr/>
        </p:nvCxnSpPr>
        <p:spPr>
          <a:xfrm flipH="1" flipV="1">
            <a:off x="4592189" y="3429000"/>
            <a:ext cx="220717" cy="57544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042ED87-8934-6AB1-579D-28EDB75D6D3C}"/>
              </a:ext>
            </a:extLst>
          </p:cNvPr>
          <p:cNvSpPr/>
          <p:nvPr/>
        </p:nvSpPr>
        <p:spPr>
          <a:xfrm>
            <a:off x="3113664" y="2974433"/>
            <a:ext cx="408522" cy="394138"/>
          </a:xfrm>
          <a:prstGeom prst="rect">
            <a:avLst/>
          </a:prstGeom>
          <a:solidFill>
            <a:schemeClr val="accent6">
              <a:alpha val="4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7" name="Straight Arrow Connector 6">
            <a:extLst>
              <a:ext uri="{FF2B5EF4-FFF2-40B4-BE49-F238E27FC236}">
                <a16:creationId xmlns:a16="http://schemas.microsoft.com/office/drawing/2014/main" id="{D850457B-5DB3-2573-B27F-4AB93671EBDF}"/>
              </a:ext>
            </a:extLst>
          </p:cNvPr>
          <p:cNvCxnSpPr>
            <a:cxnSpLocks/>
          </p:cNvCxnSpPr>
          <p:nvPr/>
        </p:nvCxnSpPr>
        <p:spPr>
          <a:xfrm flipV="1">
            <a:off x="3336758" y="3429000"/>
            <a:ext cx="0" cy="1447800"/>
          </a:xfrm>
          <a:prstGeom prst="straightConnector1">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A5A32DD-DD6F-5759-3E3E-EBDF63F0B998}"/>
              </a:ext>
            </a:extLst>
          </p:cNvPr>
          <p:cNvCxnSpPr/>
          <p:nvPr/>
        </p:nvCxnSpPr>
        <p:spPr>
          <a:xfrm flipH="1" flipV="1">
            <a:off x="7014204" y="3425853"/>
            <a:ext cx="220717" cy="57544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E917565-F4D7-5A87-485B-D7FD4C47B6CF}"/>
              </a:ext>
            </a:extLst>
          </p:cNvPr>
          <p:cNvSpPr/>
          <p:nvPr/>
        </p:nvSpPr>
        <p:spPr>
          <a:xfrm>
            <a:off x="4875200" y="2969609"/>
            <a:ext cx="408522" cy="394138"/>
          </a:xfrm>
          <a:prstGeom prst="rect">
            <a:avLst/>
          </a:prstGeom>
          <a:solidFill>
            <a:schemeClr val="accent6">
              <a:alpha val="4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8" name="Straight Arrow Connector 7">
            <a:extLst>
              <a:ext uri="{FF2B5EF4-FFF2-40B4-BE49-F238E27FC236}">
                <a16:creationId xmlns:a16="http://schemas.microsoft.com/office/drawing/2014/main" id="{B1871240-9D72-64A3-8668-1F33EF5D9FBA}"/>
              </a:ext>
            </a:extLst>
          </p:cNvPr>
          <p:cNvCxnSpPr>
            <a:cxnSpLocks/>
          </p:cNvCxnSpPr>
          <p:nvPr/>
        </p:nvCxnSpPr>
        <p:spPr>
          <a:xfrm flipH="1" flipV="1">
            <a:off x="5034587" y="3363747"/>
            <a:ext cx="142894" cy="1270037"/>
          </a:xfrm>
          <a:prstGeom prst="straightConnector1">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304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39799-60E9-073E-BDE9-1B86538F139D}"/>
              </a:ext>
            </a:extLst>
          </p:cNvPr>
          <p:cNvSpPr>
            <a:spLocks noGrp="1"/>
          </p:cNvSpPr>
          <p:nvPr>
            <p:ph type="title"/>
          </p:nvPr>
        </p:nvSpPr>
        <p:spPr/>
        <p:txBody>
          <a:bodyPr/>
          <a:lstStyle/>
          <a:p>
            <a:r>
              <a:rPr lang="fr-CH" dirty="0"/>
              <a:t>I. Hexamètres dactyliques: </a:t>
            </a:r>
            <a:r>
              <a:rPr lang="fr-CH" i="1" dirty="0" err="1"/>
              <a:t>Od</a:t>
            </a:r>
            <a:r>
              <a:rPr lang="fr-CH" dirty="0"/>
              <a:t>. 6,149-161</a:t>
            </a:r>
          </a:p>
        </p:txBody>
      </p:sp>
      <p:sp>
        <p:nvSpPr>
          <p:cNvPr id="3" name="Content Placeholder 2">
            <a:extLst>
              <a:ext uri="{FF2B5EF4-FFF2-40B4-BE49-F238E27FC236}">
                <a16:creationId xmlns:a16="http://schemas.microsoft.com/office/drawing/2014/main" id="{5006E469-44CD-93EA-00D6-FF9E2404BF54}"/>
              </a:ext>
            </a:extLst>
          </p:cNvPr>
          <p:cNvSpPr>
            <a:spLocks noGrp="1"/>
          </p:cNvSpPr>
          <p:nvPr>
            <p:ph idx="1"/>
          </p:nvPr>
        </p:nvSpPr>
        <p:spPr>
          <a:ln>
            <a:noFill/>
          </a:ln>
        </p:spPr>
        <p:txBody>
          <a:bodyPr/>
          <a:lstStyle/>
          <a:p>
            <a:pPr marL="0" indent="0">
              <a:buNone/>
            </a:pPr>
            <a:r>
              <a:rPr lang="en-CH" kern="0" dirty="0">
                <a:solidFill>
                  <a:schemeClr val="bg2">
                    <a:lumMod val="50000"/>
                  </a:schemeClr>
                </a:solidFill>
                <a:latin typeface="IFAO-Grec Unicode" panose="02020603050405020304" pitchFamily="18" charset="77"/>
                <a:ea typeface="IFAO-Grec Unicode" panose="02020603050405020304" pitchFamily="18" charset="77"/>
              </a:rPr>
              <a:t>t</a:t>
            </a:r>
            <a:r>
              <a:rPr lang="en-CH" kern="0" dirty="0">
                <a:solidFill>
                  <a:schemeClr val="bg2">
                    <a:lumMod val="50000"/>
                  </a:schemeClr>
                </a:solidFill>
                <a:effectLst/>
                <a:latin typeface="IFAO-Grec Unicode" panose="02020603050405020304" pitchFamily="18" charset="77"/>
                <a:ea typeface="IFAO-Grec Unicode" panose="02020603050405020304" pitchFamily="18" charset="77"/>
              </a:rPr>
              <a:t>rois fois heureux sont ton père et ta vénérable mère, </a:t>
            </a:r>
            <a:endParaRPr lang="fr-CH" kern="100" dirty="0">
              <a:solidFill>
                <a:schemeClr val="bg2">
                  <a:lumMod val="50000"/>
                </a:schemeClr>
              </a:solidFill>
              <a:effectLst/>
              <a:latin typeface="IFAO-Grec Unicode" panose="02020603050405020304" pitchFamily="18" charset="77"/>
              <a:ea typeface="IFAO-Grec Unicode" panose="02020603050405020304" pitchFamily="18" charset="77"/>
              <a:cs typeface="Times New Roman" panose="02020603050405020304" pitchFamily="18" charset="0"/>
            </a:endParaRPr>
          </a:p>
          <a:p>
            <a:pPr marL="0" indent="0">
              <a:buNone/>
            </a:pP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dirty="0">
                <a:effectLst/>
                <a:latin typeface="IFAO-Grec Unicode" panose="02020603050405020304" pitchFamily="18" charset="0"/>
                <a:ea typeface="IFAO-Grec Unicode" panose="02020603050405020304" pitchFamily="18" charset="0"/>
                <a:cs typeface="Times New Roman" panose="02020603050405020304" pitchFamily="18"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endParaRPr lang="fr-CH" sz="3200" kern="100" dirty="0">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τρὶς</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μάκαρες</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μὲν</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σοί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γε</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πατὴρ</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καὶ</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πότνια</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μήτηρ,</a:t>
            </a:r>
          </a:p>
          <a:p>
            <a:pPr marL="0" indent="0">
              <a:buNone/>
            </a:pPr>
            <a:endParaRPr lang="fr-CH" sz="3200" kern="100" dirty="0">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			?</a:t>
            </a:r>
          </a:p>
          <a:p>
            <a:pPr marL="0" indent="0">
              <a:buNone/>
            </a:pPr>
            <a:endPar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fr-CH" kern="100" dirty="0">
                <a:solidFill>
                  <a:srgbClr val="00B050"/>
                </a:solidFill>
                <a:latin typeface="IFAO-Grec Unicode" panose="02020603050405020304" pitchFamily="18" charset="77"/>
                <a:ea typeface="Aptos" panose="020B0004020202020204" pitchFamily="34" charset="0"/>
                <a:cs typeface="Times New Roman" panose="02020603050405020304" pitchFamily="18" charset="0"/>
              </a:rPr>
              <a:t>	NB. on coupe généralement après les « petits mots »</a:t>
            </a:r>
            <a:endParaRPr lang="en-CH"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B03B78F1-12E0-4D10-15EB-B93AAA3E5AE8}"/>
              </a:ext>
            </a:extLst>
          </p:cNvPr>
          <p:cNvCxnSpPr>
            <a:cxnSpLocks/>
          </p:cNvCxnSpPr>
          <p:nvPr/>
        </p:nvCxnSpPr>
        <p:spPr>
          <a:xfrm flipH="1" flipV="1">
            <a:off x="4977199" y="3425853"/>
            <a:ext cx="156275" cy="57544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9AF9D17-D47E-B224-4D9D-6B58149EAF73}"/>
              </a:ext>
            </a:extLst>
          </p:cNvPr>
          <p:cNvCxnSpPr>
            <a:cxnSpLocks/>
          </p:cNvCxnSpPr>
          <p:nvPr/>
        </p:nvCxnSpPr>
        <p:spPr>
          <a:xfrm flipH="1" flipV="1">
            <a:off x="6962276" y="3425852"/>
            <a:ext cx="156275" cy="57544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0584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39799-60E9-073E-BDE9-1B86538F139D}"/>
              </a:ext>
            </a:extLst>
          </p:cNvPr>
          <p:cNvSpPr>
            <a:spLocks noGrp="1"/>
          </p:cNvSpPr>
          <p:nvPr>
            <p:ph type="title"/>
          </p:nvPr>
        </p:nvSpPr>
        <p:spPr/>
        <p:txBody>
          <a:bodyPr/>
          <a:lstStyle/>
          <a:p>
            <a:r>
              <a:rPr lang="fr-CH" dirty="0"/>
              <a:t>I. Hexamètres dactyliques: </a:t>
            </a:r>
            <a:r>
              <a:rPr lang="fr-CH" i="1" dirty="0" err="1"/>
              <a:t>Od</a:t>
            </a:r>
            <a:r>
              <a:rPr lang="fr-CH" dirty="0"/>
              <a:t>. 6,149-161</a:t>
            </a:r>
          </a:p>
        </p:txBody>
      </p:sp>
      <p:sp>
        <p:nvSpPr>
          <p:cNvPr id="3" name="Content Placeholder 2">
            <a:extLst>
              <a:ext uri="{FF2B5EF4-FFF2-40B4-BE49-F238E27FC236}">
                <a16:creationId xmlns:a16="http://schemas.microsoft.com/office/drawing/2014/main" id="{5006E469-44CD-93EA-00D6-FF9E2404BF54}"/>
              </a:ext>
            </a:extLst>
          </p:cNvPr>
          <p:cNvSpPr>
            <a:spLocks noGrp="1"/>
          </p:cNvSpPr>
          <p:nvPr>
            <p:ph idx="1"/>
          </p:nvPr>
        </p:nvSpPr>
        <p:spPr>
          <a:ln>
            <a:noFill/>
          </a:ln>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H" sz="2800" b="0" i="0" u="none" strike="noStrike" kern="0" cap="none" spc="0" normalizeH="0" baseline="0" noProof="0" dirty="0">
                <a:ln>
                  <a:noFill/>
                </a:ln>
                <a:solidFill>
                  <a:srgbClr val="E7E6E6">
                    <a:lumMod val="50000"/>
                  </a:srgbClr>
                </a:solidFill>
                <a:effectLst/>
                <a:uLnTx/>
                <a:uFillTx/>
                <a:latin typeface="IFAO-Grec Unicode" panose="02020603050405020304" pitchFamily="18" charset="77"/>
                <a:ea typeface="IFAO-Grec Unicode" panose="02020603050405020304" pitchFamily="18" charset="77"/>
                <a:cs typeface="+mn-cs"/>
              </a:rPr>
              <a:t>trois fois heureux sont ton père et ta vénérable mère, </a:t>
            </a:r>
            <a:endParaRPr lang="fr-CH" sz="1800" kern="100" dirty="0">
              <a:effectLst/>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dirty="0">
                <a:effectLst/>
                <a:latin typeface="IFAO-Grec Unicode" panose="02020603050405020304" pitchFamily="18" charset="0"/>
                <a:ea typeface="IFAO-Grec Unicode" panose="02020603050405020304" pitchFamily="18" charset="0"/>
                <a:cs typeface="Times New Roman" panose="02020603050405020304" pitchFamily="18"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endParaRPr lang="fr-CH" sz="3200" kern="100" dirty="0">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τρὶς</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μάκαρες</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μὲν</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σοί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γε</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πατὴρ</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καὶ</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πότνια</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μήτηρ,</a:t>
            </a:r>
          </a:p>
          <a:p>
            <a:pPr marL="0" indent="0">
              <a:buNone/>
            </a:pPr>
            <a:endParaRPr lang="fr-CH" sz="3200" kern="100" dirty="0">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césure </a:t>
            </a:r>
            <a:r>
              <a:rPr lang="fr-CH" kern="100" dirty="0" err="1">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tritotrochaïque</a:t>
            </a:r>
            <a:r>
              <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et coupe bucolique</a:t>
            </a:r>
          </a:p>
          <a:p>
            <a:pPr marL="0" indent="0">
              <a:buNone/>
            </a:pPr>
            <a:endPar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fr-CH" kern="100" dirty="0">
                <a:solidFill>
                  <a:srgbClr val="00B050"/>
                </a:solidFill>
                <a:latin typeface="IFAO-Grec Unicode" panose="02020603050405020304" pitchFamily="18" charset="77"/>
                <a:ea typeface="Aptos" panose="020B0004020202020204" pitchFamily="34" charset="0"/>
                <a:cs typeface="Times New Roman" panose="02020603050405020304" pitchFamily="18" charset="0"/>
              </a:rPr>
              <a:t>	NB. on coupe généralement après les « petits mots »</a:t>
            </a:r>
            <a:endParaRPr lang="en-CH"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B03B78F1-12E0-4D10-15EB-B93AAA3E5AE8}"/>
              </a:ext>
            </a:extLst>
          </p:cNvPr>
          <p:cNvCxnSpPr>
            <a:cxnSpLocks/>
          </p:cNvCxnSpPr>
          <p:nvPr/>
        </p:nvCxnSpPr>
        <p:spPr>
          <a:xfrm flipH="1" flipV="1">
            <a:off x="4977199" y="3425853"/>
            <a:ext cx="156275" cy="57544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9AF9D17-D47E-B224-4D9D-6B58149EAF73}"/>
              </a:ext>
            </a:extLst>
          </p:cNvPr>
          <p:cNvCxnSpPr>
            <a:cxnSpLocks/>
          </p:cNvCxnSpPr>
          <p:nvPr/>
        </p:nvCxnSpPr>
        <p:spPr>
          <a:xfrm flipH="1" flipV="1">
            <a:off x="6962276" y="3425852"/>
            <a:ext cx="156275" cy="57544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241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39799-60E9-073E-BDE9-1B86538F139D}"/>
              </a:ext>
            </a:extLst>
          </p:cNvPr>
          <p:cNvSpPr>
            <a:spLocks noGrp="1"/>
          </p:cNvSpPr>
          <p:nvPr>
            <p:ph type="title"/>
          </p:nvPr>
        </p:nvSpPr>
        <p:spPr/>
        <p:txBody>
          <a:bodyPr/>
          <a:lstStyle/>
          <a:p>
            <a:r>
              <a:rPr lang="fr-CH" dirty="0"/>
              <a:t>I. Hexamètres dactyliques: </a:t>
            </a:r>
            <a:r>
              <a:rPr lang="fr-CH" i="1" dirty="0" err="1"/>
              <a:t>Od</a:t>
            </a:r>
            <a:r>
              <a:rPr lang="fr-CH" dirty="0"/>
              <a:t>. 6,149-161</a:t>
            </a:r>
          </a:p>
        </p:txBody>
      </p:sp>
      <p:sp>
        <p:nvSpPr>
          <p:cNvPr id="3" name="Content Placeholder 2">
            <a:extLst>
              <a:ext uri="{FF2B5EF4-FFF2-40B4-BE49-F238E27FC236}">
                <a16:creationId xmlns:a16="http://schemas.microsoft.com/office/drawing/2014/main" id="{5006E469-44CD-93EA-00D6-FF9E2404BF54}"/>
              </a:ext>
            </a:extLst>
          </p:cNvPr>
          <p:cNvSpPr>
            <a:spLocks noGrp="1"/>
          </p:cNvSpPr>
          <p:nvPr>
            <p:ph idx="1"/>
          </p:nvPr>
        </p:nvSpPr>
        <p:spPr>
          <a:ln>
            <a:noFill/>
          </a:ln>
        </p:spPr>
        <p:txBody>
          <a:bodyPr/>
          <a:lstStyle/>
          <a:p>
            <a:pPr marL="0" indent="0">
              <a:buNone/>
            </a:pPr>
            <a:r>
              <a:rPr lang="en-CH" kern="0" dirty="0">
                <a:solidFill>
                  <a:schemeClr val="bg2">
                    <a:lumMod val="50000"/>
                  </a:schemeClr>
                </a:solidFill>
                <a:latin typeface="IFAO-Grec Unicode" panose="02020603050405020304" pitchFamily="18" charset="77"/>
                <a:ea typeface="IFAO-Grec Unicode" panose="02020603050405020304" pitchFamily="18" charset="77"/>
              </a:rPr>
              <a:t>t</a:t>
            </a:r>
            <a:r>
              <a:rPr lang="en-CH" kern="0" dirty="0">
                <a:solidFill>
                  <a:schemeClr val="bg2">
                    <a:lumMod val="50000"/>
                  </a:schemeClr>
                </a:solidFill>
                <a:effectLst/>
                <a:latin typeface="IFAO-Grec Unicode" panose="02020603050405020304" pitchFamily="18" charset="77"/>
                <a:ea typeface="IFAO-Grec Unicode" panose="02020603050405020304" pitchFamily="18" charset="77"/>
              </a:rPr>
              <a:t>rois fois heureux sont aussi tes frères et sœurs : leur cœur est sûrement fortement</a:t>
            </a:r>
            <a:endParaRPr lang="fr-CH" kern="100" dirty="0">
              <a:solidFill>
                <a:schemeClr val="bg2">
                  <a:lumMod val="50000"/>
                </a:schemeClr>
              </a:solidFill>
              <a:effectLst/>
              <a:latin typeface="IFAO-Grec Unicode" panose="02020603050405020304" pitchFamily="18" charset="77"/>
              <a:ea typeface="IFAO-Grec Unicode" panose="02020603050405020304" pitchFamily="18" charset="77"/>
              <a:cs typeface="Times New Roman" panose="02020603050405020304" pitchFamily="18" charset="0"/>
            </a:endParaRPr>
          </a:p>
          <a:p>
            <a:pPr marL="0" indent="0">
              <a:buNone/>
            </a:pP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dirty="0">
                <a:effectLst/>
                <a:latin typeface="IFAO-Grec Unicode" panose="02020603050405020304" pitchFamily="18" charset="0"/>
                <a:ea typeface="IFAO-Grec Unicode" panose="02020603050405020304" pitchFamily="18" charset="0"/>
                <a:cs typeface="Times New Roman" panose="02020603050405020304" pitchFamily="18"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endParaRPr lang="fr-CH" sz="3200" kern="100" dirty="0">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τρὶς</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μάκαρες</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δὲ</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κασίγνητοι</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μάλα</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πού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σφισι</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θυμὸς</a:t>
            </a:r>
            <a:endParaRPr lang="el-GR" sz="3200" kern="100" dirty="0">
              <a:effectLst/>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endParaRPr lang="fr-CH" sz="3200" kern="100" dirty="0">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césure hephthémimère et coupe bucolique</a:t>
            </a:r>
          </a:p>
          <a:p>
            <a:pPr marL="0" indent="0">
              <a:buNone/>
            </a:pPr>
            <a:endPar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fr-CH" kern="100" dirty="0">
                <a:solidFill>
                  <a:srgbClr val="00B050"/>
                </a:solidFill>
                <a:latin typeface="IFAO-Grec Unicode" panose="02020603050405020304" pitchFamily="18" charset="77"/>
                <a:ea typeface="Aptos" panose="020B0004020202020204" pitchFamily="34" charset="0"/>
                <a:cs typeface="Times New Roman" panose="02020603050405020304" pitchFamily="18" charset="0"/>
              </a:rPr>
              <a:t>	</a:t>
            </a:r>
            <a:endParaRPr lang="en-CH"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B03B78F1-12E0-4D10-15EB-B93AAA3E5AE8}"/>
              </a:ext>
            </a:extLst>
          </p:cNvPr>
          <p:cNvCxnSpPr>
            <a:cxnSpLocks/>
          </p:cNvCxnSpPr>
          <p:nvPr/>
        </p:nvCxnSpPr>
        <p:spPr>
          <a:xfrm flipV="1">
            <a:off x="5188203" y="3874087"/>
            <a:ext cx="449908" cy="575442"/>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9AF9D17-D47E-B224-4D9D-6B58149EAF73}"/>
              </a:ext>
            </a:extLst>
          </p:cNvPr>
          <p:cNvCxnSpPr>
            <a:cxnSpLocks/>
          </p:cNvCxnSpPr>
          <p:nvPr/>
        </p:nvCxnSpPr>
        <p:spPr>
          <a:xfrm flipH="1" flipV="1">
            <a:off x="6818841" y="3874087"/>
            <a:ext cx="156275" cy="57544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580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39799-60E9-073E-BDE9-1B86538F139D}"/>
              </a:ext>
            </a:extLst>
          </p:cNvPr>
          <p:cNvSpPr>
            <a:spLocks noGrp="1"/>
          </p:cNvSpPr>
          <p:nvPr>
            <p:ph type="title"/>
          </p:nvPr>
        </p:nvSpPr>
        <p:spPr/>
        <p:txBody>
          <a:bodyPr/>
          <a:lstStyle/>
          <a:p>
            <a:r>
              <a:rPr lang="fr-CH" dirty="0"/>
              <a:t>I. Hexamètres dactyliques: </a:t>
            </a:r>
            <a:r>
              <a:rPr lang="fr-CH" i="1" dirty="0" err="1"/>
              <a:t>Od</a:t>
            </a:r>
            <a:r>
              <a:rPr lang="fr-CH" dirty="0"/>
              <a:t>. 6,149-161</a:t>
            </a:r>
          </a:p>
        </p:txBody>
      </p:sp>
      <p:sp>
        <p:nvSpPr>
          <p:cNvPr id="3" name="Content Placeholder 2">
            <a:extLst>
              <a:ext uri="{FF2B5EF4-FFF2-40B4-BE49-F238E27FC236}">
                <a16:creationId xmlns:a16="http://schemas.microsoft.com/office/drawing/2014/main" id="{5006E469-44CD-93EA-00D6-FF9E2404BF54}"/>
              </a:ext>
            </a:extLst>
          </p:cNvPr>
          <p:cNvSpPr>
            <a:spLocks noGrp="1"/>
          </p:cNvSpPr>
          <p:nvPr>
            <p:ph idx="1"/>
          </p:nvPr>
        </p:nvSpPr>
        <p:spPr>
          <a:ln>
            <a:noFill/>
          </a:ln>
        </p:spPr>
        <p:txBody>
          <a:bodyPr/>
          <a:lstStyle/>
          <a:p>
            <a:pPr marL="0" indent="0">
              <a:buNone/>
            </a:pPr>
            <a:r>
              <a:rPr lang="en-CH" kern="0" dirty="0">
                <a:solidFill>
                  <a:schemeClr val="bg2">
                    <a:lumMod val="50000"/>
                  </a:schemeClr>
                </a:solidFill>
                <a:effectLst/>
                <a:latin typeface="IFAO-Grec Unicode" panose="02020603050405020304" pitchFamily="18" charset="77"/>
                <a:ea typeface="IFAO-Grec Unicode" panose="02020603050405020304" pitchFamily="18" charset="77"/>
              </a:rPr>
              <a:t>toujours réjoui de bonheur à cause de toi,</a:t>
            </a:r>
            <a:endParaRPr lang="fr-CH" kern="100" dirty="0">
              <a:solidFill>
                <a:schemeClr val="bg2">
                  <a:lumMod val="50000"/>
                </a:schemeClr>
              </a:solidFill>
              <a:effectLst/>
              <a:latin typeface="IFAO-Grec Unicode" panose="02020603050405020304" pitchFamily="18" charset="77"/>
              <a:ea typeface="IFAO-Grec Unicode" panose="02020603050405020304" pitchFamily="18" charset="77"/>
              <a:cs typeface="Times New Roman" panose="02020603050405020304" pitchFamily="18" charset="0"/>
            </a:endParaRPr>
          </a:p>
          <a:p>
            <a:pPr marL="0" indent="0">
              <a:buNone/>
            </a:pP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dirty="0">
                <a:effectLst/>
                <a:latin typeface="IFAO-Grec Unicode" panose="02020603050405020304" pitchFamily="18" charset="0"/>
                <a:ea typeface="IFAO-Grec Unicode" panose="02020603050405020304" pitchFamily="18" charset="0"/>
                <a:cs typeface="Times New Roman" panose="02020603050405020304" pitchFamily="18"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endParaRPr lang="fr-CH" sz="3200" kern="100" dirty="0">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αἰὲν</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ἐυφροσύνῃσιν</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ἰαίνεται</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εἵνεκα</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σεῖο</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a:t>
            </a:r>
          </a:p>
          <a:p>
            <a:pPr marL="0" indent="0">
              <a:buNone/>
            </a:pPr>
            <a:endParaRPr lang="fr-CH" sz="3200" kern="100" dirty="0">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césure </a:t>
            </a:r>
            <a:r>
              <a:rPr lang="fr-CH" kern="100" dirty="0" err="1">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tritotrochaïque</a:t>
            </a:r>
            <a:r>
              <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et coupe bucolique</a:t>
            </a:r>
          </a:p>
          <a:p>
            <a:pPr marL="0" indent="0">
              <a:buNone/>
            </a:pPr>
            <a:r>
              <a:rPr lang="fr-CH" kern="100" dirty="0">
                <a:solidFill>
                  <a:srgbClr val="00B050"/>
                </a:solidFill>
                <a:effectLst/>
                <a:latin typeface="IFAO-Grec Unicode" panose="02020603050405020304" pitchFamily="18" charset="77"/>
                <a:ea typeface="Aptos" panose="020B0004020202020204" pitchFamily="34" charset="0"/>
                <a:cs typeface="Times New Roman" panose="02020603050405020304" pitchFamily="18" charset="0"/>
              </a:rPr>
              <a:t>esprit sur </a:t>
            </a:r>
            <a:r>
              <a:rPr lang="el-GR" kern="100" dirty="0">
                <a:solidFill>
                  <a:srgbClr val="00B050"/>
                </a:solidFill>
                <a:effectLst/>
                <a:latin typeface="IFAO-Grec Unicode" panose="02020603050405020304" pitchFamily="18" charset="77"/>
                <a:ea typeface="Aptos" panose="020B0004020202020204" pitchFamily="34" charset="0"/>
                <a:cs typeface="Times New Roman" panose="02020603050405020304" pitchFamily="18" charset="0"/>
              </a:rPr>
              <a:t>ε </a:t>
            </a:r>
            <a:r>
              <a:rPr lang="fr-CH" kern="100" dirty="0">
                <a:solidFill>
                  <a:srgbClr val="00B050"/>
                </a:solidFill>
                <a:effectLst/>
                <a:latin typeface="IFAO-Grec Unicode" panose="02020603050405020304" pitchFamily="18" charset="77"/>
                <a:ea typeface="Aptos" panose="020B0004020202020204" pitchFamily="34" charset="0"/>
                <a:cs typeface="Times New Roman" panose="02020603050405020304" pitchFamily="18" charset="0"/>
              </a:rPr>
              <a:t>≠ diphthongue</a:t>
            </a:r>
            <a:endPar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endPar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fr-CH" kern="100" dirty="0">
                <a:solidFill>
                  <a:srgbClr val="00B050"/>
                </a:solidFill>
                <a:latin typeface="IFAO-Grec Unicode" panose="02020603050405020304" pitchFamily="18" charset="77"/>
                <a:ea typeface="Aptos" panose="020B0004020202020204" pitchFamily="34" charset="0"/>
                <a:cs typeface="Times New Roman" panose="02020603050405020304" pitchFamily="18" charset="0"/>
              </a:rPr>
              <a:t>	</a:t>
            </a:r>
            <a:endParaRPr lang="en-CH"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B03B78F1-12E0-4D10-15EB-B93AAA3E5AE8}"/>
              </a:ext>
            </a:extLst>
          </p:cNvPr>
          <p:cNvCxnSpPr>
            <a:cxnSpLocks/>
          </p:cNvCxnSpPr>
          <p:nvPr/>
        </p:nvCxnSpPr>
        <p:spPr>
          <a:xfrm flipV="1">
            <a:off x="3881535" y="3425852"/>
            <a:ext cx="317241" cy="57544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9AF9D17-D47E-B224-4D9D-6B58149EAF73}"/>
              </a:ext>
            </a:extLst>
          </p:cNvPr>
          <p:cNvCxnSpPr>
            <a:cxnSpLocks/>
          </p:cNvCxnSpPr>
          <p:nvPr/>
        </p:nvCxnSpPr>
        <p:spPr>
          <a:xfrm flipH="1" flipV="1">
            <a:off x="5943600" y="3425852"/>
            <a:ext cx="1174951" cy="57544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AB4415F-4286-EF7E-9E7E-8E7C59F15D1F}"/>
              </a:ext>
            </a:extLst>
          </p:cNvPr>
          <p:cNvSpPr/>
          <p:nvPr/>
        </p:nvSpPr>
        <p:spPr>
          <a:xfrm>
            <a:off x="1692637" y="2912649"/>
            <a:ext cx="408522" cy="394138"/>
          </a:xfrm>
          <a:prstGeom prst="rect">
            <a:avLst/>
          </a:prstGeom>
          <a:solidFill>
            <a:schemeClr val="accent6">
              <a:alpha val="4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10" name="Straight Arrow Connector 9">
            <a:extLst>
              <a:ext uri="{FF2B5EF4-FFF2-40B4-BE49-F238E27FC236}">
                <a16:creationId xmlns:a16="http://schemas.microsoft.com/office/drawing/2014/main" id="{8DDD5142-DDA3-CA3C-70D2-F2CE1E6DD6F7}"/>
              </a:ext>
            </a:extLst>
          </p:cNvPr>
          <p:cNvCxnSpPr>
            <a:cxnSpLocks/>
          </p:cNvCxnSpPr>
          <p:nvPr/>
        </p:nvCxnSpPr>
        <p:spPr>
          <a:xfrm flipV="1">
            <a:off x="1334530" y="3425852"/>
            <a:ext cx="469556" cy="1245002"/>
          </a:xfrm>
          <a:prstGeom prst="straightConnector1">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938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39799-60E9-073E-BDE9-1B86538F139D}"/>
              </a:ext>
            </a:extLst>
          </p:cNvPr>
          <p:cNvSpPr>
            <a:spLocks noGrp="1"/>
          </p:cNvSpPr>
          <p:nvPr>
            <p:ph type="title"/>
          </p:nvPr>
        </p:nvSpPr>
        <p:spPr/>
        <p:txBody>
          <a:bodyPr/>
          <a:lstStyle/>
          <a:p>
            <a:r>
              <a:rPr lang="fr-CH" dirty="0"/>
              <a:t>I. Hexamètres dactyliques: </a:t>
            </a:r>
            <a:r>
              <a:rPr lang="fr-CH" i="1" dirty="0" err="1"/>
              <a:t>Od</a:t>
            </a:r>
            <a:r>
              <a:rPr lang="fr-CH" dirty="0"/>
              <a:t>. 6,149-161</a:t>
            </a:r>
          </a:p>
        </p:txBody>
      </p:sp>
      <p:sp>
        <p:nvSpPr>
          <p:cNvPr id="3" name="Content Placeholder 2">
            <a:extLst>
              <a:ext uri="{FF2B5EF4-FFF2-40B4-BE49-F238E27FC236}">
                <a16:creationId xmlns:a16="http://schemas.microsoft.com/office/drawing/2014/main" id="{5006E469-44CD-93EA-00D6-FF9E2404BF54}"/>
              </a:ext>
            </a:extLst>
          </p:cNvPr>
          <p:cNvSpPr>
            <a:spLocks noGrp="1"/>
          </p:cNvSpPr>
          <p:nvPr>
            <p:ph idx="1"/>
          </p:nvPr>
        </p:nvSpPr>
        <p:spPr>
          <a:ln>
            <a:noFill/>
          </a:ln>
        </p:spPr>
        <p:txBody>
          <a:bodyPr/>
          <a:lstStyle/>
          <a:p>
            <a:pPr marL="0" indent="0">
              <a:buNone/>
            </a:pPr>
            <a:r>
              <a:rPr lang="en-CH" kern="0" dirty="0">
                <a:solidFill>
                  <a:schemeClr val="bg2">
                    <a:lumMod val="50000"/>
                  </a:schemeClr>
                </a:solidFill>
                <a:effectLst/>
                <a:latin typeface="IFAO-Grec Unicode" panose="02020603050405020304" pitchFamily="18" charset="77"/>
                <a:ea typeface="IFAO-Grec Unicode" panose="02020603050405020304" pitchFamily="18" charset="77"/>
              </a:rPr>
              <a:t>quand ils voient une telle jeune pousse</a:t>
            </a:r>
            <a:r>
              <a:rPr lang="fr-CH" kern="0" dirty="0">
                <a:solidFill>
                  <a:schemeClr val="bg2">
                    <a:lumMod val="50000"/>
                  </a:schemeClr>
                </a:solidFill>
                <a:effectLst/>
                <a:latin typeface="IFAO-Grec Unicode" panose="02020603050405020304" pitchFamily="18" charset="77"/>
                <a:ea typeface="IFAO-Grec Unicode" panose="02020603050405020304" pitchFamily="18" charset="77"/>
              </a:rPr>
              <a:t> entrer dans la danse.</a:t>
            </a:r>
            <a:endParaRPr lang="fr-CH" kern="100" dirty="0">
              <a:solidFill>
                <a:schemeClr val="bg2">
                  <a:lumMod val="50000"/>
                </a:schemeClr>
              </a:solidFill>
              <a:effectLst/>
              <a:latin typeface="IFAO-Grec Unicode" panose="02020603050405020304" pitchFamily="18" charset="77"/>
              <a:ea typeface="IFAO-Grec Unicode" panose="02020603050405020304" pitchFamily="18" charset="77"/>
              <a:cs typeface="Times New Roman" panose="02020603050405020304" pitchFamily="18" charset="0"/>
            </a:endParaRPr>
          </a:p>
          <a:p>
            <a:pPr marL="0" indent="0">
              <a:buNone/>
            </a:pP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 | –      –|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dirty="0">
                <a:effectLst/>
                <a:latin typeface="IFAO-Grec Unicode" panose="02020603050405020304" pitchFamily="18" charset="0"/>
                <a:ea typeface="IFAO-Grec Unicode" panose="02020603050405020304" pitchFamily="18" charset="0"/>
                <a:cs typeface="Times New Roman" panose="02020603050405020304" pitchFamily="18"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endParaRPr lang="fr-CH" sz="3200" kern="100" dirty="0">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λευσσόντων</a:t>
            </a: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τοιόνδε</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a:solidFill>
                  <a:schemeClr val="accent2"/>
                </a:solidFill>
                <a:effectLst/>
                <a:latin typeface="IFAO-Grec Unicode" panose="02020603050405020304" pitchFamily="18" charset="77"/>
                <a:ea typeface="Aptos" panose="020B0004020202020204" pitchFamily="34" charset="0"/>
                <a:cs typeface="Times New Roman" panose="02020603050405020304" pitchFamily="18" charset="0"/>
              </a:rPr>
              <a:t>|</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θάλος</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χορὸν</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εἰσοιχνεῦσαν</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a:t>
            </a:r>
          </a:p>
          <a:p>
            <a:pPr marL="0" indent="0">
              <a:buNone/>
            </a:pPr>
            <a:endParaRPr lang="fr-CH" sz="3200" kern="100" dirty="0">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césure trihémimère et hephthémimère</a:t>
            </a:r>
          </a:p>
          <a:p>
            <a:pPr marL="0" indent="0">
              <a:buNone/>
            </a:pPr>
            <a:r>
              <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fr-CH" kern="100" dirty="0">
                <a:solidFill>
                  <a:schemeClr val="accent2"/>
                </a:solidFill>
                <a:effectLst/>
                <a:latin typeface="IFAO-Grec Unicode" panose="02020603050405020304" pitchFamily="18" charset="77"/>
                <a:ea typeface="Aptos" panose="020B0004020202020204" pitchFamily="34" charset="0"/>
                <a:cs typeface="Times New Roman" panose="02020603050405020304" pitchFamily="18" charset="0"/>
              </a:rPr>
              <a:t>césure </a:t>
            </a:r>
            <a:r>
              <a:rPr lang="fr-CH" kern="100" dirty="0" err="1">
                <a:solidFill>
                  <a:schemeClr val="accent2"/>
                </a:solidFill>
                <a:effectLst/>
                <a:latin typeface="IFAO-Grec Unicode" panose="02020603050405020304" pitchFamily="18" charset="77"/>
                <a:ea typeface="Aptos" panose="020B0004020202020204" pitchFamily="34" charset="0"/>
                <a:cs typeface="Times New Roman" panose="02020603050405020304" pitchFamily="18" charset="0"/>
              </a:rPr>
              <a:t>tritotrochaïque</a:t>
            </a:r>
            <a:endParaRPr lang="fr-CH" kern="100" dirty="0">
              <a:solidFill>
                <a:schemeClr val="accent2"/>
              </a:solidFill>
              <a:effectLst/>
              <a:latin typeface="IFAO-Grec Unicode" panose="02020603050405020304" pitchFamily="18" charset="77"/>
              <a:ea typeface="Aptos" panose="020B0004020202020204" pitchFamily="34" charset="0"/>
              <a:cs typeface="Times New Roman" panose="02020603050405020304" pitchFamily="18" charset="0"/>
            </a:endParaRPr>
          </a:p>
          <a:p>
            <a:pPr marL="0" indent="0" algn="r">
              <a:buNone/>
            </a:pPr>
            <a:r>
              <a:rPr lang="fr-CH" kern="100" dirty="0">
                <a:solidFill>
                  <a:srgbClr val="00B050"/>
                </a:solidFill>
                <a:latin typeface="IFAO-Grec Unicode" panose="02020603050405020304" pitchFamily="18" charset="77"/>
                <a:ea typeface="Aptos" panose="020B0004020202020204" pitchFamily="34" charset="0"/>
                <a:cs typeface="Times New Roman" panose="02020603050405020304" pitchFamily="18" charset="0"/>
              </a:rPr>
              <a:t>	vers spondaïque</a:t>
            </a:r>
            <a:endParaRPr lang="en-CH"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B03B78F1-12E0-4D10-15EB-B93AAA3E5AE8}"/>
              </a:ext>
            </a:extLst>
          </p:cNvPr>
          <p:cNvCxnSpPr>
            <a:cxnSpLocks/>
          </p:cNvCxnSpPr>
          <p:nvPr/>
        </p:nvCxnSpPr>
        <p:spPr>
          <a:xfrm flipH="1" flipV="1">
            <a:off x="3187961" y="3429000"/>
            <a:ext cx="494522" cy="64705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9AF9D17-D47E-B224-4D9D-6B58149EAF73}"/>
              </a:ext>
            </a:extLst>
          </p:cNvPr>
          <p:cNvCxnSpPr>
            <a:cxnSpLocks/>
          </p:cNvCxnSpPr>
          <p:nvPr/>
        </p:nvCxnSpPr>
        <p:spPr>
          <a:xfrm flipH="1" flipV="1">
            <a:off x="5678456" y="3429000"/>
            <a:ext cx="117410" cy="611246"/>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FB39AE9-30D3-D6A9-99F0-D894B13C36AB}"/>
              </a:ext>
            </a:extLst>
          </p:cNvPr>
          <p:cNvSpPr/>
          <p:nvPr/>
        </p:nvSpPr>
        <p:spPr>
          <a:xfrm>
            <a:off x="6837262" y="2414376"/>
            <a:ext cx="2263451" cy="394138"/>
          </a:xfrm>
          <a:prstGeom prst="rect">
            <a:avLst/>
          </a:prstGeom>
          <a:solidFill>
            <a:schemeClr val="accent6">
              <a:alpha val="4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11" name="Straight Arrow Connector 10">
            <a:extLst>
              <a:ext uri="{FF2B5EF4-FFF2-40B4-BE49-F238E27FC236}">
                <a16:creationId xmlns:a16="http://schemas.microsoft.com/office/drawing/2014/main" id="{5D4D183D-8286-4648-B0B6-E53D907ABA77}"/>
              </a:ext>
            </a:extLst>
          </p:cNvPr>
          <p:cNvCxnSpPr>
            <a:cxnSpLocks/>
          </p:cNvCxnSpPr>
          <p:nvPr/>
        </p:nvCxnSpPr>
        <p:spPr>
          <a:xfrm flipH="1" flipV="1">
            <a:off x="9004040" y="2808514"/>
            <a:ext cx="1132115" cy="2072966"/>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EBFDD58-E49A-DFD0-28EF-2619B8CA84FB}"/>
              </a:ext>
            </a:extLst>
          </p:cNvPr>
          <p:cNvSpPr txBox="1"/>
          <p:nvPr/>
        </p:nvSpPr>
        <p:spPr>
          <a:xfrm>
            <a:off x="4453849" y="3464567"/>
            <a:ext cx="450764" cy="830997"/>
          </a:xfrm>
          <a:prstGeom prst="rect">
            <a:avLst/>
          </a:prstGeom>
          <a:noFill/>
          <a:ln>
            <a:noFill/>
          </a:ln>
        </p:spPr>
        <p:txBody>
          <a:bodyPr wrap="none" rtlCol="0">
            <a:spAutoFit/>
          </a:bodyPr>
          <a:lstStyle/>
          <a:p>
            <a:r>
              <a:rPr lang="fr-CH" sz="4800" dirty="0">
                <a:solidFill>
                  <a:schemeClr val="accent2"/>
                </a:solidFill>
              </a:rPr>
              <a:t>x</a:t>
            </a:r>
          </a:p>
        </p:txBody>
      </p:sp>
      <p:cxnSp>
        <p:nvCxnSpPr>
          <p:cNvPr id="14" name="Straight Arrow Connector 13">
            <a:extLst>
              <a:ext uri="{FF2B5EF4-FFF2-40B4-BE49-F238E27FC236}">
                <a16:creationId xmlns:a16="http://schemas.microsoft.com/office/drawing/2014/main" id="{3887C568-D880-0B24-4F8C-219F2DF5D65C}"/>
              </a:ext>
            </a:extLst>
          </p:cNvPr>
          <p:cNvCxnSpPr>
            <a:cxnSpLocks/>
          </p:cNvCxnSpPr>
          <p:nvPr/>
        </p:nvCxnSpPr>
        <p:spPr>
          <a:xfrm flipH="1" flipV="1">
            <a:off x="4613467" y="3464567"/>
            <a:ext cx="131528" cy="1218644"/>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220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39799-60E9-073E-BDE9-1B86538F139D}"/>
              </a:ext>
            </a:extLst>
          </p:cNvPr>
          <p:cNvSpPr>
            <a:spLocks noGrp="1"/>
          </p:cNvSpPr>
          <p:nvPr>
            <p:ph type="title"/>
          </p:nvPr>
        </p:nvSpPr>
        <p:spPr/>
        <p:txBody>
          <a:bodyPr/>
          <a:lstStyle/>
          <a:p>
            <a:r>
              <a:rPr lang="fr-CH" dirty="0"/>
              <a:t>I. Hexamètres dactyliques: </a:t>
            </a:r>
            <a:r>
              <a:rPr lang="fr-CH" i="1" dirty="0" err="1"/>
              <a:t>Od</a:t>
            </a:r>
            <a:r>
              <a:rPr lang="fr-CH" dirty="0"/>
              <a:t>. 6,149-161</a:t>
            </a:r>
          </a:p>
        </p:txBody>
      </p:sp>
      <p:sp>
        <p:nvSpPr>
          <p:cNvPr id="3" name="Content Placeholder 2">
            <a:extLst>
              <a:ext uri="{FF2B5EF4-FFF2-40B4-BE49-F238E27FC236}">
                <a16:creationId xmlns:a16="http://schemas.microsoft.com/office/drawing/2014/main" id="{5006E469-44CD-93EA-00D6-FF9E2404BF54}"/>
              </a:ext>
            </a:extLst>
          </p:cNvPr>
          <p:cNvSpPr>
            <a:spLocks noGrp="1"/>
          </p:cNvSpPr>
          <p:nvPr>
            <p:ph idx="1"/>
          </p:nvPr>
        </p:nvSpPr>
        <p:spPr>
          <a:ln>
            <a:noFill/>
          </a:ln>
        </p:spPr>
        <p:txBody>
          <a:bodyPr/>
          <a:lstStyle/>
          <a:p>
            <a:pPr marL="0" indent="0">
              <a:buNone/>
            </a:pPr>
            <a:r>
              <a:rPr lang="en-CH" kern="0" dirty="0">
                <a:solidFill>
                  <a:schemeClr val="bg2">
                    <a:lumMod val="50000"/>
                  </a:schemeClr>
                </a:solidFill>
                <a:latin typeface="IFAO-Grec Unicode" panose="02020603050405020304" pitchFamily="18" charset="77"/>
                <a:ea typeface="IFAO-Grec Unicode" panose="02020603050405020304" pitchFamily="18" charset="77"/>
              </a:rPr>
              <a:t>Mais celui qui sera à son tour dans son coeur le plus heureux, plus que les autres,</a:t>
            </a:r>
            <a:endParaRPr lang="fr-CH" kern="100" dirty="0">
              <a:solidFill>
                <a:schemeClr val="bg2">
                  <a:lumMod val="50000"/>
                </a:schemeClr>
              </a:solidFill>
              <a:effectLst/>
              <a:latin typeface="IFAO-Grec Unicode" panose="02020603050405020304" pitchFamily="18" charset="77"/>
              <a:ea typeface="IFAO-Grec Unicode" panose="02020603050405020304" pitchFamily="18" charset="77"/>
              <a:cs typeface="Times New Roman" panose="02020603050405020304" pitchFamily="18" charset="0"/>
            </a:endParaRPr>
          </a:p>
          <a:p>
            <a:pPr marL="0" indent="0">
              <a:buNone/>
            </a:pP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   |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dirty="0">
                <a:effectLst/>
                <a:latin typeface="IFAO-Grec Unicode" panose="02020603050405020304" pitchFamily="18" charset="0"/>
                <a:ea typeface="IFAO-Grec Unicode" panose="02020603050405020304" pitchFamily="18" charset="0"/>
                <a:cs typeface="Times New Roman" panose="02020603050405020304" pitchFamily="18"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endParaRPr lang="fr-CH" sz="3200" kern="100" dirty="0">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κεῖνος</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δ᾽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αὖ</a:t>
            </a: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περὶ</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κῆρι</a:t>
            </a: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μακάρτατος</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ἔξοχον</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ἄλλων</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a:t>
            </a:r>
          </a:p>
          <a:p>
            <a:pPr marL="0" indent="0">
              <a:buNone/>
            </a:pPr>
            <a:endParaRPr lang="fr-CH" sz="3200" kern="100" dirty="0">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césure trihémimère, </a:t>
            </a:r>
            <a:r>
              <a:rPr lang="fr-CH" kern="100" dirty="0" err="1">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tritotrochaïque</a:t>
            </a:r>
            <a:r>
              <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et coupe bucolique</a:t>
            </a:r>
          </a:p>
          <a:p>
            <a:pPr marL="0" indent="0">
              <a:buNone/>
            </a:pPr>
            <a:endPar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endParaRPr>
          </a:p>
          <a:p>
            <a:pPr marL="0" indent="0" algn="r">
              <a:buNone/>
            </a:pPr>
            <a:r>
              <a:rPr lang="fr-CH" kern="100" dirty="0">
                <a:solidFill>
                  <a:srgbClr val="00B050"/>
                </a:solidFill>
                <a:latin typeface="IFAO-Grec Unicode" panose="02020603050405020304" pitchFamily="18" charset="77"/>
                <a:ea typeface="Aptos" panose="020B0004020202020204" pitchFamily="34" charset="0"/>
                <a:cs typeface="Times New Roman" panose="02020603050405020304" pitchFamily="18" charset="0"/>
              </a:rPr>
              <a:t>	</a:t>
            </a:r>
            <a:endParaRPr lang="en-CH"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B03B78F1-12E0-4D10-15EB-B93AAA3E5AE8}"/>
              </a:ext>
            </a:extLst>
          </p:cNvPr>
          <p:cNvCxnSpPr>
            <a:cxnSpLocks/>
          </p:cNvCxnSpPr>
          <p:nvPr/>
        </p:nvCxnSpPr>
        <p:spPr>
          <a:xfrm flipH="1" flipV="1">
            <a:off x="2998646" y="3838336"/>
            <a:ext cx="494522" cy="64705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9AF9D17-D47E-B224-4D9D-6B58149EAF73}"/>
              </a:ext>
            </a:extLst>
          </p:cNvPr>
          <p:cNvCxnSpPr>
            <a:cxnSpLocks/>
          </p:cNvCxnSpPr>
          <p:nvPr/>
        </p:nvCxnSpPr>
        <p:spPr>
          <a:xfrm flipH="1" flipV="1">
            <a:off x="7209275" y="3838336"/>
            <a:ext cx="625642" cy="572293"/>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2E601FC-4F57-E220-D151-F10F3675C362}"/>
              </a:ext>
            </a:extLst>
          </p:cNvPr>
          <p:cNvCxnSpPr>
            <a:cxnSpLocks/>
          </p:cNvCxnSpPr>
          <p:nvPr/>
        </p:nvCxnSpPr>
        <p:spPr>
          <a:xfrm flipH="1" flipV="1">
            <a:off x="4834077" y="3838336"/>
            <a:ext cx="494522" cy="64705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5CA5F827-B35A-5660-DA0A-33BF01A5DD30}"/>
              </a:ext>
            </a:extLst>
          </p:cNvPr>
          <p:cNvSpPr/>
          <p:nvPr/>
        </p:nvSpPr>
        <p:spPr>
          <a:xfrm>
            <a:off x="4015944" y="5096561"/>
            <a:ext cx="4349579" cy="1655806"/>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t>Ces nombreuses césures créent un effet d’insistance.</a:t>
            </a:r>
          </a:p>
        </p:txBody>
      </p:sp>
    </p:spTree>
    <p:extLst>
      <p:ext uri="{BB962C8B-B14F-4D97-AF65-F5344CB8AC3E}">
        <p14:creationId xmlns:p14="http://schemas.microsoft.com/office/powerpoint/2010/main" val="3418203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39799-60E9-073E-BDE9-1B86538F139D}"/>
              </a:ext>
            </a:extLst>
          </p:cNvPr>
          <p:cNvSpPr>
            <a:spLocks noGrp="1"/>
          </p:cNvSpPr>
          <p:nvPr>
            <p:ph type="title"/>
          </p:nvPr>
        </p:nvSpPr>
        <p:spPr/>
        <p:txBody>
          <a:bodyPr/>
          <a:lstStyle/>
          <a:p>
            <a:r>
              <a:rPr lang="fr-CH" dirty="0"/>
              <a:t>I. Hexamètres dactyliques: </a:t>
            </a:r>
            <a:r>
              <a:rPr lang="fr-CH" i="1" dirty="0" err="1"/>
              <a:t>Od</a:t>
            </a:r>
            <a:r>
              <a:rPr lang="fr-CH" dirty="0"/>
              <a:t>. 6,149-161</a:t>
            </a:r>
          </a:p>
        </p:txBody>
      </p:sp>
      <p:sp>
        <p:nvSpPr>
          <p:cNvPr id="3" name="Content Placeholder 2">
            <a:extLst>
              <a:ext uri="{FF2B5EF4-FFF2-40B4-BE49-F238E27FC236}">
                <a16:creationId xmlns:a16="http://schemas.microsoft.com/office/drawing/2014/main" id="{5006E469-44CD-93EA-00D6-FF9E2404BF54}"/>
              </a:ext>
            </a:extLst>
          </p:cNvPr>
          <p:cNvSpPr>
            <a:spLocks noGrp="1"/>
          </p:cNvSpPr>
          <p:nvPr>
            <p:ph idx="1"/>
          </p:nvPr>
        </p:nvSpPr>
        <p:spPr>
          <a:ln>
            <a:noFill/>
          </a:ln>
        </p:spPr>
        <p:txBody>
          <a:bodyPr/>
          <a:lstStyle/>
          <a:p>
            <a:pPr marL="0" indent="0">
              <a:buNone/>
            </a:pPr>
            <a:r>
              <a:rPr lang="en-CH" kern="0" dirty="0">
                <a:solidFill>
                  <a:schemeClr val="bg2">
                    <a:lumMod val="50000"/>
                  </a:schemeClr>
                </a:solidFill>
                <a:latin typeface="IFAO-Grec Unicode" panose="02020603050405020304" pitchFamily="18" charset="77"/>
                <a:ea typeface="IFAO-Grec Unicode" panose="02020603050405020304" pitchFamily="18" charset="77"/>
              </a:rPr>
              <a:t>est c</a:t>
            </a:r>
            <a:r>
              <a:rPr lang="en-CH" kern="0" dirty="0">
                <a:solidFill>
                  <a:schemeClr val="bg2">
                    <a:lumMod val="50000"/>
                  </a:schemeClr>
                </a:solidFill>
                <a:effectLst/>
                <a:latin typeface="IFAO-Grec Unicode" panose="02020603050405020304" pitchFamily="18" charset="77"/>
                <a:ea typeface="IFAO-Grec Unicode" panose="02020603050405020304" pitchFamily="18" charset="77"/>
              </a:rPr>
              <a:t>elui qui, l’emportant par ses présents de mariage, t’aura emmenée chez lui.</a:t>
            </a:r>
            <a:endParaRPr lang="fr-CH" kern="100" dirty="0">
              <a:solidFill>
                <a:schemeClr val="bg2">
                  <a:lumMod val="50000"/>
                </a:schemeClr>
              </a:solidFill>
              <a:effectLst/>
              <a:latin typeface="IFAO-Grec Unicode" panose="02020603050405020304" pitchFamily="18" charset="77"/>
              <a:ea typeface="IFAO-Grec Unicode" panose="02020603050405020304" pitchFamily="18" charset="77"/>
              <a:cs typeface="Times New Roman" panose="02020603050405020304" pitchFamily="18" charset="0"/>
            </a:endParaRPr>
          </a:p>
          <a:p>
            <a:pPr marL="0" indent="0">
              <a:buNone/>
            </a:pP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     – | –    – |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dirty="0">
                <a:effectLst/>
                <a:latin typeface="IFAO-Grec Unicode" panose="02020603050405020304" pitchFamily="18" charset="0"/>
                <a:ea typeface="IFAO-Grec Unicode" panose="02020603050405020304" pitchFamily="18" charset="0"/>
                <a:cs typeface="Times New Roman" panose="02020603050405020304" pitchFamily="18"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endParaRPr lang="fr-CH" sz="3200" kern="100" dirty="0">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ὅς</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κέ</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σ᾽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ἐέδνοισι</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βρίσας</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οἶκόνδ</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ἀγάγηται</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a:t>
            </a:r>
          </a:p>
          <a:p>
            <a:pPr marL="0" indent="0">
              <a:buNone/>
            </a:pPr>
            <a:endParaRPr lang="fr-CH" sz="3200" kern="100" dirty="0">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césures penthémimère et hephthémimère</a:t>
            </a:r>
          </a:p>
          <a:p>
            <a:pPr marL="0" indent="0">
              <a:buNone/>
            </a:pPr>
            <a:endPar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B03B78F1-12E0-4D10-15EB-B93AAA3E5AE8}"/>
              </a:ext>
            </a:extLst>
          </p:cNvPr>
          <p:cNvCxnSpPr>
            <a:cxnSpLocks/>
          </p:cNvCxnSpPr>
          <p:nvPr/>
        </p:nvCxnSpPr>
        <p:spPr>
          <a:xfrm flipV="1">
            <a:off x="3774107" y="3838336"/>
            <a:ext cx="0" cy="64705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9AF9D17-D47E-B224-4D9D-6B58149EAF73}"/>
              </a:ext>
            </a:extLst>
          </p:cNvPr>
          <p:cNvCxnSpPr>
            <a:cxnSpLocks/>
          </p:cNvCxnSpPr>
          <p:nvPr/>
        </p:nvCxnSpPr>
        <p:spPr>
          <a:xfrm flipH="1" flipV="1">
            <a:off x="5272931" y="3838336"/>
            <a:ext cx="506627" cy="611246"/>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473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39799-60E9-073E-BDE9-1B86538F139D}"/>
              </a:ext>
            </a:extLst>
          </p:cNvPr>
          <p:cNvSpPr>
            <a:spLocks noGrp="1"/>
          </p:cNvSpPr>
          <p:nvPr>
            <p:ph type="title"/>
          </p:nvPr>
        </p:nvSpPr>
        <p:spPr/>
        <p:txBody>
          <a:bodyPr/>
          <a:lstStyle/>
          <a:p>
            <a:r>
              <a:rPr lang="fr-CH" dirty="0"/>
              <a:t>I. Hexamètres dactyliques: </a:t>
            </a:r>
            <a:r>
              <a:rPr lang="fr-CH" i="1" dirty="0" err="1"/>
              <a:t>Od</a:t>
            </a:r>
            <a:r>
              <a:rPr lang="fr-CH" dirty="0"/>
              <a:t>. 6,149-161</a:t>
            </a:r>
          </a:p>
        </p:txBody>
      </p:sp>
      <p:sp>
        <p:nvSpPr>
          <p:cNvPr id="3" name="Content Placeholder 2">
            <a:extLst>
              <a:ext uri="{FF2B5EF4-FFF2-40B4-BE49-F238E27FC236}">
                <a16:creationId xmlns:a16="http://schemas.microsoft.com/office/drawing/2014/main" id="{5006E469-44CD-93EA-00D6-FF9E2404BF54}"/>
              </a:ext>
            </a:extLst>
          </p:cNvPr>
          <p:cNvSpPr>
            <a:spLocks noGrp="1"/>
          </p:cNvSpPr>
          <p:nvPr>
            <p:ph idx="1"/>
          </p:nvPr>
        </p:nvSpPr>
        <p:spPr>
          <a:ln>
            <a:noFill/>
          </a:ln>
        </p:spPr>
        <p:txBody>
          <a:bodyPr/>
          <a:lstStyle/>
          <a:p>
            <a:pPr marL="0" indent="0">
              <a:buNone/>
            </a:pPr>
            <a:r>
              <a:rPr lang="fr-CH" kern="0" dirty="0">
                <a:solidFill>
                  <a:schemeClr val="bg2">
                    <a:lumMod val="50000"/>
                  </a:schemeClr>
                </a:solidFill>
                <a:effectLst/>
                <a:latin typeface="IFAO-Grec Unicode" panose="02020603050405020304" pitchFamily="18" charset="77"/>
                <a:ea typeface="IFAO-Grec Unicode" panose="02020603050405020304" pitchFamily="18" charset="77"/>
              </a:rPr>
              <a:t>Je n’ai en effet jamais vu de mes yeux une telle mortelle</a:t>
            </a:r>
            <a:endParaRPr lang="fr-CH" kern="100" dirty="0">
              <a:solidFill>
                <a:schemeClr val="bg2">
                  <a:lumMod val="50000"/>
                </a:schemeClr>
              </a:solidFill>
              <a:effectLst/>
              <a:latin typeface="IFAO-Grec Unicode" panose="02020603050405020304" pitchFamily="18" charset="77"/>
              <a:ea typeface="IFAO-Grec Unicode" panose="02020603050405020304" pitchFamily="18" charset="77"/>
              <a:cs typeface="Times New Roman" panose="02020603050405020304" pitchFamily="18" charset="0"/>
            </a:endParaRPr>
          </a:p>
          <a:p>
            <a:pPr marL="0" indent="0">
              <a:buNone/>
            </a:pP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  |  –     – |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dirty="0">
                <a:effectLst/>
                <a:latin typeface="IFAO-Grec Unicode" panose="02020603050405020304" pitchFamily="18" charset="0"/>
                <a:ea typeface="IFAO-Grec Unicode" panose="02020603050405020304" pitchFamily="18" charset="0"/>
                <a:cs typeface="Times New Roman" panose="02020603050405020304" pitchFamily="18"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endParaRPr lang="fr-CH" sz="3200" kern="100" dirty="0">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οὐ</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γάρ πω</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τοιοῦτον</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ἴδον</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βροτὸν</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ὀφθαλμοῖσιν</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a:t>
            </a:r>
          </a:p>
          <a:p>
            <a:pPr marL="0" indent="0">
              <a:buNone/>
            </a:pPr>
            <a:endParaRPr lang="fr-CH" sz="3200" kern="100" dirty="0">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césures trihémimère, </a:t>
            </a:r>
            <a:r>
              <a:rPr lang="fr-CH" kern="100" dirty="0" err="1">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tritotrochaïque</a:t>
            </a:r>
            <a:r>
              <a:rPr lang="fr-CH" kern="100" dirty="0">
                <a:solidFill>
                  <a:srgbClr val="7030A0"/>
                </a:solidFill>
                <a:latin typeface="IFAO-Grec Unicode" panose="02020603050405020304" pitchFamily="18" charset="77"/>
                <a:ea typeface="Aptos" panose="020B0004020202020204" pitchFamily="34" charset="0"/>
                <a:cs typeface="Times New Roman" panose="02020603050405020304" pitchFamily="18" charset="0"/>
              </a:rPr>
              <a:t>, hephthémimère</a:t>
            </a:r>
            <a:r>
              <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et coupe bucolique</a:t>
            </a:r>
          </a:p>
          <a:p>
            <a:pPr marL="0" indent="0" algn="r">
              <a:buNone/>
            </a:pPr>
            <a:endParaRPr lang="fr-CH" kern="100" dirty="0">
              <a:solidFill>
                <a:srgbClr val="7030A0"/>
              </a:solidFill>
              <a:latin typeface="IFAO-Grec Unicode" panose="02020603050405020304" pitchFamily="18" charset="77"/>
              <a:ea typeface="Aptos" panose="020B0004020202020204" pitchFamily="34" charset="0"/>
              <a:cs typeface="Times New Roman" panose="02020603050405020304" pitchFamily="18" charset="0"/>
            </a:endParaRPr>
          </a:p>
          <a:p>
            <a:pPr marL="0" indent="0" algn="r">
              <a:buNone/>
            </a:pPr>
            <a:r>
              <a:rPr lang="fr-CH" kern="100" dirty="0">
                <a:solidFill>
                  <a:srgbClr val="00B050"/>
                </a:solidFill>
                <a:latin typeface="IFAO-Grec Unicode" panose="02020603050405020304" pitchFamily="18" charset="77"/>
                <a:ea typeface="Aptos" panose="020B0004020202020204" pitchFamily="34" charset="0"/>
                <a:cs typeface="Times New Roman" panose="02020603050405020304" pitchFamily="18" charset="0"/>
              </a:rPr>
              <a:t>	vers spondaïque	</a:t>
            </a:r>
            <a:endParaRPr lang="en-CH"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B03B78F1-12E0-4D10-15EB-B93AAA3E5AE8}"/>
              </a:ext>
            </a:extLst>
          </p:cNvPr>
          <p:cNvCxnSpPr>
            <a:cxnSpLocks/>
          </p:cNvCxnSpPr>
          <p:nvPr/>
        </p:nvCxnSpPr>
        <p:spPr>
          <a:xfrm flipH="1" flipV="1">
            <a:off x="2775393" y="3429000"/>
            <a:ext cx="355882" cy="55967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9AF9D17-D47E-B224-4D9D-6B58149EAF73}"/>
              </a:ext>
            </a:extLst>
          </p:cNvPr>
          <p:cNvCxnSpPr>
            <a:cxnSpLocks/>
          </p:cNvCxnSpPr>
          <p:nvPr/>
        </p:nvCxnSpPr>
        <p:spPr>
          <a:xfrm flipH="1" flipV="1">
            <a:off x="6964525" y="3403212"/>
            <a:ext cx="2157704" cy="55967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FB39AE9-30D3-D6A9-99F0-D894B13C36AB}"/>
              </a:ext>
            </a:extLst>
          </p:cNvPr>
          <p:cNvSpPr/>
          <p:nvPr/>
        </p:nvSpPr>
        <p:spPr>
          <a:xfrm>
            <a:off x="6911651" y="2432823"/>
            <a:ext cx="2263451" cy="394138"/>
          </a:xfrm>
          <a:prstGeom prst="rect">
            <a:avLst/>
          </a:prstGeom>
          <a:solidFill>
            <a:schemeClr val="accent6">
              <a:alpha val="4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11" name="Straight Arrow Connector 10">
            <a:extLst>
              <a:ext uri="{FF2B5EF4-FFF2-40B4-BE49-F238E27FC236}">
                <a16:creationId xmlns:a16="http://schemas.microsoft.com/office/drawing/2014/main" id="{5D4D183D-8286-4648-B0B6-E53D907ABA77}"/>
              </a:ext>
            </a:extLst>
          </p:cNvPr>
          <p:cNvCxnSpPr>
            <a:cxnSpLocks/>
          </p:cNvCxnSpPr>
          <p:nvPr/>
        </p:nvCxnSpPr>
        <p:spPr>
          <a:xfrm flipH="1" flipV="1">
            <a:off x="8726173" y="2826961"/>
            <a:ext cx="318584" cy="215182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4B42A46-03AE-6D67-2B30-67592EB5149A}"/>
              </a:ext>
            </a:extLst>
          </p:cNvPr>
          <p:cNvCxnSpPr>
            <a:cxnSpLocks/>
          </p:cNvCxnSpPr>
          <p:nvPr/>
        </p:nvCxnSpPr>
        <p:spPr>
          <a:xfrm flipH="1" flipV="1">
            <a:off x="4498313" y="3403212"/>
            <a:ext cx="117410" cy="611246"/>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744DD08-0DDE-14DE-F50F-95FDEDBA25C3}"/>
              </a:ext>
            </a:extLst>
          </p:cNvPr>
          <p:cNvCxnSpPr>
            <a:cxnSpLocks/>
          </p:cNvCxnSpPr>
          <p:nvPr/>
        </p:nvCxnSpPr>
        <p:spPr>
          <a:xfrm flipH="1" flipV="1">
            <a:off x="5496277" y="3429000"/>
            <a:ext cx="1239438" cy="585458"/>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578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39799-60E9-073E-BDE9-1B86538F139D}"/>
              </a:ext>
            </a:extLst>
          </p:cNvPr>
          <p:cNvSpPr>
            <a:spLocks noGrp="1"/>
          </p:cNvSpPr>
          <p:nvPr>
            <p:ph type="title"/>
          </p:nvPr>
        </p:nvSpPr>
        <p:spPr/>
        <p:txBody>
          <a:bodyPr/>
          <a:lstStyle/>
          <a:p>
            <a:r>
              <a:rPr lang="fr-CH" dirty="0"/>
              <a:t>I. Hexamètres dactyliques: </a:t>
            </a:r>
            <a:r>
              <a:rPr lang="fr-CH" i="1" dirty="0" err="1"/>
              <a:t>Od</a:t>
            </a:r>
            <a:r>
              <a:rPr lang="fr-CH" dirty="0"/>
              <a:t>. 6,149-161</a:t>
            </a:r>
          </a:p>
        </p:txBody>
      </p:sp>
      <p:sp>
        <p:nvSpPr>
          <p:cNvPr id="3" name="Content Placeholder 2">
            <a:extLst>
              <a:ext uri="{FF2B5EF4-FFF2-40B4-BE49-F238E27FC236}">
                <a16:creationId xmlns:a16="http://schemas.microsoft.com/office/drawing/2014/main" id="{5006E469-44CD-93EA-00D6-FF9E2404BF54}"/>
              </a:ext>
            </a:extLst>
          </p:cNvPr>
          <p:cNvSpPr>
            <a:spLocks noGrp="1"/>
          </p:cNvSpPr>
          <p:nvPr>
            <p:ph idx="1"/>
          </p:nvPr>
        </p:nvSpPr>
        <p:spPr>
          <a:ln>
            <a:noFill/>
          </a:ln>
        </p:spPr>
        <p:txBody>
          <a:bodyPr/>
          <a:lstStyle/>
          <a:p>
            <a:pPr marL="0" indent="0">
              <a:buNone/>
            </a:pPr>
            <a:r>
              <a:rPr lang="fr-CH" kern="100" dirty="0">
                <a:solidFill>
                  <a:schemeClr val="bg2">
                    <a:lumMod val="50000"/>
                  </a:schemeClr>
                </a:solidFill>
                <a:latin typeface="IFAO-Grec Unicode" panose="02020603050405020304" pitchFamily="18" charset="77"/>
                <a:ea typeface="Aptos" panose="020B0004020202020204" pitchFamily="34" charset="0"/>
                <a:cs typeface="Times New Roman" panose="02020603050405020304" pitchFamily="18" charset="0"/>
              </a:rPr>
              <a:t>n</a:t>
            </a:r>
            <a:r>
              <a:rPr lang="fr-CH" kern="100" dirty="0">
                <a:solidFill>
                  <a:schemeClr val="bg2">
                    <a:lumMod val="50000"/>
                  </a:schemeClr>
                </a:solidFill>
                <a:effectLst/>
                <a:latin typeface="IFAO-Grec Unicode" panose="02020603050405020304" pitchFamily="18" charset="77"/>
                <a:ea typeface="Aptos" panose="020B0004020202020204" pitchFamily="34" charset="0"/>
                <a:cs typeface="Times New Roman" panose="02020603050405020304" pitchFamily="18" charset="0"/>
              </a:rPr>
              <a:t>i homme, ni femme. L’admiration me saisit quand je te regarde.</a:t>
            </a:r>
          </a:p>
          <a:p>
            <a:pPr marL="0" indent="0">
              <a:buNone/>
            </a:pP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     |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dirty="0">
                <a:effectLst/>
                <a:latin typeface="IFAO-Grec Unicode" panose="02020603050405020304" pitchFamily="18" charset="0"/>
                <a:ea typeface="IFAO-Grec Unicode" panose="02020603050405020304" pitchFamily="18" charset="0"/>
                <a:cs typeface="Times New Roman" panose="02020603050405020304" pitchFamily="18"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endParaRPr lang="fr-CH" sz="3200" kern="100" dirty="0">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οὔτ</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ἄνδρ</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οὔτε</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γυναῖκα</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σέβας μ᾽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ἔχει</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εἰσορόωντα</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a:t>
            </a:r>
          </a:p>
          <a:p>
            <a:pPr marL="0" indent="0">
              <a:buNone/>
            </a:pPr>
            <a:endParaRPr lang="fr-CH" sz="3200" kern="100" dirty="0">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césure </a:t>
            </a:r>
            <a:r>
              <a:rPr lang="fr-CH" kern="100" dirty="0" err="1">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tritotrochaïque</a:t>
            </a:r>
            <a:r>
              <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coupe bucolique</a:t>
            </a:r>
          </a:p>
          <a:p>
            <a:pPr marL="0" indent="0">
              <a:buNone/>
            </a:pPr>
            <a:endPar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B03B78F1-12E0-4D10-15EB-B93AAA3E5AE8}"/>
              </a:ext>
            </a:extLst>
          </p:cNvPr>
          <p:cNvCxnSpPr>
            <a:cxnSpLocks/>
          </p:cNvCxnSpPr>
          <p:nvPr/>
        </p:nvCxnSpPr>
        <p:spPr>
          <a:xfrm flipV="1">
            <a:off x="4849792" y="3429000"/>
            <a:ext cx="128082" cy="733258"/>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9AF9D17-D47E-B224-4D9D-6B58149EAF73}"/>
              </a:ext>
            </a:extLst>
          </p:cNvPr>
          <p:cNvCxnSpPr>
            <a:cxnSpLocks/>
          </p:cNvCxnSpPr>
          <p:nvPr/>
        </p:nvCxnSpPr>
        <p:spPr>
          <a:xfrm flipH="1" flipV="1">
            <a:off x="7419372" y="3518704"/>
            <a:ext cx="144581" cy="643554"/>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0403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A screenshot of a document&#10;&#10;Description automatically generated">
            <a:extLst>
              <a:ext uri="{FF2B5EF4-FFF2-40B4-BE49-F238E27FC236}">
                <a16:creationId xmlns:a16="http://schemas.microsoft.com/office/drawing/2014/main" id="{F7A91DFB-5DED-7DBA-AE30-B16F9A26A0D0}"/>
              </a:ext>
            </a:extLst>
          </p:cNvPr>
          <p:cNvPicPr>
            <a:picLocks noChangeAspect="1"/>
          </p:cNvPicPr>
          <p:nvPr/>
        </p:nvPicPr>
        <p:blipFill rotWithShape="1">
          <a:blip r:embed="rId2"/>
          <a:srcRect t="1675" r="943" b="1899"/>
          <a:stretch/>
        </p:blipFill>
        <p:spPr>
          <a:xfrm>
            <a:off x="0" y="0"/>
            <a:ext cx="7601622" cy="6747640"/>
          </a:xfrm>
          <a:prstGeom prst="rect">
            <a:avLst/>
          </a:prstGeom>
          <a:gradFill flip="none" rotWithShape="1">
            <a:gsLst>
              <a:gs pos="0">
                <a:schemeClr val="accent1">
                  <a:lumMod val="5000"/>
                  <a:lumOff val="95000"/>
                  <a:alpha val="0"/>
                </a:schemeClr>
              </a:gs>
              <a:gs pos="100000">
                <a:schemeClr val="bg1"/>
              </a:gs>
            </a:gsLst>
            <a:lin ang="0" scaled="1"/>
            <a:tileRect/>
          </a:gradFill>
        </p:spPr>
      </p:pic>
      <p:sp>
        <p:nvSpPr>
          <p:cNvPr id="5" name="Text Placeholder 4">
            <a:extLst>
              <a:ext uri="{FF2B5EF4-FFF2-40B4-BE49-F238E27FC236}">
                <a16:creationId xmlns:a16="http://schemas.microsoft.com/office/drawing/2014/main" id="{710E42FF-3914-DD2E-3EC7-077306E94BAB}"/>
              </a:ext>
            </a:extLst>
          </p:cNvPr>
          <p:cNvSpPr>
            <a:spLocks noGrp="1"/>
          </p:cNvSpPr>
          <p:nvPr>
            <p:ph type="body" idx="1"/>
          </p:nvPr>
        </p:nvSpPr>
        <p:spPr/>
        <p:txBody>
          <a:bodyPr/>
          <a:lstStyle/>
          <a:p>
            <a:endParaRPr lang="fr-CH" dirty="0"/>
          </a:p>
        </p:txBody>
      </p:sp>
      <p:sp>
        <p:nvSpPr>
          <p:cNvPr id="7" name="Rectangle 6">
            <a:extLst>
              <a:ext uri="{FF2B5EF4-FFF2-40B4-BE49-F238E27FC236}">
                <a16:creationId xmlns:a16="http://schemas.microsoft.com/office/drawing/2014/main" id="{37DFB47E-D393-5F3D-EE28-E89C86D943BC}"/>
              </a:ext>
            </a:extLst>
          </p:cNvPr>
          <p:cNvSpPr/>
          <p:nvPr/>
        </p:nvSpPr>
        <p:spPr>
          <a:xfrm>
            <a:off x="0" y="0"/>
            <a:ext cx="7601622" cy="6858000"/>
          </a:xfrm>
          <a:prstGeom prst="rect">
            <a:avLst/>
          </a:prstGeom>
          <a:gradFill>
            <a:gsLst>
              <a:gs pos="51000">
                <a:srgbClr val="FBFCFE">
                  <a:alpha val="88783"/>
                </a:srgbClr>
              </a:gs>
              <a:gs pos="0">
                <a:schemeClr val="accent1">
                  <a:lumMod val="5000"/>
                  <a:lumOff val="95000"/>
                  <a:alpha val="0"/>
                </a:schemeClr>
              </a:gs>
              <a:gs pos="100000">
                <a:schemeClr val="bg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Title 3">
            <a:extLst>
              <a:ext uri="{FF2B5EF4-FFF2-40B4-BE49-F238E27FC236}">
                <a16:creationId xmlns:a16="http://schemas.microsoft.com/office/drawing/2014/main" id="{ECEECB45-BE7E-ED73-92E4-5069F847D063}"/>
              </a:ext>
            </a:extLst>
          </p:cNvPr>
          <p:cNvSpPr>
            <a:spLocks noGrp="1"/>
          </p:cNvSpPr>
          <p:nvPr>
            <p:ph type="title"/>
          </p:nvPr>
        </p:nvSpPr>
        <p:spPr>
          <a:xfrm>
            <a:off x="4564555" y="1736726"/>
            <a:ext cx="6782895" cy="2852737"/>
          </a:xfrm>
        </p:spPr>
        <p:txBody>
          <a:bodyPr/>
          <a:lstStyle/>
          <a:p>
            <a:pPr algn="r"/>
            <a:r>
              <a:rPr lang="fr-CH" dirty="0"/>
              <a:t>Correction des exercices</a:t>
            </a:r>
          </a:p>
        </p:txBody>
      </p:sp>
    </p:spTree>
    <p:extLst>
      <p:ext uri="{BB962C8B-B14F-4D97-AF65-F5344CB8AC3E}">
        <p14:creationId xmlns:p14="http://schemas.microsoft.com/office/powerpoint/2010/main" val="3721061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09E0F-8EB5-5304-D179-AD6C7385E45C}"/>
              </a:ext>
            </a:extLst>
          </p:cNvPr>
          <p:cNvSpPr>
            <a:spLocks noGrp="1"/>
          </p:cNvSpPr>
          <p:nvPr>
            <p:ph type="title"/>
          </p:nvPr>
        </p:nvSpPr>
        <p:spPr/>
        <p:txBody>
          <a:bodyPr/>
          <a:lstStyle/>
          <a:p>
            <a:r>
              <a:rPr lang="fr-CH" dirty="0">
                <a:solidFill>
                  <a:schemeClr val="accent1"/>
                </a:solidFill>
              </a:rPr>
              <a:t>Remarques sur les césures</a:t>
            </a:r>
          </a:p>
        </p:txBody>
      </p:sp>
      <p:sp>
        <p:nvSpPr>
          <p:cNvPr id="3" name="Content Placeholder 2">
            <a:extLst>
              <a:ext uri="{FF2B5EF4-FFF2-40B4-BE49-F238E27FC236}">
                <a16:creationId xmlns:a16="http://schemas.microsoft.com/office/drawing/2014/main" id="{E1EFAEA6-F3D6-7D2C-12A3-6F03AA3B1141}"/>
              </a:ext>
            </a:extLst>
          </p:cNvPr>
          <p:cNvSpPr>
            <a:spLocks noGrp="1"/>
          </p:cNvSpPr>
          <p:nvPr>
            <p:ph idx="1"/>
          </p:nvPr>
        </p:nvSpPr>
        <p:spPr/>
        <p:txBody>
          <a:bodyPr/>
          <a:lstStyle/>
          <a:p>
            <a:r>
              <a:rPr lang="fr-CH" dirty="0"/>
              <a:t>Il n’y a pas forcément de césures là où il peut techniquement en avoir.</a:t>
            </a:r>
          </a:p>
          <a:p>
            <a:r>
              <a:rPr lang="fr-CH" dirty="0"/>
              <a:t>Il faut faire attention aux unités de sens pour le découpage. On ne coupe généralement pas au milieu d’une unité.</a:t>
            </a:r>
          </a:p>
          <a:p>
            <a:r>
              <a:rPr lang="fr-CH" dirty="0"/>
              <a:t>Les césures sont une affaire d’interprétation et sujettes à discussion.</a:t>
            </a:r>
          </a:p>
        </p:txBody>
      </p:sp>
    </p:spTree>
    <p:extLst>
      <p:ext uri="{BB962C8B-B14F-4D97-AF65-F5344CB8AC3E}">
        <p14:creationId xmlns:p14="http://schemas.microsoft.com/office/powerpoint/2010/main" val="497911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9793F-8A64-A998-E930-837C736B73A1}"/>
              </a:ext>
            </a:extLst>
          </p:cNvPr>
          <p:cNvSpPr>
            <a:spLocks noGrp="1"/>
          </p:cNvSpPr>
          <p:nvPr>
            <p:ph type="title"/>
          </p:nvPr>
        </p:nvSpPr>
        <p:spPr/>
        <p:txBody>
          <a:bodyPr/>
          <a:lstStyle/>
          <a:p>
            <a:r>
              <a:rPr lang="fr-CH" dirty="0"/>
              <a:t>II. Distique élégiaque: Tyrtée F 12 (West)</a:t>
            </a:r>
          </a:p>
        </p:txBody>
      </p:sp>
      <p:sp>
        <p:nvSpPr>
          <p:cNvPr id="3" name="Content Placeholder 2">
            <a:extLst>
              <a:ext uri="{FF2B5EF4-FFF2-40B4-BE49-F238E27FC236}">
                <a16:creationId xmlns:a16="http://schemas.microsoft.com/office/drawing/2014/main" id="{EA08CD4E-DD60-BBE2-3B35-12EF451C375D}"/>
              </a:ext>
            </a:extLst>
          </p:cNvPr>
          <p:cNvSpPr>
            <a:spLocks noGrp="1"/>
          </p:cNvSpPr>
          <p:nvPr>
            <p:ph idx="1"/>
          </p:nvPr>
        </p:nvSpPr>
        <p:spPr/>
        <p:txBody>
          <a:bodyPr>
            <a:normAutofit/>
          </a:bodyPr>
          <a:lstStyle/>
          <a:p>
            <a:pPr marL="0" indent="0">
              <a:spcAft>
                <a:spcPts val="800"/>
              </a:spcAft>
              <a:buNone/>
            </a:pP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    –  |   –    – |–      –  |  –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 –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 –  || </a:t>
            </a:r>
            <a:endParaRPr lang="en-CH" sz="3200" kern="100" dirty="0">
              <a:effectLst/>
              <a:latin typeface="IFAO-Grec Unicode" panose="02020603050405020304" pitchFamily="18" charset="77"/>
              <a:ea typeface="IFAO-Grec Unicode" panose="02020603050405020304" pitchFamily="18" charset="77"/>
              <a:cs typeface="Times New Roman" panose="02020603050405020304" pitchFamily="18" charset="0"/>
            </a:endParaRPr>
          </a:p>
          <a:p>
            <a:pPr marL="0" indent="0">
              <a:spcAft>
                <a:spcPts val="800"/>
              </a:spcAft>
              <a:buNone/>
            </a:pPr>
            <a:r>
              <a:rPr lang="fr-CH"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οὔτ</a:t>
            </a:r>
            <a:r>
              <a:rPr lang="fr-CH"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ἂν</a:t>
            </a:r>
            <a:r>
              <a:rPr lang="fr-CH"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μνησ</a:t>
            </a:r>
            <a:r>
              <a:rPr lang="fr-CH"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α</a:t>
            </a:r>
            <a:r>
              <a:rPr lang="fr-CH"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ίμην</a:t>
            </a:r>
            <a:r>
              <a:rPr lang="fr-CH"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οὔτ</a:t>
            </a:r>
            <a:r>
              <a:rPr lang="fr-CH"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ἐν</a:t>
            </a:r>
            <a:r>
              <a:rPr lang="fr-CH"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λόγωι</a:t>
            </a:r>
            <a:r>
              <a:rPr lang="fr-CH"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ἄνδρ</a:t>
            </a:r>
            <a:r>
              <a:rPr lang="fr-CH"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α </a:t>
            </a:r>
            <a:r>
              <a:rPr lang="fr-CH"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τιθείην</a:t>
            </a:r>
            <a:r>
              <a:rPr lang="fr-CH"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endPar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endParaRPr>
          </a:p>
          <a:p>
            <a:pPr marL="0" indent="0">
              <a:spcAft>
                <a:spcPts val="800"/>
              </a:spcAft>
              <a:buNone/>
            </a:pPr>
            <a:r>
              <a:rPr lang="fr-CH" sz="3200" kern="100" dirty="0">
                <a:solidFill>
                  <a:schemeClr val="bg2">
                    <a:lumMod val="50000"/>
                  </a:schemeClr>
                </a:solidFill>
                <a:effectLst/>
                <a:latin typeface="IFAO-Grec Unicode" panose="02020603050405020304" pitchFamily="18" charset="77"/>
                <a:ea typeface="IFAO-Grec Unicode" panose="02020603050405020304" pitchFamily="18" charset="77"/>
                <a:cs typeface="Gentium Book Plus" panose="02000503060000020004" pitchFamily="2" charset="0"/>
              </a:rPr>
              <a:t>Je ne rappellerais ni ne mettrais en discours un homme</a:t>
            </a:r>
            <a:r>
              <a:rPr lang="fr-CH"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endParaRPr lang="en-CH" sz="3200" kern="100" dirty="0">
              <a:effectLst/>
              <a:latin typeface="IFAO-Grec Unicode" panose="02020603050405020304" pitchFamily="18" charset="77"/>
              <a:ea typeface="IFAO-Grec Unicode" panose="02020603050405020304" pitchFamily="18" charset="77"/>
              <a:cs typeface="Times New Roman" panose="02020603050405020304" pitchFamily="18" charset="0"/>
            </a:endParaRPr>
          </a:p>
          <a:p>
            <a:pPr marL="0" indent="0">
              <a:spcAft>
                <a:spcPts val="800"/>
              </a:spcAft>
              <a:buNone/>
            </a:pP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 –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  ||  –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 –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  ||</a:t>
            </a:r>
            <a:endParaRPr lang="en-CH" sz="3200" kern="100" dirty="0">
              <a:effectLst/>
              <a:latin typeface="IFAO-Grec Unicode" panose="02020603050405020304" pitchFamily="18" charset="77"/>
              <a:ea typeface="IFAO-Grec Unicode" panose="02020603050405020304" pitchFamily="18" charset="77"/>
              <a:cs typeface="Times New Roman" panose="02020603050405020304" pitchFamily="18" charset="0"/>
            </a:endParaRPr>
          </a:p>
          <a:p>
            <a:pPr marL="0" indent="0">
              <a:spcAft>
                <a:spcPts val="800"/>
              </a:spcAft>
              <a:buNone/>
            </a:pPr>
            <a:r>
              <a:rPr lang="fr-CH"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οὔτε</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ποδῶν</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ἀρετῆς</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οὔτε</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παλαιμοσύνης</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a:t>
            </a:r>
            <a:endParaRPr lang="fr-CH" sz="3200" kern="100" dirty="0">
              <a:effectLst/>
              <a:latin typeface="IFAO-Grec Unicode" panose="02020603050405020304" pitchFamily="18" charset="77"/>
              <a:ea typeface="IFAO-Grec Unicode" panose="02020603050405020304" pitchFamily="18" charset="77"/>
              <a:cs typeface="Gentium Book Plus" panose="02000503060000020004" pitchFamily="2" charset="0"/>
            </a:endParaRPr>
          </a:p>
          <a:p>
            <a:pPr marL="0" indent="0">
              <a:spcAft>
                <a:spcPts val="800"/>
              </a:spcAft>
              <a:buNone/>
            </a:pPr>
            <a:r>
              <a:rPr lang="fr-CH"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kern="100" dirty="0">
                <a:solidFill>
                  <a:schemeClr val="bg2">
                    <a:lumMod val="50000"/>
                  </a:schemeClr>
                </a:solidFill>
                <a:effectLst/>
                <a:latin typeface="IFAO-Grec Unicode" panose="02020603050405020304" pitchFamily="18" charset="77"/>
                <a:ea typeface="IFAO-Grec Unicode" panose="02020603050405020304" pitchFamily="18" charset="77"/>
                <a:cs typeface="Gentium Book Plus" panose="02000503060000020004" pitchFamily="2" charset="0"/>
              </a:rPr>
              <a:t>pour la valeur de ses pieds ou son excellence de lutteur</a:t>
            </a:r>
          </a:p>
        </p:txBody>
      </p:sp>
      <p:sp>
        <p:nvSpPr>
          <p:cNvPr id="11" name="TextBox 10">
            <a:extLst>
              <a:ext uri="{FF2B5EF4-FFF2-40B4-BE49-F238E27FC236}">
                <a16:creationId xmlns:a16="http://schemas.microsoft.com/office/drawing/2014/main" id="{375F50D1-1CF8-50D8-F00D-DD630087E37F}"/>
              </a:ext>
            </a:extLst>
          </p:cNvPr>
          <p:cNvSpPr txBox="1"/>
          <p:nvPr/>
        </p:nvSpPr>
        <p:spPr>
          <a:xfrm>
            <a:off x="9489988" y="1825625"/>
            <a:ext cx="2409569" cy="646331"/>
          </a:xfrm>
          <a:prstGeom prst="rect">
            <a:avLst/>
          </a:prstGeom>
          <a:noFill/>
        </p:spPr>
        <p:txBody>
          <a:bodyPr wrap="square">
            <a:spAutoFit/>
          </a:bodyPr>
          <a:lstStyle/>
          <a:p>
            <a:r>
              <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césure penthémimère</a:t>
            </a:r>
            <a:r>
              <a:rPr lang="fr-CH" kern="100" dirty="0">
                <a:solidFill>
                  <a:srgbClr val="7030A0"/>
                </a:solidFill>
                <a:effectLst/>
                <a:latin typeface="IFAO-Grec Unicode" panose="02020603050405020304" pitchFamily="18" charset="77"/>
                <a:ea typeface="IFAO-Grec Unicode" panose="02020603050405020304" pitchFamily="18" charset="77"/>
                <a:cs typeface="Gentium Book Plus" panose="02000503060000020004" pitchFamily="2" charset="0"/>
              </a:rPr>
              <a:t> (et coupe bucolique)</a:t>
            </a:r>
            <a:endParaRPr lang="fr-CH" dirty="0"/>
          </a:p>
        </p:txBody>
      </p:sp>
    </p:spTree>
    <p:extLst>
      <p:ext uri="{BB962C8B-B14F-4D97-AF65-F5344CB8AC3E}">
        <p14:creationId xmlns:p14="http://schemas.microsoft.com/office/powerpoint/2010/main" val="1568099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9793F-8A64-A998-E930-837C736B73A1}"/>
              </a:ext>
            </a:extLst>
          </p:cNvPr>
          <p:cNvSpPr>
            <a:spLocks noGrp="1"/>
          </p:cNvSpPr>
          <p:nvPr>
            <p:ph type="title"/>
          </p:nvPr>
        </p:nvSpPr>
        <p:spPr/>
        <p:txBody>
          <a:bodyPr/>
          <a:lstStyle/>
          <a:p>
            <a:r>
              <a:rPr lang="fr-CH" dirty="0"/>
              <a:t>II. Distique élégiaque: Tyrtée F 12 (West)</a:t>
            </a:r>
          </a:p>
        </p:txBody>
      </p:sp>
      <p:sp>
        <p:nvSpPr>
          <p:cNvPr id="3" name="Content Placeholder 2">
            <a:extLst>
              <a:ext uri="{FF2B5EF4-FFF2-40B4-BE49-F238E27FC236}">
                <a16:creationId xmlns:a16="http://schemas.microsoft.com/office/drawing/2014/main" id="{EA08CD4E-DD60-BBE2-3B35-12EF451C375D}"/>
              </a:ext>
            </a:extLst>
          </p:cNvPr>
          <p:cNvSpPr>
            <a:spLocks noGrp="1"/>
          </p:cNvSpPr>
          <p:nvPr>
            <p:ph idx="1"/>
          </p:nvPr>
        </p:nvSpPr>
        <p:spPr/>
        <p:txBody>
          <a:bodyPr>
            <a:normAutofit/>
          </a:bodyPr>
          <a:lstStyle/>
          <a:p>
            <a:pPr marL="0" indent="0">
              <a:spcAft>
                <a:spcPts val="800"/>
              </a:spcAft>
              <a:buNone/>
            </a:pP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     – |  –   – |  –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 –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 –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 || </a:t>
            </a:r>
            <a:endParaRPr lang="en-CH" sz="3200" kern="100" dirty="0">
              <a:effectLst/>
              <a:latin typeface="IFAO-Grec Unicode" panose="02020603050405020304" pitchFamily="18" charset="77"/>
              <a:ea typeface="IFAO-Grec Unicode" panose="02020603050405020304" pitchFamily="18" charset="77"/>
              <a:cs typeface="Times New Roman" panose="02020603050405020304" pitchFamily="18" charset="0"/>
            </a:endParaRPr>
          </a:p>
          <a:p>
            <a:pPr marL="0" indent="0">
              <a:spcAft>
                <a:spcPts val="800"/>
              </a:spcAft>
              <a:buNone/>
            </a:pP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οὐδ</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εἰ</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Κυκλώπων</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μὲν</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ἔχοι</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μέγεθός τε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βίην</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τε,</a:t>
            </a:r>
            <a:r>
              <a:rPr lang="fr-CH"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p>
          <a:p>
            <a:pPr marL="0" indent="0">
              <a:spcAft>
                <a:spcPts val="800"/>
              </a:spcAft>
              <a:buNone/>
            </a:pPr>
            <a:r>
              <a:rPr lang="fr-CH" sz="3200" kern="100" dirty="0">
                <a:solidFill>
                  <a:schemeClr val="bg2">
                    <a:lumMod val="50000"/>
                  </a:schemeClr>
                </a:solidFill>
                <a:effectLst/>
                <a:latin typeface="IFAO-Grec Unicode" panose="02020603050405020304" pitchFamily="18" charset="77"/>
                <a:ea typeface="IFAO-Grec Unicode" panose="02020603050405020304" pitchFamily="18" charset="77"/>
                <a:cs typeface="Gentium Book Plus" panose="02000503060000020004" pitchFamily="2" charset="0"/>
              </a:rPr>
              <a:t>même s’il avait la grandeur et la force des Cyclopes,	</a:t>
            </a:r>
            <a:endParaRPr lang="en-CH" sz="3200" kern="100" dirty="0">
              <a:solidFill>
                <a:schemeClr val="bg2">
                  <a:lumMod val="50000"/>
                </a:schemeClr>
              </a:solidFill>
              <a:effectLst/>
              <a:latin typeface="IFAO-Grec Unicode" panose="02020603050405020304" pitchFamily="18" charset="77"/>
              <a:ea typeface="IFAO-Grec Unicode" panose="02020603050405020304" pitchFamily="18" charset="77"/>
              <a:cs typeface="Times New Roman" panose="02020603050405020304" pitchFamily="18" charset="0"/>
            </a:endParaRPr>
          </a:p>
          <a:p>
            <a:pPr marL="0" indent="0">
              <a:spcAft>
                <a:spcPts val="800"/>
              </a:spcAft>
              <a:buNone/>
            </a:pP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  ||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 ⏑</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endParaRPr lang="en-CH" sz="3200" kern="100" dirty="0">
              <a:effectLst/>
              <a:latin typeface="IFAO-Grec Unicode" panose="02020603050405020304" pitchFamily="18" charset="77"/>
              <a:ea typeface="IFAO-Grec Unicode" panose="02020603050405020304" pitchFamily="18" charset="77"/>
              <a:cs typeface="Times New Roman" panose="02020603050405020304" pitchFamily="18" charset="0"/>
            </a:endParaRPr>
          </a:p>
          <a:p>
            <a:pPr marL="0" indent="0">
              <a:spcAft>
                <a:spcPts val="800"/>
              </a:spcAft>
              <a:buNone/>
            </a:pPr>
            <a:r>
              <a:rPr lang="fr-CH"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kern="100" dirty="0">
                <a:latin typeface="IFAO-Grec Unicode" panose="02020603050405020304" pitchFamily="18" charset="77"/>
                <a:ea typeface="IFAO-Grec Unicode" panose="02020603050405020304" pitchFamily="18" charset="77"/>
                <a:cs typeface="Gentium Book Plus" panose="02000503060000020004" pitchFamily="2"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νικώιη</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δὲ</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θέων</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Θρηΐκιον</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Βορέην</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a:t>
            </a:r>
            <a:endParaRPr lang="fr-CH" sz="3200" kern="100" dirty="0">
              <a:effectLst/>
              <a:latin typeface="IFAO-Grec Unicode" panose="02020603050405020304" pitchFamily="18" charset="77"/>
              <a:ea typeface="IFAO-Grec Unicode" panose="02020603050405020304" pitchFamily="18" charset="77"/>
              <a:cs typeface="Gentium Book Plus" panose="02000503060000020004" pitchFamily="2" charset="0"/>
            </a:endParaRPr>
          </a:p>
          <a:p>
            <a:pPr marL="0" indent="0">
              <a:spcAft>
                <a:spcPts val="800"/>
              </a:spcAft>
              <a:buNone/>
            </a:pPr>
            <a:r>
              <a:rPr lang="fr-CH" sz="3200" kern="100" dirty="0">
                <a:solidFill>
                  <a:schemeClr val="bg2">
                    <a:lumMod val="50000"/>
                  </a:schemeClr>
                </a:solidFill>
                <a:latin typeface="IFAO-Grec Unicode" panose="02020603050405020304" pitchFamily="18" charset="77"/>
                <a:ea typeface="IFAO-Grec Unicode" panose="02020603050405020304" pitchFamily="18" charset="77"/>
                <a:cs typeface="Gentium Book Plus" panose="02000503060000020004" pitchFamily="2" charset="0"/>
              </a:rPr>
              <a:t>    et vainquait à la course le thrace </a:t>
            </a:r>
            <a:r>
              <a:rPr lang="fr-CH" sz="3200" kern="100" dirty="0" err="1">
                <a:solidFill>
                  <a:schemeClr val="bg2">
                    <a:lumMod val="50000"/>
                  </a:schemeClr>
                </a:solidFill>
                <a:latin typeface="IFAO-Grec Unicode" panose="02020603050405020304" pitchFamily="18" charset="77"/>
                <a:ea typeface="IFAO-Grec Unicode" panose="02020603050405020304" pitchFamily="18" charset="77"/>
                <a:cs typeface="Gentium Book Plus" panose="02000503060000020004" pitchFamily="2" charset="0"/>
              </a:rPr>
              <a:t>Boréas</a:t>
            </a:r>
            <a:r>
              <a:rPr lang="fr-CH" sz="3200" kern="100" dirty="0">
                <a:solidFill>
                  <a:schemeClr val="bg2">
                    <a:lumMod val="50000"/>
                  </a:schemeClr>
                </a:solidFill>
                <a:latin typeface="IFAO-Grec Unicode" panose="02020603050405020304" pitchFamily="18" charset="77"/>
                <a:ea typeface="IFAO-Grec Unicode" panose="02020603050405020304" pitchFamily="18" charset="77"/>
                <a:cs typeface="Gentium Book Plus" panose="02000503060000020004" pitchFamily="2" charset="0"/>
              </a:rPr>
              <a:t>, </a:t>
            </a:r>
          </a:p>
          <a:p>
            <a:pPr marL="0" indent="0">
              <a:spcAft>
                <a:spcPts val="800"/>
              </a:spcAft>
              <a:buNone/>
            </a:pPr>
            <a:endParaRPr lang="en-CH" sz="3200" kern="100" dirty="0">
              <a:effectLst/>
              <a:latin typeface="IFAO-Grec Unicode" panose="02020603050405020304" pitchFamily="18" charset="77"/>
              <a:ea typeface="IFAO-Grec Unicode" panose="02020603050405020304" pitchFamily="18" charset="77"/>
              <a:cs typeface="Times New Roman" panose="02020603050405020304" pitchFamily="18" charset="0"/>
            </a:endParaRPr>
          </a:p>
          <a:p>
            <a:pPr marL="0" indent="0">
              <a:spcAft>
                <a:spcPts val="800"/>
              </a:spcAft>
              <a:buNone/>
            </a:pPr>
            <a:endParaRPr lang="fr-CH" sz="3200" dirty="0">
              <a:latin typeface="IFAO-Grec Unicode" panose="02020603050405020304" pitchFamily="18" charset="77"/>
              <a:ea typeface="IFAO-Grec Unicode" panose="02020603050405020304" pitchFamily="18" charset="77"/>
            </a:endParaRPr>
          </a:p>
        </p:txBody>
      </p:sp>
      <p:sp>
        <p:nvSpPr>
          <p:cNvPr id="4" name="TextBox 3">
            <a:extLst>
              <a:ext uri="{FF2B5EF4-FFF2-40B4-BE49-F238E27FC236}">
                <a16:creationId xmlns:a16="http://schemas.microsoft.com/office/drawing/2014/main" id="{7D041D79-3783-BAFF-9460-EB2D87A31358}"/>
              </a:ext>
            </a:extLst>
          </p:cNvPr>
          <p:cNvSpPr txBox="1"/>
          <p:nvPr/>
        </p:nvSpPr>
        <p:spPr>
          <a:xfrm>
            <a:off x="9482781" y="1825625"/>
            <a:ext cx="2268495" cy="646331"/>
          </a:xfrm>
          <a:prstGeom prst="rect">
            <a:avLst/>
          </a:prstGeom>
          <a:noFill/>
        </p:spPr>
        <p:txBody>
          <a:bodyPr wrap="square">
            <a:spAutoFit/>
          </a:bodyPr>
          <a:lstStyle/>
          <a:p>
            <a:r>
              <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césures </a:t>
            </a:r>
            <a:r>
              <a:rPr lang="fr-CH" kern="100" dirty="0" err="1">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tritotrochaïque</a:t>
            </a:r>
            <a:r>
              <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et hephthémimère</a:t>
            </a:r>
            <a:endParaRPr lang="fr-CH" dirty="0"/>
          </a:p>
        </p:txBody>
      </p:sp>
    </p:spTree>
    <p:extLst>
      <p:ext uri="{BB962C8B-B14F-4D97-AF65-F5344CB8AC3E}">
        <p14:creationId xmlns:p14="http://schemas.microsoft.com/office/powerpoint/2010/main" val="4039904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9793F-8A64-A998-E930-837C736B73A1}"/>
              </a:ext>
            </a:extLst>
          </p:cNvPr>
          <p:cNvSpPr>
            <a:spLocks noGrp="1"/>
          </p:cNvSpPr>
          <p:nvPr>
            <p:ph type="title"/>
          </p:nvPr>
        </p:nvSpPr>
        <p:spPr/>
        <p:txBody>
          <a:bodyPr/>
          <a:lstStyle/>
          <a:p>
            <a:r>
              <a:rPr lang="fr-CH" dirty="0"/>
              <a:t>II. Distique élégiaque: Tyrtée F 12 (West)</a:t>
            </a:r>
          </a:p>
        </p:txBody>
      </p:sp>
      <p:sp>
        <p:nvSpPr>
          <p:cNvPr id="3" name="Content Placeholder 2">
            <a:extLst>
              <a:ext uri="{FF2B5EF4-FFF2-40B4-BE49-F238E27FC236}">
                <a16:creationId xmlns:a16="http://schemas.microsoft.com/office/drawing/2014/main" id="{EA08CD4E-DD60-BBE2-3B35-12EF451C375D}"/>
              </a:ext>
            </a:extLst>
          </p:cNvPr>
          <p:cNvSpPr>
            <a:spLocks noGrp="1"/>
          </p:cNvSpPr>
          <p:nvPr>
            <p:ph idx="1"/>
          </p:nvPr>
        </p:nvSpPr>
        <p:spPr/>
        <p:txBody>
          <a:bodyPr>
            <a:normAutofit/>
          </a:bodyPr>
          <a:lstStyle/>
          <a:p>
            <a:pPr marL="0" indent="0">
              <a:spcAft>
                <a:spcPts val="800"/>
              </a:spcAft>
              <a:buNone/>
            </a:pP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     – | – – | –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 – || </a:t>
            </a:r>
            <a:endParaRPr lang="en-CH" sz="3200" kern="100" dirty="0">
              <a:effectLst/>
              <a:latin typeface="IFAO-Grec Unicode" panose="02020603050405020304" pitchFamily="18" charset="77"/>
              <a:ea typeface="IFAO-Grec Unicode" panose="02020603050405020304" pitchFamily="18" charset="77"/>
              <a:cs typeface="Times New Roman" panose="02020603050405020304" pitchFamily="18" charset="0"/>
            </a:endParaRPr>
          </a:p>
          <a:p>
            <a:pPr marL="0" indent="0">
              <a:spcAft>
                <a:spcPts val="800"/>
              </a:spcAft>
              <a:buNone/>
            </a:pP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οὐδ</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εἰ</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Τιθωνοῖο</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φυὴν</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χαριέστερος</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εἴη</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a:t>
            </a:r>
            <a:endParaRPr lang="fr-CH" sz="3200" kern="100" dirty="0">
              <a:latin typeface="IFAO-Grec Unicode" panose="02020603050405020304" pitchFamily="18" charset="77"/>
              <a:ea typeface="IFAO-Grec Unicode" panose="02020603050405020304" pitchFamily="18" charset="77"/>
              <a:cs typeface="Gentium Book Plus" panose="02000503060000020004" pitchFamily="2" charset="0"/>
            </a:endParaRPr>
          </a:p>
          <a:p>
            <a:pPr marL="0" indent="0">
              <a:spcAft>
                <a:spcPts val="800"/>
              </a:spcAft>
              <a:buNone/>
            </a:pPr>
            <a:r>
              <a:rPr lang="fr-CH" sz="3200" kern="100" dirty="0">
                <a:solidFill>
                  <a:schemeClr val="bg2">
                    <a:lumMod val="50000"/>
                  </a:schemeClr>
                </a:solidFill>
                <a:effectLst/>
                <a:latin typeface="IFAO-Grec Unicode" panose="02020603050405020304" pitchFamily="18" charset="77"/>
                <a:ea typeface="IFAO-Grec Unicode" panose="02020603050405020304" pitchFamily="18" charset="77"/>
                <a:cs typeface="Gentium Book Plus" panose="02000503060000020004" pitchFamily="2" charset="0"/>
              </a:rPr>
              <a:t>et même s’il était par nature plus charmant</a:t>
            </a:r>
            <a:r>
              <a:rPr lang="fr-CH" sz="3200" kern="100" dirty="0">
                <a:solidFill>
                  <a:schemeClr val="bg2">
                    <a:lumMod val="50000"/>
                  </a:schemeClr>
                </a:solidFill>
                <a:latin typeface="IFAO-Grec Unicode" panose="02020603050405020304" pitchFamily="18" charset="77"/>
                <a:ea typeface="IFAO-Grec Unicode" panose="02020603050405020304" pitchFamily="18" charset="77"/>
                <a:cs typeface="Gentium Book Plus" panose="02000503060000020004" pitchFamily="2" charset="0"/>
              </a:rPr>
              <a:t> que </a:t>
            </a:r>
            <a:r>
              <a:rPr lang="fr-CH" sz="3200" kern="100" dirty="0" err="1">
                <a:solidFill>
                  <a:schemeClr val="bg2">
                    <a:lumMod val="50000"/>
                  </a:schemeClr>
                </a:solidFill>
                <a:latin typeface="IFAO-Grec Unicode" panose="02020603050405020304" pitchFamily="18" charset="77"/>
                <a:ea typeface="IFAO-Grec Unicode" panose="02020603050405020304" pitchFamily="18" charset="77"/>
                <a:cs typeface="Gentium Book Plus" panose="02000503060000020004" pitchFamily="2" charset="0"/>
              </a:rPr>
              <a:t>Tithônos</a:t>
            </a:r>
            <a:endParaRPr lang="en-CH" sz="3200" kern="100" dirty="0">
              <a:solidFill>
                <a:schemeClr val="bg2">
                  <a:lumMod val="50000"/>
                </a:schemeClr>
              </a:solidFill>
              <a:effectLst/>
              <a:latin typeface="IFAO-Grec Unicode" panose="02020603050405020304" pitchFamily="18" charset="77"/>
              <a:ea typeface="IFAO-Grec Unicode" panose="02020603050405020304" pitchFamily="18" charset="77"/>
              <a:cs typeface="Times New Roman" panose="02020603050405020304" pitchFamily="18" charset="0"/>
            </a:endParaRPr>
          </a:p>
          <a:p>
            <a:pPr marL="0" indent="0">
              <a:spcAft>
                <a:spcPts val="800"/>
              </a:spcAft>
              <a:buNone/>
            </a:pP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   –|–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 </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     ||  –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  –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endParaRPr lang="en-CH" sz="3200" kern="100" dirty="0">
              <a:effectLst/>
              <a:latin typeface="IFAO-Grec Unicode" panose="02020603050405020304" pitchFamily="18" charset="77"/>
              <a:ea typeface="IFAO-Grec Unicode" panose="02020603050405020304" pitchFamily="18" charset="77"/>
              <a:cs typeface="Times New Roman" panose="02020603050405020304" pitchFamily="18" charset="0"/>
            </a:endParaRPr>
          </a:p>
          <a:p>
            <a:pPr marL="0" indent="0">
              <a:spcAft>
                <a:spcPts val="800"/>
              </a:spcAft>
              <a:buNone/>
            </a:pPr>
            <a:r>
              <a:rPr lang="fr-CH"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πλουτοίη</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δὲ</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Μίδ</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&lt;</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εω</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&gt; </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καὶ</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Κινύρ</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&lt;</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εω</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&gt;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μάλιον</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a:t>
            </a:r>
            <a:endParaRPr lang="fr-CH" sz="3200" kern="100" dirty="0">
              <a:effectLst/>
              <a:latin typeface="IFAO-Grec Unicode" panose="02020603050405020304" pitchFamily="18" charset="77"/>
              <a:ea typeface="IFAO-Grec Unicode" panose="02020603050405020304" pitchFamily="18" charset="77"/>
              <a:cs typeface="Gentium Book Plus" panose="02000503060000020004" pitchFamily="2" charset="0"/>
            </a:endParaRPr>
          </a:p>
          <a:p>
            <a:pPr marL="0" indent="0">
              <a:spcAft>
                <a:spcPts val="800"/>
              </a:spcAft>
              <a:buNone/>
            </a:pPr>
            <a:r>
              <a:rPr lang="fr-CH" sz="3200" kern="100" dirty="0">
                <a:solidFill>
                  <a:schemeClr val="bg2">
                    <a:lumMod val="50000"/>
                  </a:schemeClr>
                </a:solidFill>
                <a:latin typeface="IFAO-Grec Unicode" panose="02020603050405020304" pitchFamily="18" charset="77"/>
                <a:ea typeface="IFAO-Grec Unicode" panose="02020603050405020304" pitchFamily="18" charset="77"/>
                <a:cs typeface="Gentium Book Plus" panose="02000503060000020004" pitchFamily="2" charset="0"/>
              </a:rPr>
              <a:t>    et était plus riche que Midas et </a:t>
            </a:r>
            <a:r>
              <a:rPr lang="fr-CH" sz="3200" kern="100" dirty="0" err="1">
                <a:solidFill>
                  <a:schemeClr val="bg2">
                    <a:lumMod val="50000"/>
                  </a:schemeClr>
                </a:solidFill>
                <a:latin typeface="IFAO-Grec Unicode" panose="02020603050405020304" pitchFamily="18" charset="77"/>
                <a:ea typeface="IFAO-Grec Unicode" panose="02020603050405020304" pitchFamily="18" charset="77"/>
                <a:cs typeface="Gentium Book Plus" panose="02000503060000020004" pitchFamily="2" charset="0"/>
              </a:rPr>
              <a:t>Kiny</a:t>
            </a:r>
            <a:r>
              <a:rPr lang="el-GR" sz="3200" kern="100" dirty="0" err="1">
                <a:solidFill>
                  <a:schemeClr val="bg2">
                    <a:lumMod val="50000"/>
                  </a:schemeClr>
                </a:solidFill>
                <a:latin typeface="IFAO-Grec Unicode" panose="02020603050405020304" pitchFamily="18" charset="77"/>
                <a:ea typeface="IFAO-Grec Unicode" panose="02020603050405020304" pitchFamily="18" charset="77"/>
                <a:cs typeface="Gentium Book Plus" panose="02000503060000020004" pitchFamily="2" charset="0"/>
              </a:rPr>
              <a:t>ï</a:t>
            </a:r>
            <a:r>
              <a:rPr lang="fr-CH" sz="3200" kern="100" dirty="0">
                <a:solidFill>
                  <a:schemeClr val="bg2">
                    <a:lumMod val="50000"/>
                  </a:schemeClr>
                </a:solidFill>
                <a:latin typeface="IFAO-Grec Unicode" panose="02020603050405020304" pitchFamily="18" charset="77"/>
                <a:ea typeface="IFAO-Grec Unicode" panose="02020603050405020304" pitchFamily="18" charset="77"/>
                <a:cs typeface="Gentium Book Plus" panose="02000503060000020004" pitchFamily="2" charset="0"/>
              </a:rPr>
              <a:t>ras</a:t>
            </a:r>
          </a:p>
        </p:txBody>
      </p:sp>
      <p:sp>
        <p:nvSpPr>
          <p:cNvPr id="5" name="TextBox 4">
            <a:extLst>
              <a:ext uri="{FF2B5EF4-FFF2-40B4-BE49-F238E27FC236}">
                <a16:creationId xmlns:a16="http://schemas.microsoft.com/office/drawing/2014/main" id="{15DD5E4E-97FF-A766-027F-6F5FCEA486E6}"/>
              </a:ext>
            </a:extLst>
          </p:cNvPr>
          <p:cNvSpPr txBox="1"/>
          <p:nvPr/>
        </p:nvSpPr>
        <p:spPr>
          <a:xfrm>
            <a:off x="8135894" y="1959232"/>
            <a:ext cx="4056106" cy="369332"/>
          </a:xfrm>
          <a:prstGeom prst="rect">
            <a:avLst/>
          </a:prstGeom>
          <a:noFill/>
        </p:spPr>
        <p:txBody>
          <a:bodyPr wrap="square">
            <a:spAutoFit/>
          </a:bodyPr>
          <a:lstStyle/>
          <a:p>
            <a:r>
              <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césures </a:t>
            </a:r>
            <a:r>
              <a:rPr lang="fr-CH" kern="100" dirty="0" err="1">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tritotrochaïque</a:t>
            </a:r>
            <a:r>
              <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et hephthémimère</a:t>
            </a:r>
            <a:endParaRPr lang="fr-CH" dirty="0"/>
          </a:p>
        </p:txBody>
      </p:sp>
      <p:sp>
        <p:nvSpPr>
          <p:cNvPr id="6" name="Rectangle 5">
            <a:extLst>
              <a:ext uri="{FF2B5EF4-FFF2-40B4-BE49-F238E27FC236}">
                <a16:creationId xmlns:a16="http://schemas.microsoft.com/office/drawing/2014/main" id="{98DE6A73-34C9-CF59-280D-95BB8E48F682}"/>
              </a:ext>
            </a:extLst>
          </p:cNvPr>
          <p:cNvSpPr/>
          <p:nvPr/>
        </p:nvSpPr>
        <p:spPr>
          <a:xfrm>
            <a:off x="2281326" y="3912279"/>
            <a:ext cx="408522" cy="394138"/>
          </a:xfrm>
          <a:prstGeom prst="rect">
            <a:avLst/>
          </a:prstGeom>
          <a:solidFill>
            <a:schemeClr val="accent6">
              <a:alpha val="4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TextBox 6">
            <a:extLst>
              <a:ext uri="{FF2B5EF4-FFF2-40B4-BE49-F238E27FC236}">
                <a16:creationId xmlns:a16="http://schemas.microsoft.com/office/drawing/2014/main" id="{9EB4EE17-E593-9CB8-44E7-C0EE4B0837A0}"/>
              </a:ext>
            </a:extLst>
          </p:cNvPr>
          <p:cNvSpPr txBox="1"/>
          <p:nvPr/>
        </p:nvSpPr>
        <p:spPr>
          <a:xfrm>
            <a:off x="1219200" y="6062902"/>
            <a:ext cx="9401420" cy="461665"/>
          </a:xfrm>
          <a:prstGeom prst="rect">
            <a:avLst/>
          </a:prstGeom>
          <a:noFill/>
        </p:spPr>
        <p:txBody>
          <a:bodyPr wrap="none" rtlCol="0">
            <a:spAutoFit/>
          </a:bodyPr>
          <a:lstStyle/>
          <a:p>
            <a:r>
              <a:rPr lang="fr-CH" sz="2400" dirty="0">
                <a:solidFill>
                  <a:srgbClr val="00B050"/>
                </a:solidFill>
              </a:rPr>
              <a:t>Les contractions sont possibles dans la première moitié du vers élégiaque.</a:t>
            </a:r>
          </a:p>
        </p:txBody>
      </p:sp>
      <p:sp>
        <p:nvSpPr>
          <p:cNvPr id="8" name="Right Brace 7">
            <a:extLst>
              <a:ext uri="{FF2B5EF4-FFF2-40B4-BE49-F238E27FC236}">
                <a16:creationId xmlns:a16="http://schemas.microsoft.com/office/drawing/2014/main" id="{E764E6C3-E65B-D998-DC25-860978F6779C}"/>
              </a:ext>
            </a:extLst>
          </p:cNvPr>
          <p:cNvSpPr/>
          <p:nvPr/>
        </p:nvSpPr>
        <p:spPr>
          <a:xfrm rot="5400000">
            <a:off x="3108840" y="3990521"/>
            <a:ext cx="394138" cy="3892064"/>
          </a:xfrm>
          <a:prstGeom prst="rightBrace">
            <a:avLst/>
          </a:prstGeom>
          <a:ln>
            <a:solidFill>
              <a:srgbClr val="00B050"/>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fr-CH"/>
          </a:p>
        </p:txBody>
      </p:sp>
      <p:sp>
        <p:nvSpPr>
          <p:cNvPr id="9" name="Rectangle 8">
            <a:extLst>
              <a:ext uri="{FF2B5EF4-FFF2-40B4-BE49-F238E27FC236}">
                <a16:creationId xmlns:a16="http://schemas.microsoft.com/office/drawing/2014/main" id="{AE22E0EC-8E4C-359C-A79D-E029A50A755E}"/>
              </a:ext>
            </a:extLst>
          </p:cNvPr>
          <p:cNvSpPr/>
          <p:nvPr/>
        </p:nvSpPr>
        <p:spPr>
          <a:xfrm>
            <a:off x="4410808" y="4604099"/>
            <a:ext cx="408522" cy="394138"/>
          </a:xfrm>
          <a:prstGeom prst="rect">
            <a:avLst/>
          </a:prstGeom>
          <a:solidFill>
            <a:schemeClr val="accent1">
              <a:alpha val="4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9">
            <a:extLst>
              <a:ext uri="{FF2B5EF4-FFF2-40B4-BE49-F238E27FC236}">
                <a16:creationId xmlns:a16="http://schemas.microsoft.com/office/drawing/2014/main" id="{26760B9F-8AB9-C978-E7F7-40339AF764F4}"/>
              </a:ext>
            </a:extLst>
          </p:cNvPr>
          <p:cNvSpPr/>
          <p:nvPr/>
        </p:nvSpPr>
        <p:spPr>
          <a:xfrm>
            <a:off x="7193125" y="4604099"/>
            <a:ext cx="408522" cy="394138"/>
          </a:xfrm>
          <a:prstGeom prst="rect">
            <a:avLst/>
          </a:prstGeom>
          <a:solidFill>
            <a:schemeClr val="accent1">
              <a:alpha val="4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TextBox 10">
            <a:extLst>
              <a:ext uri="{FF2B5EF4-FFF2-40B4-BE49-F238E27FC236}">
                <a16:creationId xmlns:a16="http://schemas.microsoft.com/office/drawing/2014/main" id="{14F045CC-717D-906F-0910-5055882E7FF8}"/>
              </a:ext>
            </a:extLst>
          </p:cNvPr>
          <p:cNvSpPr txBox="1"/>
          <p:nvPr/>
        </p:nvSpPr>
        <p:spPr>
          <a:xfrm>
            <a:off x="10620620" y="4604099"/>
            <a:ext cx="1045735" cy="369332"/>
          </a:xfrm>
          <a:prstGeom prst="rect">
            <a:avLst/>
          </a:prstGeom>
          <a:noFill/>
        </p:spPr>
        <p:txBody>
          <a:bodyPr wrap="none" rtlCol="0">
            <a:spAutoFit/>
          </a:bodyPr>
          <a:lstStyle/>
          <a:p>
            <a:r>
              <a:rPr lang="fr-CH" dirty="0">
                <a:solidFill>
                  <a:schemeClr val="accent1"/>
                </a:solidFill>
              </a:rPr>
              <a:t>synizèses</a:t>
            </a:r>
          </a:p>
        </p:txBody>
      </p:sp>
    </p:spTree>
    <p:extLst>
      <p:ext uri="{BB962C8B-B14F-4D97-AF65-F5344CB8AC3E}">
        <p14:creationId xmlns:p14="http://schemas.microsoft.com/office/powerpoint/2010/main" val="3595970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9793F-8A64-A998-E930-837C736B73A1}"/>
              </a:ext>
            </a:extLst>
          </p:cNvPr>
          <p:cNvSpPr>
            <a:spLocks noGrp="1"/>
          </p:cNvSpPr>
          <p:nvPr>
            <p:ph type="title"/>
          </p:nvPr>
        </p:nvSpPr>
        <p:spPr/>
        <p:txBody>
          <a:bodyPr/>
          <a:lstStyle/>
          <a:p>
            <a:r>
              <a:rPr lang="fr-CH" dirty="0"/>
              <a:t>II. Distique élégiaque: Tyrtée F 12 (West)</a:t>
            </a:r>
          </a:p>
        </p:txBody>
      </p:sp>
      <p:sp>
        <p:nvSpPr>
          <p:cNvPr id="3" name="Content Placeholder 2">
            <a:extLst>
              <a:ext uri="{FF2B5EF4-FFF2-40B4-BE49-F238E27FC236}">
                <a16:creationId xmlns:a16="http://schemas.microsoft.com/office/drawing/2014/main" id="{EA08CD4E-DD60-BBE2-3B35-12EF451C375D}"/>
              </a:ext>
            </a:extLst>
          </p:cNvPr>
          <p:cNvSpPr>
            <a:spLocks noGrp="1"/>
          </p:cNvSpPr>
          <p:nvPr>
            <p:ph idx="1"/>
          </p:nvPr>
        </p:nvSpPr>
        <p:spPr/>
        <p:txBody>
          <a:bodyPr>
            <a:normAutofit/>
          </a:bodyPr>
          <a:lstStyle/>
          <a:p>
            <a:pPr marL="0" indent="0">
              <a:spcAft>
                <a:spcPts val="800"/>
              </a:spcAft>
              <a:buNone/>
            </a:pP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    – |   –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   –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 –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 – || </a:t>
            </a:r>
            <a:endParaRPr lang="en-CH" sz="3200" kern="100" dirty="0">
              <a:effectLst/>
              <a:latin typeface="IFAO-Grec Unicode" panose="02020603050405020304" pitchFamily="18" charset="77"/>
              <a:ea typeface="IFAO-Grec Unicode" panose="02020603050405020304" pitchFamily="18" charset="77"/>
              <a:cs typeface="Times New Roman" panose="02020603050405020304" pitchFamily="18" charset="0"/>
            </a:endParaRPr>
          </a:p>
          <a:p>
            <a:pPr marL="0" indent="0">
              <a:spcAft>
                <a:spcPts val="800"/>
              </a:spcAft>
              <a:buNone/>
            </a:pP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οὐδ</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εἰ</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Τανταλίδ</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&lt;</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εω</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&gt;</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Πέλοπος</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βασιλεύτερος</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εἴη</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a:t>
            </a:r>
            <a:r>
              <a:rPr lang="fr-CH"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p>
          <a:p>
            <a:pPr marL="0" indent="0">
              <a:spcAft>
                <a:spcPts val="800"/>
              </a:spcAft>
              <a:buNone/>
            </a:pPr>
            <a:r>
              <a:rPr lang="fr-CH" sz="3200" kern="100" dirty="0">
                <a:solidFill>
                  <a:schemeClr val="bg2">
                    <a:lumMod val="50000"/>
                  </a:schemeClr>
                </a:solidFill>
                <a:latin typeface="IFAO-Grec Unicode" panose="02020603050405020304" pitchFamily="18" charset="77"/>
                <a:ea typeface="IFAO-Grec Unicode" panose="02020603050405020304" pitchFamily="18" charset="77"/>
                <a:cs typeface="Gentium Book Plus" panose="02000503060000020004" pitchFamily="2" charset="0"/>
              </a:rPr>
              <a:t>et même s’il était plus royal que Pélops le </a:t>
            </a:r>
            <a:r>
              <a:rPr lang="fr-CH" sz="3200" kern="100" dirty="0" err="1">
                <a:solidFill>
                  <a:schemeClr val="bg2">
                    <a:lumMod val="50000"/>
                  </a:schemeClr>
                </a:solidFill>
                <a:latin typeface="IFAO-Grec Unicode" panose="02020603050405020304" pitchFamily="18" charset="77"/>
                <a:ea typeface="IFAO-Grec Unicode" panose="02020603050405020304" pitchFamily="18" charset="77"/>
                <a:cs typeface="Gentium Book Plus" panose="02000503060000020004" pitchFamily="2" charset="0"/>
              </a:rPr>
              <a:t>Tantalide</a:t>
            </a:r>
            <a:endParaRPr lang="en-CH" sz="3200" kern="100" dirty="0">
              <a:solidFill>
                <a:schemeClr val="bg2">
                  <a:lumMod val="50000"/>
                </a:schemeClr>
              </a:solidFill>
              <a:effectLst/>
              <a:latin typeface="IFAO-Grec Unicode" panose="02020603050405020304" pitchFamily="18" charset="77"/>
              <a:ea typeface="IFAO-Grec Unicode" panose="02020603050405020304" pitchFamily="18" charset="77"/>
              <a:cs typeface="Times New Roman" panose="02020603050405020304" pitchFamily="18" charset="0"/>
            </a:endParaRPr>
          </a:p>
          <a:p>
            <a:pPr marL="0" indent="0">
              <a:spcAft>
                <a:spcPts val="800"/>
              </a:spcAft>
              <a:buNone/>
            </a:pP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    –  |    –    – |  –   ||  –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  ||</a:t>
            </a:r>
            <a:endParaRPr lang="en-CH" sz="3200" kern="100" dirty="0">
              <a:effectLst/>
              <a:latin typeface="IFAO-Grec Unicode" panose="02020603050405020304" pitchFamily="18" charset="77"/>
              <a:ea typeface="IFAO-Grec Unicode" panose="02020603050405020304" pitchFamily="18" charset="77"/>
              <a:cs typeface="Times New Roman" panose="02020603050405020304" pitchFamily="18" charset="0"/>
            </a:endParaRPr>
          </a:p>
          <a:p>
            <a:pPr marL="0" indent="0">
              <a:spcAft>
                <a:spcPts val="800"/>
              </a:spcAft>
              <a:buNone/>
            </a:pPr>
            <a:r>
              <a:rPr lang="fr-CH"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γλῶσσαν</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δ’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Ἀδρήστου</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μειλιχόγηρυν</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ἔχοι</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a:t>
            </a:r>
          </a:p>
          <a:p>
            <a:pPr marL="0" indent="0">
              <a:spcAft>
                <a:spcPts val="800"/>
              </a:spcAft>
              <a:buNone/>
            </a:pPr>
            <a:r>
              <a:rPr lang="fr-CH" sz="3200" dirty="0">
                <a:solidFill>
                  <a:schemeClr val="bg2">
                    <a:lumMod val="50000"/>
                  </a:schemeClr>
                </a:solidFill>
                <a:latin typeface="IFAO-Grec Unicode" panose="02020603050405020304" pitchFamily="18" charset="77"/>
                <a:ea typeface="IFAO-Grec Unicode" panose="02020603050405020304" pitchFamily="18" charset="77"/>
              </a:rPr>
              <a:t>    et avait le langage doux comme le miel d’</a:t>
            </a:r>
            <a:r>
              <a:rPr lang="fr-CH" sz="3200" dirty="0" err="1">
                <a:solidFill>
                  <a:schemeClr val="bg2">
                    <a:lumMod val="50000"/>
                  </a:schemeClr>
                </a:solidFill>
                <a:latin typeface="IFAO-Grec Unicode" panose="02020603050405020304" pitchFamily="18" charset="77"/>
                <a:ea typeface="IFAO-Grec Unicode" panose="02020603050405020304" pitchFamily="18" charset="77"/>
              </a:rPr>
              <a:t>Adraste</a:t>
            </a:r>
            <a:r>
              <a:rPr lang="fr-CH" sz="3200" dirty="0">
                <a:solidFill>
                  <a:schemeClr val="bg2">
                    <a:lumMod val="50000"/>
                  </a:schemeClr>
                </a:solidFill>
                <a:latin typeface="IFAO-Grec Unicode" panose="02020603050405020304" pitchFamily="18" charset="77"/>
                <a:ea typeface="IFAO-Grec Unicode" panose="02020603050405020304" pitchFamily="18" charset="77"/>
              </a:rPr>
              <a:t>,</a:t>
            </a:r>
          </a:p>
        </p:txBody>
      </p:sp>
      <p:sp>
        <p:nvSpPr>
          <p:cNvPr id="4" name="TextBox 3">
            <a:extLst>
              <a:ext uri="{FF2B5EF4-FFF2-40B4-BE49-F238E27FC236}">
                <a16:creationId xmlns:a16="http://schemas.microsoft.com/office/drawing/2014/main" id="{EA9F132A-92C6-CB26-73D5-5BD85CF77C8F}"/>
              </a:ext>
            </a:extLst>
          </p:cNvPr>
          <p:cNvSpPr txBox="1"/>
          <p:nvPr/>
        </p:nvSpPr>
        <p:spPr>
          <a:xfrm>
            <a:off x="10026478" y="1690688"/>
            <a:ext cx="1984290" cy="923330"/>
          </a:xfrm>
          <a:prstGeom prst="rect">
            <a:avLst/>
          </a:prstGeom>
          <a:noFill/>
        </p:spPr>
        <p:txBody>
          <a:bodyPr wrap="square">
            <a:spAutoFit/>
          </a:bodyPr>
          <a:lstStyle/>
          <a:p>
            <a:r>
              <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césure(s penthémimère et) hephthémimère</a:t>
            </a:r>
            <a:endParaRPr lang="fr-CH" dirty="0"/>
          </a:p>
        </p:txBody>
      </p:sp>
      <p:sp>
        <p:nvSpPr>
          <p:cNvPr id="5" name="Rectangle 4">
            <a:extLst>
              <a:ext uri="{FF2B5EF4-FFF2-40B4-BE49-F238E27FC236}">
                <a16:creationId xmlns:a16="http://schemas.microsoft.com/office/drawing/2014/main" id="{1FB04523-4EBD-77FF-641D-A5E30DBAE03B}"/>
              </a:ext>
            </a:extLst>
          </p:cNvPr>
          <p:cNvSpPr/>
          <p:nvPr/>
        </p:nvSpPr>
        <p:spPr>
          <a:xfrm>
            <a:off x="2480618" y="3944322"/>
            <a:ext cx="408522" cy="394138"/>
          </a:xfrm>
          <a:prstGeom prst="rect">
            <a:avLst/>
          </a:prstGeom>
          <a:solidFill>
            <a:schemeClr val="accent6">
              <a:alpha val="4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TextBox 5">
            <a:extLst>
              <a:ext uri="{FF2B5EF4-FFF2-40B4-BE49-F238E27FC236}">
                <a16:creationId xmlns:a16="http://schemas.microsoft.com/office/drawing/2014/main" id="{A8EDC370-21EA-3575-95F4-1E89336ECBCB}"/>
              </a:ext>
            </a:extLst>
          </p:cNvPr>
          <p:cNvSpPr txBox="1"/>
          <p:nvPr/>
        </p:nvSpPr>
        <p:spPr>
          <a:xfrm>
            <a:off x="1219200" y="6062902"/>
            <a:ext cx="9401420" cy="461665"/>
          </a:xfrm>
          <a:prstGeom prst="rect">
            <a:avLst/>
          </a:prstGeom>
          <a:noFill/>
        </p:spPr>
        <p:txBody>
          <a:bodyPr wrap="none" rtlCol="0">
            <a:spAutoFit/>
          </a:bodyPr>
          <a:lstStyle/>
          <a:p>
            <a:r>
              <a:rPr lang="fr-CH" sz="2400" dirty="0">
                <a:solidFill>
                  <a:srgbClr val="00B050"/>
                </a:solidFill>
              </a:rPr>
              <a:t>Les contractions sont possibles dans la première moitié du vers élégiaque.</a:t>
            </a:r>
          </a:p>
        </p:txBody>
      </p:sp>
      <p:sp>
        <p:nvSpPr>
          <p:cNvPr id="7" name="Right Brace 6">
            <a:extLst>
              <a:ext uri="{FF2B5EF4-FFF2-40B4-BE49-F238E27FC236}">
                <a16:creationId xmlns:a16="http://schemas.microsoft.com/office/drawing/2014/main" id="{53FFA39B-6F98-9A23-CF20-63DCB327A6CE}"/>
              </a:ext>
            </a:extLst>
          </p:cNvPr>
          <p:cNvSpPr/>
          <p:nvPr/>
        </p:nvSpPr>
        <p:spPr>
          <a:xfrm rot="5400000">
            <a:off x="3108840" y="3990521"/>
            <a:ext cx="394138" cy="3892064"/>
          </a:xfrm>
          <a:prstGeom prst="rightBrace">
            <a:avLst/>
          </a:prstGeom>
          <a:ln>
            <a:solidFill>
              <a:srgbClr val="00B050"/>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fr-CH"/>
          </a:p>
        </p:txBody>
      </p:sp>
      <p:sp>
        <p:nvSpPr>
          <p:cNvPr id="8" name="Rectangle 7">
            <a:extLst>
              <a:ext uri="{FF2B5EF4-FFF2-40B4-BE49-F238E27FC236}">
                <a16:creationId xmlns:a16="http://schemas.microsoft.com/office/drawing/2014/main" id="{A0134250-C237-ADED-AF87-69DD7725AE8B}"/>
              </a:ext>
            </a:extLst>
          </p:cNvPr>
          <p:cNvSpPr/>
          <p:nvPr/>
        </p:nvSpPr>
        <p:spPr>
          <a:xfrm>
            <a:off x="3981172" y="3933700"/>
            <a:ext cx="408522" cy="394138"/>
          </a:xfrm>
          <a:prstGeom prst="rect">
            <a:avLst/>
          </a:prstGeom>
          <a:solidFill>
            <a:schemeClr val="accent6">
              <a:alpha val="4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91968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9793F-8A64-A998-E930-837C736B73A1}"/>
              </a:ext>
            </a:extLst>
          </p:cNvPr>
          <p:cNvSpPr>
            <a:spLocks noGrp="1"/>
          </p:cNvSpPr>
          <p:nvPr>
            <p:ph type="title"/>
          </p:nvPr>
        </p:nvSpPr>
        <p:spPr/>
        <p:txBody>
          <a:bodyPr/>
          <a:lstStyle/>
          <a:p>
            <a:r>
              <a:rPr lang="fr-CH" dirty="0"/>
              <a:t>II. Distique élégiaque: Tyrtée F 12 (West)</a:t>
            </a:r>
          </a:p>
        </p:txBody>
      </p:sp>
      <p:sp>
        <p:nvSpPr>
          <p:cNvPr id="3" name="Content Placeholder 2">
            <a:extLst>
              <a:ext uri="{FF2B5EF4-FFF2-40B4-BE49-F238E27FC236}">
                <a16:creationId xmlns:a16="http://schemas.microsoft.com/office/drawing/2014/main" id="{EA08CD4E-DD60-BBE2-3B35-12EF451C375D}"/>
              </a:ext>
            </a:extLst>
          </p:cNvPr>
          <p:cNvSpPr>
            <a:spLocks noGrp="1"/>
          </p:cNvSpPr>
          <p:nvPr>
            <p:ph idx="1"/>
          </p:nvPr>
        </p:nvSpPr>
        <p:spPr/>
        <p:txBody>
          <a:bodyPr>
            <a:normAutofit/>
          </a:bodyPr>
          <a:lstStyle/>
          <a:p>
            <a:pPr marL="0" indent="0">
              <a:spcAft>
                <a:spcPts val="800"/>
              </a:spcAft>
              <a:buNone/>
            </a:pP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    – | –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 | –        – |   –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b="1" kern="100" dirty="0">
                <a:effectLst/>
                <a:latin typeface="IFAO-Grec Unicode" panose="02020603050405020304" pitchFamily="18" charset="77"/>
                <a:ea typeface="IFAO-Grec Unicode" panose="02020603050405020304" pitchFamily="18" charset="77"/>
                <a:cs typeface="Segoe UI Symbol" panose="020B0502040204020203" pitchFamily="34"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 –    || </a:t>
            </a:r>
            <a:endParaRPr lang="en-CH" sz="3200" kern="100" dirty="0">
              <a:effectLst/>
              <a:latin typeface="IFAO-Grec Unicode" panose="02020603050405020304" pitchFamily="18" charset="77"/>
              <a:ea typeface="IFAO-Grec Unicode" panose="02020603050405020304" pitchFamily="18" charset="77"/>
              <a:cs typeface="Times New Roman" panose="02020603050405020304" pitchFamily="18" charset="0"/>
            </a:endParaRPr>
          </a:p>
          <a:p>
            <a:pPr marL="0" indent="0">
              <a:spcAft>
                <a:spcPts val="800"/>
              </a:spcAft>
              <a:buNone/>
            </a:pP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οὐδ</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εἰ</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πᾶσαν</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ἔχοι</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δόξαν</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πλὴν</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θούριδος</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ἀλκῆς</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a:t>
            </a:r>
            <a:endParaRPr lang="fr-CH" sz="3200" kern="100" dirty="0">
              <a:effectLst/>
              <a:latin typeface="IFAO-Grec Unicode" panose="02020603050405020304" pitchFamily="18" charset="77"/>
              <a:ea typeface="IFAO-Grec Unicode" panose="02020603050405020304" pitchFamily="18" charset="77"/>
              <a:cs typeface="Gentium Book Plus" panose="02000503060000020004" pitchFamily="2" charset="0"/>
            </a:endParaRPr>
          </a:p>
          <a:p>
            <a:pPr marL="0" indent="0">
              <a:spcAft>
                <a:spcPts val="800"/>
              </a:spcAft>
              <a:buNone/>
            </a:pPr>
            <a:r>
              <a:rPr lang="fr-CH" sz="3200" kern="100" dirty="0">
                <a:solidFill>
                  <a:schemeClr val="bg2">
                    <a:lumMod val="50000"/>
                  </a:schemeClr>
                </a:solidFill>
                <a:effectLst/>
                <a:latin typeface="IFAO-Grec Unicode" panose="02020603050405020304" pitchFamily="18" charset="77"/>
                <a:ea typeface="IFAO-Grec Unicode" panose="02020603050405020304" pitchFamily="18" charset="77"/>
                <a:cs typeface="Gentium Book Plus" panose="02000503060000020004" pitchFamily="2" charset="0"/>
              </a:rPr>
              <a:t>et même s’il avait toute réputation, sauf s’il avait une vigueur impétueuse.</a:t>
            </a:r>
          </a:p>
          <a:p>
            <a:pPr marL="0" indent="0">
              <a:spcAft>
                <a:spcPts val="800"/>
              </a:spcAft>
              <a:buNone/>
            </a:pPr>
            <a:endPar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endParaRPr>
          </a:p>
          <a:p>
            <a:pPr marL="0" indent="0">
              <a:spcAft>
                <a:spcPts val="800"/>
              </a:spcAft>
              <a:buNone/>
            </a:pPr>
            <a:endParaRPr lang="en-CH" sz="3200" kern="100" dirty="0">
              <a:effectLst/>
              <a:latin typeface="IFAO-Grec Unicode" panose="02020603050405020304" pitchFamily="18" charset="77"/>
              <a:ea typeface="IFAO-Grec Unicode" panose="02020603050405020304" pitchFamily="18" charset="77"/>
              <a:cs typeface="Times New Roman" panose="02020603050405020304" pitchFamily="18" charset="0"/>
            </a:endParaRPr>
          </a:p>
        </p:txBody>
      </p:sp>
      <p:sp>
        <p:nvSpPr>
          <p:cNvPr id="9" name="TextBox 8">
            <a:extLst>
              <a:ext uri="{FF2B5EF4-FFF2-40B4-BE49-F238E27FC236}">
                <a16:creationId xmlns:a16="http://schemas.microsoft.com/office/drawing/2014/main" id="{AA76746D-049E-46EB-F263-995B3F191271}"/>
              </a:ext>
            </a:extLst>
          </p:cNvPr>
          <p:cNvSpPr txBox="1"/>
          <p:nvPr/>
        </p:nvSpPr>
        <p:spPr>
          <a:xfrm>
            <a:off x="10026478" y="1690688"/>
            <a:ext cx="1984290" cy="923330"/>
          </a:xfrm>
          <a:prstGeom prst="rect">
            <a:avLst/>
          </a:prstGeom>
          <a:noFill/>
        </p:spPr>
        <p:txBody>
          <a:bodyPr wrap="square">
            <a:spAutoFit/>
          </a:bodyPr>
          <a:lstStyle/>
          <a:p>
            <a:r>
              <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césure(s penthémimère et) hephthémimère</a:t>
            </a:r>
            <a:endParaRPr lang="fr-CH" dirty="0"/>
          </a:p>
        </p:txBody>
      </p:sp>
    </p:spTree>
    <p:extLst>
      <p:ext uri="{BB962C8B-B14F-4D97-AF65-F5344CB8AC3E}">
        <p14:creationId xmlns:p14="http://schemas.microsoft.com/office/powerpoint/2010/main" val="3976490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BBAFC-13D5-6D0A-9966-6C2C1C145207}"/>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D8647138-F151-B83C-0310-D196DBD03D11}"/>
              </a:ext>
            </a:extLst>
          </p:cNvPr>
          <p:cNvSpPr txBox="1"/>
          <p:nvPr/>
        </p:nvSpPr>
        <p:spPr>
          <a:xfrm>
            <a:off x="838200" y="1622103"/>
            <a:ext cx="9225474" cy="830997"/>
          </a:xfrm>
          <a:prstGeom prst="rect">
            <a:avLst/>
          </a:prstGeom>
          <a:noFill/>
        </p:spPr>
        <p:txBody>
          <a:bodyPr wrap="none" rtlCol="0">
            <a:spAutoFit/>
          </a:bodyPr>
          <a:lstStyle/>
          <a:p>
            <a:pPr marL="342900" indent="-342900">
              <a:buFont typeface="Arial" panose="020B0604020202020204" pitchFamily="34" charset="0"/>
              <a:buChar char="•"/>
            </a:pPr>
            <a:r>
              <a:rPr lang="fr-CH" sz="2400" dirty="0"/>
              <a:t>Abondamment utilisé dans le théâtre athénien (tragédie et comédie). </a:t>
            </a:r>
          </a:p>
          <a:p>
            <a:pPr marL="342900" indent="-342900">
              <a:buFont typeface="Arial" panose="020B0604020202020204" pitchFamily="34" charset="0"/>
              <a:buChar char="•"/>
            </a:pPr>
            <a:r>
              <a:rPr lang="fr-CH" sz="2400" dirty="0"/>
              <a:t>Première attestation explicite : Hérodote 1.12   </a:t>
            </a:r>
            <a:r>
              <a:rPr lang="el-GR" sz="2400" dirty="0" err="1"/>
              <a:t>ἴαμβος</a:t>
            </a:r>
            <a:r>
              <a:rPr lang="el-GR" sz="2400" dirty="0"/>
              <a:t> </a:t>
            </a:r>
            <a:r>
              <a:rPr lang="el-GR" sz="2400" dirty="0" err="1"/>
              <a:t>τρίμετρος</a:t>
            </a:r>
            <a:r>
              <a:rPr lang="fr-CH" sz="2400" dirty="0"/>
              <a:t>.</a:t>
            </a:r>
          </a:p>
        </p:txBody>
      </p:sp>
      <p:sp>
        <p:nvSpPr>
          <p:cNvPr id="5" name="ZoneTexte 4">
            <a:extLst>
              <a:ext uri="{FF2B5EF4-FFF2-40B4-BE49-F238E27FC236}">
                <a16:creationId xmlns:a16="http://schemas.microsoft.com/office/drawing/2014/main" id="{F44C4629-4C17-3BF6-B540-586F2B86CE08}"/>
              </a:ext>
            </a:extLst>
          </p:cNvPr>
          <p:cNvSpPr txBox="1"/>
          <p:nvPr/>
        </p:nvSpPr>
        <p:spPr>
          <a:xfrm>
            <a:off x="838200" y="2626571"/>
            <a:ext cx="5334000" cy="3416320"/>
          </a:xfrm>
          <a:prstGeom prst="rect">
            <a:avLst/>
          </a:prstGeom>
          <a:noFill/>
        </p:spPr>
        <p:txBody>
          <a:bodyPr wrap="square" rtlCol="0">
            <a:spAutoFit/>
          </a:bodyPr>
          <a:lstStyle/>
          <a:p>
            <a:r>
              <a:rPr lang="fr-CH" sz="2400" dirty="0"/>
              <a:t>Aristote, </a:t>
            </a:r>
            <a:r>
              <a:rPr lang="fr-CH" sz="2400" i="1" dirty="0"/>
              <a:t>Poétique</a:t>
            </a:r>
            <a:r>
              <a:rPr lang="fr-CH" sz="2400" dirty="0"/>
              <a:t> 4 (1449a 24-28):</a:t>
            </a:r>
            <a:endParaRPr lang="fr-CH" sz="2400" dirty="0">
              <a:effectLst/>
              <a:ea typeface="Calibri" panose="020F0502020204030204" pitchFamily="34" charset="0"/>
              <a:cs typeface="Times New Roman" panose="02020603050405020304" pitchFamily="18" charset="0"/>
            </a:endParaRPr>
          </a:p>
          <a:p>
            <a:endParaRPr lang="fr-CH" sz="2400" dirty="0">
              <a:ea typeface="Calibri" panose="020F0502020204030204" pitchFamily="34" charset="0"/>
              <a:cs typeface="Times New Roman" panose="02020603050405020304" pitchFamily="18" charset="0"/>
            </a:endParaRPr>
          </a:p>
          <a:p>
            <a:r>
              <a:rPr lang="fr-CH" sz="2400" i="1" dirty="0">
                <a:effectLst/>
                <a:ea typeface="Calibri" panose="020F0502020204030204" pitchFamily="34" charset="0"/>
                <a:cs typeface="Times New Roman" panose="02020603050405020304" pitchFamily="18" charset="0"/>
              </a:rPr>
              <a:t>De tous les mètres, le trimètre iambique est le plus dans le ton de la conversation. Un indice en est que dans le dialogue nous faisons un grand nombre de trimètres iambiques, mais rarement des hexamètres, et seulement quand nous nous écartons du ton de la conversation.</a:t>
            </a:r>
            <a:endParaRPr lang="fr-CH" sz="2400" i="1" dirty="0"/>
          </a:p>
        </p:txBody>
      </p:sp>
      <p:sp>
        <p:nvSpPr>
          <p:cNvPr id="6" name="ZoneTexte 5">
            <a:extLst>
              <a:ext uri="{FF2B5EF4-FFF2-40B4-BE49-F238E27FC236}">
                <a16:creationId xmlns:a16="http://schemas.microsoft.com/office/drawing/2014/main" id="{3449A5AF-CC02-C758-CB59-B44EBDEB0E65}"/>
              </a:ext>
            </a:extLst>
          </p:cNvPr>
          <p:cNvSpPr txBox="1"/>
          <p:nvPr/>
        </p:nvSpPr>
        <p:spPr>
          <a:xfrm>
            <a:off x="6318809" y="2662342"/>
            <a:ext cx="5690311" cy="3785652"/>
          </a:xfrm>
          <a:prstGeom prst="rect">
            <a:avLst/>
          </a:prstGeom>
          <a:noFill/>
        </p:spPr>
        <p:txBody>
          <a:bodyPr wrap="square" rtlCol="0">
            <a:spAutoFit/>
          </a:bodyPr>
          <a:lstStyle/>
          <a:p>
            <a:r>
              <a:rPr lang="fr-CH" sz="2400" dirty="0"/>
              <a:t>Aristote, </a:t>
            </a:r>
            <a:r>
              <a:rPr lang="fr-CH" sz="2400" i="1" dirty="0"/>
              <a:t>Rhétorique</a:t>
            </a:r>
            <a:r>
              <a:rPr lang="fr-CH" sz="2400" dirty="0"/>
              <a:t> 3.8 (1408b 33-35):</a:t>
            </a:r>
            <a:endParaRPr lang="fr-CH" sz="2400" dirty="0">
              <a:ea typeface="Calibri" panose="020F0502020204030204" pitchFamily="34" charset="0"/>
              <a:cs typeface="Times New Roman" panose="02020603050405020304" pitchFamily="18" charset="0"/>
            </a:endParaRPr>
          </a:p>
          <a:p>
            <a:endParaRPr lang="fr-CH" sz="2400" dirty="0">
              <a:effectLst/>
              <a:ea typeface="Calibri" panose="020F0502020204030204" pitchFamily="34" charset="0"/>
              <a:cs typeface="Times New Roman" panose="02020603050405020304" pitchFamily="18" charset="0"/>
            </a:endParaRPr>
          </a:p>
          <a:p>
            <a:r>
              <a:rPr lang="fr-CH" sz="2400" i="1" dirty="0">
                <a:effectLst/>
                <a:ea typeface="Calibri" panose="020F0502020204030204" pitchFamily="34" charset="0"/>
                <a:cs typeface="Times New Roman" panose="02020603050405020304" pitchFamily="18" charset="0"/>
              </a:rPr>
              <a:t>Entre les rythmes, l’héroïque </a:t>
            </a:r>
            <a:r>
              <a:rPr lang="fr-CH" sz="2400" dirty="0">
                <a:effectLst/>
                <a:ea typeface="Calibri" panose="020F0502020204030204" pitchFamily="34" charset="0"/>
                <a:cs typeface="Times New Roman" panose="02020603050405020304" pitchFamily="18" charset="0"/>
              </a:rPr>
              <a:t>[= l’hexamètre dactylique]</a:t>
            </a:r>
            <a:r>
              <a:rPr lang="fr-CH" sz="2400" i="1" dirty="0">
                <a:effectLst/>
                <a:ea typeface="Calibri" panose="020F0502020204030204" pitchFamily="34" charset="0"/>
                <a:cs typeface="Times New Roman" panose="02020603050405020304" pitchFamily="18" charset="0"/>
              </a:rPr>
              <a:t> a de la majesté ; mais il lui manque d’être en accord avec la conversation, tandis que l’iambe a la cadence même de la conversation courante ; aussi tout le monde, en parlant, fait-il des trimètres iambiques, plus souvent qu’aucun autre vers.</a:t>
            </a:r>
          </a:p>
        </p:txBody>
      </p:sp>
      <p:sp>
        <p:nvSpPr>
          <p:cNvPr id="2" name="Title 1">
            <a:extLst>
              <a:ext uri="{FF2B5EF4-FFF2-40B4-BE49-F238E27FC236}">
                <a16:creationId xmlns:a16="http://schemas.microsoft.com/office/drawing/2014/main" id="{B78749A2-09D0-98E7-6F69-13904991887B}"/>
              </a:ext>
            </a:extLst>
          </p:cNvPr>
          <p:cNvSpPr>
            <a:spLocks noGrp="1"/>
          </p:cNvSpPr>
          <p:nvPr>
            <p:ph type="title"/>
          </p:nvPr>
        </p:nvSpPr>
        <p:spPr/>
        <p:txBody>
          <a:bodyPr/>
          <a:lstStyle/>
          <a:p>
            <a:r>
              <a:rPr lang="fr-CH" b="1" dirty="0">
                <a:solidFill>
                  <a:schemeClr val="accent1"/>
                </a:solidFill>
              </a:rPr>
              <a:t>T</a:t>
            </a:r>
            <a:r>
              <a:rPr lang="fr-CH" sz="4400" b="1" dirty="0">
                <a:solidFill>
                  <a:schemeClr val="accent1"/>
                </a:solidFill>
              </a:rPr>
              <a:t>rimètre iambique</a:t>
            </a:r>
            <a:endParaRPr lang="fr-CH" dirty="0">
              <a:solidFill>
                <a:schemeClr val="accent1"/>
              </a:solidFill>
            </a:endParaRPr>
          </a:p>
        </p:txBody>
      </p:sp>
    </p:spTree>
    <p:extLst>
      <p:ext uri="{BB962C8B-B14F-4D97-AF65-F5344CB8AC3E}">
        <p14:creationId xmlns:p14="http://schemas.microsoft.com/office/powerpoint/2010/main" val="1146437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F72BF-CBBF-0AD9-46A2-BD4C039D181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DA71A32-11C6-DAF4-59F6-362FB48427CA}"/>
              </a:ext>
            </a:extLst>
          </p:cNvPr>
          <p:cNvSpPr>
            <a:spLocks noGrp="1"/>
          </p:cNvSpPr>
          <p:nvPr>
            <p:ph type="title"/>
          </p:nvPr>
        </p:nvSpPr>
        <p:spPr/>
        <p:txBody>
          <a:bodyPr/>
          <a:lstStyle/>
          <a:p>
            <a:r>
              <a:rPr lang="fr-FR" dirty="0">
                <a:solidFill>
                  <a:schemeClr val="accent1"/>
                </a:solidFill>
              </a:rPr>
              <a:t>Structure du trimètre iambique</a:t>
            </a:r>
          </a:p>
        </p:txBody>
      </p:sp>
      <p:sp>
        <p:nvSpPr>
          <p:cNvPr id="3" name="Espace réservé du contenu 2">
            <a:extLst>
              <a:ext uri="{FF2B5EF4-FFF2-40B4-BE49-F238E27FC236}">
                <a16:creationId xmlns:a16="http://schemas.microsoft.com/office/drawing/2014/main" id="{720EC02C-9B74-8DA9-6503-BDBA79B56A10}"/>
              </a:ext>
            </a:extLst>
          </p:cNvPr>
          <p:cNvSpPr>
            <a:spLocks noGrp="1"/>
          </p:cNvSpPr>
          <p:nvPr>
            <p:ph idx="1"/>
          </p:nvPr>
        </p:nvSpPr>
        <p:spPr/>
        <p:txBody>
          <a:bodyPr/>
          <a:lstStyle/>
          <a:p>
            <a:pPr marL="0" indent="0">
              <a:buNone/>
            </a:pPr>
            <a:r>
              <a:rPr lang="fr-FR" sz="2800" b="1" dirty="0">
                <a:effectLst/>
                <a:latin typeface="IFAO-Grec Unicode" panose="02020603050405020304" pitchFamily="18" charset="0"/>
                <a:ea typeface="IFAO-Grec Unicode" panose="02020603050405020304" pitchFamily="18" charset="0"/>
                <a:cs typeface="Times New Roman" panose="02020603050405020304" pitchFamily="18" charset="0"/>
              </a:rPr>
              <a:t>	</a:t>
            </a:r>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a:t>
            </a:r>
            <a:r>
              <a:rPr lang="fr-FR" dirty="0"/>
              <a:t> </a:t>
            </a:r>
            <a:r>
              <a:rPr lang="fr-CH" dirty="0"/>
              <a:t>–</a:t>
            </a:r>
            <a:r>
              <a:rPr lang="fr-FR" dirty="0"/>
              <a:t> </a:t>
            </a:r>
            <a:r>
              <a:rPr lang="fr-CH" sz="2800" b="1" dirty="0">
                <a:effectLst/>
                <a:latin typeface="IFAO-Grec Unicode" panose="02020603050405020304" pitchFamily="18" charset="0"/>
                <a:ea typeface="IFAO-Grec Unicode" panose="02020603050405020304" pitchFamily="18" charset="0"/>
                <a:cs typeface="Orthos" panose="02020604060306020203" pitchFamily="18" charset="2"/>
              </a:rPr>
              <a:t>⏑</a:t>
            </a:r>
            <a:r>
              <a:rPr lang="fr-FR" dirty="0"/>
              <a:t> – </a:t>
            </a:r>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a:t>
            </a:r>
            <a:r>
              <a:rPr lang="fr-FR" dirty="0"/>
              <a:t> │– </a:t>
            </a:r>
            <a:r>
              <a:rPr lang="fr-CH" sz="2800" b="1" dirty="0">
                <a:effectLst/>
                <a:latin typeface="IFAO-Grec Unicode" panose="02020603050405020304" pitchFamily="18" charset="0"/>
                <a:ea typeface="IFAO-Grec Unicode" panose="02020603050405020304" pitchFamily="18" charset="0"/>
                <a:cs typeface="Orthos" panose="02020604060306020203" pitchFamily="18" charset="2"/>
              </a:rPr>
              <a:t>⏑</a:t>
            </a:r>
            <a:r>
              <a:rPr lang="fr-FR" dirty="0"/>
              <a:t> – </a:t>
            </a:r>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a:t>
            </a:r>
            <a:r>
              <a:rPr lang="fr-FR" dirty="0"/>
              <a:t> – </a:t>
            </a:r>
            <a:r>
              <a:rPr lang="fr-CH" sz="2800" b="1" dirty="0">
                <a:effectLst/>
                <a:latin typeface="IFAO-Grec Unicode" panose="02020603050405020304" pitchFamily="18" charset="0"/>
                <a:ea typeface="IFAO-Grec Unicode" panose="02020603050405020304" pitchFamily="18" charset="0"/>
                <a:cs typeface="Orthos" panose="02020604060306020203" pitchFamily="18" charset="2"/>
              </a:rPr>
              <a:t>⏑</a:t>
            </a:r>
            <a:r>
              <a:rPr lang="fr-FR" dirty="0"/>
              <a:t> – 		vers</a:t>
            </a:r>
          </a:p>
          <a:p>
            <a:pPr marL="0" indent="0">
              <a:buNone/>
            </a:pPr>
            <a:endParaRPr lang="fr-FR" dirty="0"/>
          </a:p>
          <a:p>
            <a:pPr marL="0" indent="0">
              <a:buNone/>
            </a:pPr>
            <a:r>
              <a:rPr lang="fr-FR" dirty="0"/>
              <a:t>	</a:t>
            </a:r>
            <a:r>
              <a:rPr lang="fr-CH" sz="2800" b="1" dirty="0">
                <a:effectLst/>
                <a:latin typeface="IFAO-Grec Unicode" panose="02020603050405020304" pitchFamily="18" charset="0"/>
                <a:ea typeface="IFAO-Grec Unicode" panose="02020603050405020304" pitchFamily="18" charset="0"/>
                <a:cs typeface="Orthos" panose="02020604060306020203" pitchFamily="18" charset="2"/>
              </a:rPr>
              <a:t>⏑</a:t>
            </a:r>
            <a:r>
              <a:rPr lang="fr-FR" dirty="0"/>
              <a:t> – 			pied (iambe)</a:t>
            </a:r>
          </a:p>
          <a:p>
            <a:pPr marL="0" indent="0">
              <a:buNone/>
            </a:pPr>
            <a:r>
              <a:rPr lang="fr-FR" dirty="0"/>
              <a:t> </a:t>
            </a:r>
          </a:p>
          <a:p>
            <a:pPr marL="0" indent="0">
              <a:buNone/>
            </a:pPr>
            <a:r>
              <a:rPr lang="fr-FR" dirty="0"/>
              <a:t>	 </a:t>
            </a:r>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a:t>
            </a:r>
            <a:r>
              <a:rPr lang="fr-FR" dirty="0"/>
              <a:t> – </a:t>
            </a:r>
            <a:r>
              <a:rPr lang="fr-CH" sz="2800" b="1" dirty="0">
                <a:effectLst/>
                <a:latin typeface="IFAO-Grec Unicode" panose="02020603050405020304" pitchFamily="18" charset="0"/>
                <a:ea typeface="IFAO-Grec Unicode" panose="02020603050405020304" pitchFamily="18" charset="0"/>
                <a:cs typeface="Orthos" panose="02020604060306020203" pitchFamily="18" charset="2"/>
              </a:rPr>
              <a:t>⏑</a:t>
            </a:r>
            <a:r>
              <a:rPr lang="fr-FR" dirty="0"/>
              <a:t> – 		mètre iambique (répété 3x)</a:t>
            </a:r>
          </a:p>
          <a:p>
            <a:pPr marL="0" indent="0">
              <a:buNone/>
            </a:pPr>
            <a:endParaRPr lang="fr-FR" dirty="0"/>
          </a:p>
          <a:p>
            <a:pPr marL="0" indent="0">
              <a:buNone/>
            </a:pPr>
            <a:r>
              <a:rPr lang="fr-FR" dirty="0"/>
              <a:t>	</a:t>
            </a:r>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 </a:t>
            </a:r>
            <a:r>
              <a:rPr lang="fr-FR" dirty="0"/>
              <a:t> – </a:t>
            </a:r>
            <a:r>
              <a:rPr lang="fr-CH" sz="2800" b="1" dirty="0">
                <a:effectLst/>
                <a:latin typeface="IFAO-Grec Unicode" panose="02020603050405020304" pitchFamily="18" charset="0"/>
                <a:ea typeface="IFAO-Grec Unicode" panose="02020603050405020304" pitchFamily="18" charset="0"/>
                <a:cs typeface="Orthos" panose="02020604060306020203" pitchFamily="18" charset="2"/>
              </a:rPr>
              <a:t>⏑</a:t>
            </a:r>
            <a:r>
              <a:rPr lang="fr-FR" dirty="0"/>
              <a:t> – </a:t>
            </a:r>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a:t>
            </a:r>
            <a:r>
              <a:rPr lang="fr-FR" dirty="0"/>
              <a:t> 		côlon (avec une césure penthémimère)</a:t>
            </a:r>
          </a:p>
        </p:txBody>
      </p:sp>
      <p:sp>
        <p:nvSpPr>
          <p:cNvPr id="4" name="Accolade ouvrante 3">
            <a:extLst>
              <a:ext uri="{FF2B5EF4-FFF2-40B4-BE49-F238E27FC236}">
                <a16:creationId xmlns:a16="http://schemas.microsoft.com/office/drawing/2014/main" id="{180818A9-7CD7-9D09-94DF-63333BE41CB8}"/>
              </a:ext>
            </a:extLst>
          </p:cNvPr>
          <p:cNvSpPr/>
          <p:nvPr/>
        </p:nvSpPr>
        <p:spPr>
          <a:xfrm rot="16200000">
            <a:off x="2232023" y="2014536"/>
            <a:ext cx="285750" cy="939800"/>
          </a:xfrm>
          <a:prstGeom prst="leftBrace">
            <a:avLst>
              <a:gd name="adj1" fmla="val 44048"/>
              <a:gd name="adj2" fmla="val 48649"/>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Accolade ouvrante 4">
            <a:extLst>
              <a:ext uri="{FF2B5EF4-FFF2-40B4-BE49-F238E27FC236}">
                <a16:creationId xmlns:a16="http://schemas.microsoft.com/office/drawing/2014/main" id="{B7253040-DE3E-0ECF-E9F2-2FBA07631DFF}"/>
              </a:ext>
            </a:extLst>
          </p:cNvPr>
          <p:cNvSpPr/>
          <p:nvPr/>
        </p:nvSpPr>
        <p:spPr>
          <a:xfrm rot="16200000">
            <a:off x="3389841" y="1936219"/>
            <a:ext cx="285751" cy="1096433"/>
          </a:xfrm>
          <a:prstGeom prst="leftBrace">
            <a:avLst>
              <a:gd name="adj1" fmla="val 44048"/>
              <a:gd name="adj2" fmla="val 48649"/>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Accolade ouvrante 5">
            <a:extLst>
              <a:ext uri="{FF2B5EF4-FFF2-40B4-BE49-F238E27FC236}">
                <a16:creationId xmlns:a16="http://schemas.microsoft.com/office/drawing/2014/main" id="{0E2D6A61-C6B7-2290-6A5A-FFA4E73F2DAF}"/>
              </a:ext>
            </a:extLst>
          </p:cNvPr>
          <p:cNvSpPr/>
          <p:nvPr/>
        </p:nvSpPr>
        <p:spPr>
          <a:xfrm rot="16200000">
            <a:off x="4509560" y="1997603"/>
            <a:ext cx="285750" cy="939800"/>
          </a:xfrm>
          <a:prstGeom prst="leftBrace">
            <a:avLst>
              <a:gd name="adj1" fmla="val 44048"/>
              <a:gd name="adj2" fmla="val 48649"/>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944126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627517-A01F-48F7-A945-A7DCB170F356}"/>
              </a:ext>
            </a:extLst>
          </p:cNvPr>
          <p:cNvSpPr>
            <a:spLocks noGrp="1"/>
          </p:cNvSpPr>
          <p:nvPr>
            <p:ph type="title"/>
          </p:nvPr>
        </p:nvSpPr>
        <p:spPr/>
        <p:txBody>
          <a:bodyPr/>
          <a:lstStyle/>
          <a:p>
            <a:r>
              <a:rPr lang="fr-FR" dirty="0">
                <a:solidFill>
                  <a:schemeClr val="accent1"/>
                </a:solidFill>
              </a:rPr>
              <a:t>Iambe</a:t>
            </a:r>
          </a:p>
        </p:txBody>
      </p:sp>
      <p:sp>
        <p:nvSpPr>
          <p:cNvPr id="3" name="Espace réservé du contenu 2">
            <a:extLst>
              <a:ext uri="{FF2B5EF4-FFF2-40B4-BE49-F238E27FC236}">
                <a16:creationId xmlns:a16="http://schemas.microsoft.com/office/drawing/2014/main" id="{8278EEFD-F4CC-4CD2-BD54-44783D10C66C}"/>
              </a:ext>
            </a:extLst>
          </p:cNvPr>
          <p:cNvSpPr>
            <a:spLocks noGrp="1"/>
          </p:cNvSpPr>
          <p:nvPr>
            <p:ph idx="1"/>
          </p:nvPr>
        </p:nvSpPr>
        <p:spPr/>
        <p:txBody>
          <a:bodyPr/>
          <a:lstStyle/>
          <a:p>
            <a:pPr>
              <a:buClr>
                <a:schemeClr val="accent1"/>
              </a:buClr>
            </a:pPr>
            <a:r>
              <a:rPr lang="fr-CH" sz="28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 </a:t>
            </a:r>
          </a:p>
          <a:p>
            <a:pPr>
              <a:buClr>
                <a:schemeClr val="accent1"/>
              </a:buClr>
            </a:pPr>
            <a:r>
              <a:rPr lang="fr-CH" dirty="0"/>
              <a:t>Substitutions possibles: </a:t>
            </a:r>
          </a:p>
          <a:p>
            <a:pPr lvl="1">
              <a:buClr>
                <a:schemeClr val="accent1"/>
              </a:buClr>
            </a:pPr>
            <a:r>
              <a:rPr lang="fr-CH" dirty="0"/>
              <a:t>– – </a:t>
            </a:r>
          </a:p>
          <a:p>
            <a:pPr lvl="1">
              <a:buClr>
                <a:schemeClr val="accent1"/>
              </a:buClr>
            </a:pPr>
            <a:r>
              <a:rPr lang="fr-CH" sz="24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a:t>
            </a:r>
            <a:endParaRPr lang="fr-CH" dirty="0"/>
          </a:p>
          <a:p>
            <a:pPr lvl="1">
              <a:buClr>
                <a:schemeClr val="accent1"/>
              </a:buClr>
            </a:pPr>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a:t>
            </a:r>
            <a:r>
              <a:rPr lang="fr-CH" sz="2400" b="1" dirty="0">
                <a:effectLst/>
                <a:latin typeface="IFAO-Grec Unicode" panose="02020603050405020304" pitchFamily="18" charset="0"/>
                <a:ea typeface="IFAO-Grec Unicode" panose="02020603050405020304" pitchFamily="18" charset="0"/>
                <a:cs typeface="Orthos" panose="02020604060306020203" pitchFamily="18" charset="2"/>
              </a:rPr>
              <a:t>⏑⏑</a:t>
            </a:r>
            <a:endParaRPr lang="fr-CH" dirty="0"/>
          </a:p>
          <a:p>
            <a:pPr lvl="1">
              <a:buClr>
                <a:schemeClr val="accent1"/>
              </a:buClr>
            </a:pPr>
            <a:r>
              <a:rPr lang="fr-CH" sz="2400" b="1" dirty="0">
                <a:effectLst/>
                <a:latin typeface="IFAO-Grec Unicode" panose="02020603050405020304" pitchFamily="18" charset="0"/>
                <a:ea typeface="IFAO-Grec Unicode" panose="02020603050405020304" pitchFamily="18" charset="0"/>
                <a:cs typeface="Orthos" panose="02020604060306020203" pitchFamily="18" charset="2"/>
              </a:rPr>
              <a:t>⏑⏑⏑</a:t>
            </a:r>
            <a:r>
              <a:rPr lang="fr-CH" dirty="0"/>
              <a:t> (tribraque)</a:t>
            </a:r>
          </a:p>
          <a:p>
            <a:pPr>
              <a:buClr>
                <a:schemeClr val="accent1"/>
              </a:buClr>
            </a:pPr>
            <a:r>
              <a:rPr lang="fr-CH" dirty="0"/>
              <a:t>Mètre iambique: </a:t>
            </a:r>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 </a:t>
            </a:r>
            <a:r>
              <a:rPr lang="fr-CH" sz="28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a:t>
            </a:r>
            <a:endParaRPr lang="fr-CH" dirty="0"/>
          </a:p>
          <a:p>
            <a:pPr marL="0" indent="0">
              <a:buClr>
                <a:schemeClr val="accent1"/>
              </a:buClr>
              <a:buNone/>
            </a:pPr>
            <a:endParaRPr lang="fr-CH" dirty="0"/>
          </a:p>
          <a:p>
            <a:pPr marL="0" indent="0">
              <a:buClr>
                <a:schemeClr val="accent1"/>
              </a:buClr>
              <a:buNone/>
            </a:pPr>
            <a:endParaRPr lang="fr-CH" dirty="0"/>
          </a:p>
          <a:p>
            <a:pPr>
              <a:buClr>
                <a:schemeClr val="accent1"/>
              </a:buClr>
            </a:pPr>
            <a:endParaRPr lang="fr-CH" dirty="0"/>
          </a:p>
          <a:p>
            <a:pPr marL="0" indent="0">
              <a:buNone/>
            </a:pPr>
            <a:endParaRPr lang="fr-FR" dirty="0"/>
          </a:p>
        </p:txBody>
      </p:sp>
    </p:spTree>
    <p:extLst>
      <p:ext uri="{BB962C8B-B14F-4D97-AF65-F5344CB8AC3E}">
        <p14:creationId xmlns:p14="http://schemas.microsoft.com/office/powerpoint/2010/main" val="2835474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627517-A01F-48F7-A945-A7DCB170F356}"/>
              </a:ext>
            </a:extLst>
          </p:cNvPr>
          <p:cNvSpPr>
            <a:spLocks noGrp="1"/>
          </p:cNvSpPr>
          <p:nvPr>
            <p:ph type="title"/>
          </p:nvPr>
        </p:nvSpPr>
        <p:spPr/>
        <p:txBody>
          <a:bodyPr/>
          <a:lstStyle/>
          <a:p>
            <a:r>
              <a:rPr lang="fr-FR" dirty="0">
                <a:solidFill>
                  <a:schemeClr val="accent1"/>
                </a:solidFill>
              </a:rPr>
              <a:t>Trimètre iambique</a:t>
            </a:r>
          </a:p>
        </p:txBody>
      </p:sp>
      <p:sp>
        <p:nvSpPr>
          <p:cNvPr id="3" name="Espace réservé du contenu 2">
            <a:extLst>
              <a:ext uri="{FF2B5EF4-FFF2-40B4-BE49-F238E27FC236}">
                <a16:creationId xmlns:a16="http://schemas.microsoft.com/office/drawing/2014/main" id="{8278EEFD-F4CC-4CD2-BD54-44783D10C66C}"/>
              </a:ext>
            </a:extLst>
          </p:cNvPr>
          <p:cNvSpPr>
            <a:spLocks noGrp="1"/>
          </p:cNvSpPr>
          <p:nvPr>
            <p:ph idx="1"/>
          </p:nvPr>
        </p:nvSpPr>
        <p:spPr/>
        <p:txBody>
          <a:bodyPr>
            <a:normAutofit lnSpcReduction="10000"/>
          </a:bodyPr>
          <a:lstStyle/>
          <a:p>
            <a:pPr marL="0" indent="0">
              <a:buClr>
                <a:schemeClr val="accent1"/>
              </a:buClr>
              <a:buNone/>
            </a:pPr>
            <a:r>
              <a:rPr lang="fr-CH" sz="3200" dirty="0"/>
              <a:t>Césure: </a:t>
            </a:r>
          </a:p>
          <a:p>
            <a:pPr lvl="1">
              <a:buClr>
                <a:schemeClr val="accent1"/>
              </a:buClr>
            </a:pPr>
            <a:r>
              <a:rPr lang="fr-CH" sz="2800" dirty="0"/>
              <a:t>Penthémimère (la plus fréquente): </a:t>
            </a:r>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 – </a:t>
            </a:r>
            <a:r>
              <a:rPr lang="fr-CH" sz="28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 </a:t>
            </a:r>
            <a:r>
              <a:rPr lang="fr-CH" sz="2800" b="1" dirty="0">
                <a:solidFill>
                  <a:srgbClr val="FF0000"/>
                </a:solidFill>
                <a:effectLst/>
                <a:latin typeface="IFAO-Grec Unicode" panose="02020603050405020304" pitchFamily="18" charset="0"/>
                <a:ea typeface="IFAO-Grec Unicode" panose="02020603050405020304" pitchFamily="18" charset="0"/>
                <a:cs typeface="Times New Roman" panose="02020603050405020304" pitchFamily="18" charset="0"/>
              </a:rPr>
              <a:t>|</a:t>
            </a:r>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 – </a:t>
            </a:r>
            <a:r>
              <a:rPr lang="fr-CH" sz="28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  – </a:t>
            </a:r>
            <a:r>
              <a:rPr lang="fr-CH" sz="28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 ||</a:t>
            </a:r>
            <a:endParaRPr lang="fr-CH" sz="2800" dirty="0">
              <a:solidFill>
                <a:schemeClr val="bg2">
                  <a:lumMod val="75000"/>
                </a:schemeClr>
              </a:solidFill>
            </a:endParaRPr>
          </a:p>
          <a:p>
            <a:pPr marL="457200" lvl="1" indent="0">
              <a:buClr>
                <a:schemeClr val="accent1"/>
              </a:buClr>
              <a:buNone/>
            </a:pPr>
            <a:endParaRPr lang="fr-CH" sz="2800" dirty="0">
              <a:solidFill>
                <a:schemeClr val="bg2">
                  <a:lumMod val="75000"/>
                </a:schemeClr>
              </a:solidFill>
            </a:endParaRPr>
          </a:p>
          <a:p>
            <a:pPr marL="712788" lvl="1" indent="0">
              <a:buClr>
                <a:schemeClr val="accent1"/>
              </a:buClr>
              <a:buNone/>
            </a:pPr>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 –    –   </a:t>
            </a:r>
            <a:r>
              <a:rPr lang="fr-CH" sz="28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  |  –        –  </a:t>
            </a:r>
            <a:r>
              <a:rPr lang="fr-CH" sz="28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  | –     –    </a:t>
            </a:r>
            <a:r>
              <a:rPr lang="fr-CH" sz="28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 ||</a:t>
            </a:r>
            <a:br>
              <a:rPr lang="el-GR" sz="2800" dirty="0"/>
            </a:br>
            <a:r>
              <a:rPr lang="el-GR" sz="2800" dirty="0" err="1">
                <a:solidFill>
                  <a:schemeClr val="accent1"/>
                </a:solidFill>
              </a:rPr>
              <a:t>Εἴθ</a:t>
            </a:r>
            <a:r>
              <a:rPr lang="fr-CH" sz="2800" dirty="0">
                <a:solidFill>
                  <a:schemeClr val="accent1"/>
                </a:solidFill>
              </a:rPr>
              <a:t>’</a:t>
            </a:r>
            <a:r>
              <a:rPr lang="el-GR" sz="2800" dirty="0">
                <a:solidFill>
                  <a:schemeClr val="accent1"/>
                </a:solidFill>
              </a:rPr>
              <a:t> </a:t>
            </a:r>
            <a:r>
              <a:rPr lang="el-GR" sz="2800" dirty="0" err="1">
                <a:solidFill>
                  <a:schemeClr val="accent1"/>
                </a:solidFill>
              </a:rPr>
              <a:t>ὤφελ</a:t>
            </a:r>
            <a:r>
              <a:rPr lang="fr-CH" sz="2800" dirty="0">
                <a:solidFill>
                  <a:schemeClr val="accent1"/>
                </a:solidFill>
              </a:rPr>
              <a:t>’</a:t>
            </a:r>
            <a:r>
              <a:rPr lang="el-GR" sz="2800" dirty="0">
                <a:solidFill>
                  <a:schemeClr val="accent1"/>
                </a:solidFill>
              </a:rPr>
              <a:t> </a:t>
            </a:r>
            <a:r>
              <a:rPr lang="el-GR" sz="2800" dirty="0" err="1">
                <a:solidFill>
                  <a:schemeClr val="accent1"/>
                </a:solidFill>
              </a:rPr>
              <a:t>Ἀργοῦς</a:t>
            </a:r>
            <a:r>
              <a:rPr lang="fr-FR" sz="2800" dirty="0">
                <a:solidFill>
                  <a:srgbClr val="FF0000"/>
                </a:solidFill>
              </a:rPr>
              <a:t> │</a:t>
            </a:r>
            <a:r>
              <a:rPr lang="el-GR" sz="2800" dirty="0" err="1">
                <a:solidFill>
                  <a:schemeClr val="accent1"/>
                </a:solidFill>
              </a:rPr>
              <a:t>μὴ</a:t>
            </a:r>
            <a:r>
              <a:rPr lang="el-GR" sz="2800" dirty="0">
                <a:solidFill>
                  <a:schemeClr val="accent1"/>
                </a:solidFill>
              </a:rPr>
              <a:t> διαπτάσθαι σκάφος</a:t>
            </a:r>
            <a:r>
              <a:rPr lang="fr-FR" sz="2800" dirty="0">
                <a:solidFill>
                  <a:schemeClr val="accent1"/>
                </a:solidFill>
              </a:rPr>
              <a:t> (</a:t>
            </a:r>
            <a:r>
              <a:rPr lang="fr-FR" sz="2800" dirty="0" err="1">
                <a:solidFill>
                  <a:schemeClr val="accent1"/>
                </a:solidFill>
              </a:rPr>
              <a:t>Eur</a:t>
            </a:r>
            <a:r>
              <a:rPr lang="fr-FR" sz="2800" dirty="0">
                <a:solidFill>
                  <a:schemeClr val="accent1"/>
                </a:solidFill>
              </a:rPr>
              <a:t>. </a:t>
            </a:r>
            <a:r>
              <a:rPr lang="fr-FR" sz="2800" i="1" dirty="0">
                <a:solidFill>
                  <a:schemeClr val="accent1"/>
                </a:solidFill>
              </a:rPr>
              <a:t>Med.</a:t>
            </a:r>
            <a:r>
              <a:rPr lang="fr-FR" sz="2800" dirty="0">
                <a:solidFill>
                  <a:schemeClr val="accent1"/>
                </a:solidFill>
              </a:rPr>
              <a:t> 1)</a:t>
            </a:r>
          </a:p>
          <a:p>
            <a:pPr lvl="1">
              <a:buClr>
                <a:schemeClr val="accent1"/>
              </a:buClr>
            </a:pPr>
            <a:endParaRPr lang="fr-CH" sz="2800" dirty="0">
              <a:solidFill>
                <a:schemeClr val="bg2">
                  <a:lumMod val="75000"/>
                </a:schemeClr>
              </a:solidFill>
            </a:endParaRPr>
          </a:p>
          <a:p>
            <a:pPr lvl="1">
              <a:buClr>
                <a:schemeClr val="accent1"/>
              </a:buClr>
            </a:pPr>
            <a:r>
              <a:rPr lang="fr-CH" sz="2800" dirty="0"/>
              <a:t>Hephthémimère: </a:t>
            </a:r>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 – </a:t>
            </a:r>
            <a:r>
              <a:rPr lang="fr-CH" sz="28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  – </a:t>
            </a:r>
            <a:r>
              <a:rPr lang="fr-CH" sz="2800" b="1" dirty="0">
                <a:effectLst/>
                <a:latin typeface="IFAO-Grec Unicode" panose="02020603050405020304" pitchFamily="18" charset="0"/>
                <a:ea typeface="IFAO-Grec Unicode" panose="02020603050405020304" pitchFamily="18" charset="0"/>
                <a:cs typeface="Orthos" panose="02020604060306020203" pitchFamily="18" charset="2"/>
              </a:rPr>
              <a:t>⏑</a:t>
            </a:r>
            <a:r>
              <a:rPr lang="fr-CH" sz="2800" b="1" dirty="0">
                <a:solidFill>
                  <a:srgbClr val="FF0000"/>
                </a:solidFill>
                <a:effectLst/>
                <a:latin typeface="IFAO-Grec Unicode" panose="02020603050405020304" pitchFamily="18" charset="0"/>
                <a:ea typeface="IFAO-Grec Unicode" panose="02020603050405020304" pitchFamily="18" charset="0"/>
                <a:cs typeface="Times New Roman" panose="02020603050405020304" pitchFamily="18" charset="0"/>
              </a:rPr>
              <a:t> |</a:t>
            </a:r>
            <a:r>
              <a:rPr lang="fr-CH" sz="28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  – </a:t>
            </a:r>
            <a:r>
              <a:rPr lang="fr-CH" sz="28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 ||</a:t>
            </a:r>
            <a:endParaRPr lang="fr-CH" sz="2800" dirty="0">
              <a:solidFill>
                <a:schemeClr val="bg2">
                  <a:lumMod val="75000"/>
                </a:schemeClr>
              </a:solidFill>
            </a:endParaRPr>
          </a:p>
          <a:p>
            <a:pPr marL="457200" lvl="1" indent="0">
              <a:buClr>
                <a:schemeClr val="accent1"/>
              </a:buClr>
              <a:buNone/>
            </a:pPr>
            <a:endParaRPr lang="fr-CH" sz="2800" dirty="0">
              <a:solidFill>
                <a:schemeClr val="bg2">
                  <a:lumMod val="75000"/>
                </a:schemeClr>
              </a:solidFill>
            </a:endParaRPr>
          </a:p>
          <a:p>
            <a:pPr marL="712788" lvl="1" indent="0">
              <a:buClr>
                <a:schemeClr val="accent1"/>
              </a:buClr>
              <a:buNone/>
            </a:pPr>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    –  </a:t>
            </a:r>
            <a:r>
              <a:rPr lang="fr-CH" sz="28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 | </a:t>
            </a:r>
            <a:r>
              <a:rPr lang="fr-CH" sz="28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 –    </a:t>
            </a:r>
            <a:r>
              <a:rPr lang="fr-CH" sz="28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  | –  –    </a:t>
            </a:r>
            <a:r>
              <a:rPr lang="fr-CH" sz="28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 ||</a:t>
            </a:r>
            <a:endParaRPr lang="fr-CH" sz="2800" dirty="0">
              <a:solidFill>
                <a:schemeClr val="bg2">
                  <a:lumMod val="75000"/>
                </a:schemeClr>
              </a:solidFill>
            </a:endParaRPr>
          </a:p>
          <a:p>
            <a:pPr marL="712788" lvl="1" indent="0">
              <a:buClr>
                <a:schemeClr val="accent1"/>
              </a:buClr>
              <a:buNone/>
            </a:pPr>
            <a:r>
              <a:rPr lang="el-GR" sz="2800" dirty="0">
                <a:solidFill>
                  <a:schemeClr val="accent1"/>
                </a:solidFill>
              </a:rPr>
              <a:t>Ὦ </a:t>
            </a:r>
            <a:r>
              <a:rPr lang="el-GR" sz="2800" dirty="0" err="1">
                <a:solidFill>
                  <a:schemeClr val="accent1"/>
                </a:solidFill>
              </a:rPr>
              <a:t>κοινὸν</a:t>
            </a:r>
            <a:r>
              <a:rPr lang="el-GR" sz="2800" dirty="0">
                <a:solidFill>
                  <a:schemeClr val="accent1"/>
                </a:solidFill>
              </a:rPr>
              <a:t> </a:t>
            </a:r>
            <a:r>
              <a:rPr lang="el-GR" sz="2800" dirty="0" err="1">
                <a:solidFill>
                  <a:schemeClr val="accent1"/>
                </a:solidFill>
              </a:rPr>
              <a:t>αὐτάδελφον</a:t>
            </a:r>
            <a:r>
              <a:rPr lang="fr-FR" sz="2800" dirty="0">
                <a:solidFill>
                  <a:srgbClr val="FF0000"/>
                </a:solidFill>
              </a:rPr>
              <a:t> │ </a:t>
            </a:r>
            <a:r>
              <a:rPr lang="el-GR" sz="2800" dirty="0" err="1">
                <a:solidFill>
                  <a:schemeClr val="accent1"/>
                </a:solidFill>
              </a:rPr>
              <a:t>Ἰσμήνης</a:t>
            </a:r>
            <a:r>
              <a:rPr lang="el-GR" sz="2800" dirty="0">
                <a:solidFill>
                  <a:schemeClr val="accent1"/>
                </a:solidFill>
              </a:rPr>
              <a:t> κάρα</a:t>
            </a:r>
            <a:r>
              <a:rPr lang="fr-FR" sz="2800" dirty="0">
                <a:solidFill>
                  <a:schemeClr val="accent1"/>
                </a:solidFill>
              </a:rPr>
              <a:t> (</a:t>
            </a:r>
            <a:r>
              <a:rPr lang="fr-FR" sz="2800" dirty="0" err="1">
                <a:solidFill>
                  <a:schemeClr val="accent1"/>
                </a:solidFill>
              </a:rPr>
              <a:t>Soph</a:t>
            </a:r>
            <a:r>
              <a:rPr lang="fr-FR" sz="2800" dirty="0">
                <a:solidFill>
                  <a:schemeClr val="accent1"/>
                </a:solidFill>
              </a:rPr>
              <a:t>. </a:t>
            </a:r>
            <a:r>
              <a:rPr lang="fr-FR" sz="2800" i="1" dirty="0">
                <a:solidFill>
                  <a:schemeClr val="accent1"/>
                </a:solidFill>
              </a:rPr>
              <a:t>Ant. </a:t>
            </a:r>
            <a:r>
              <a:rPr lang="fr-FR" sz="2800" dirty="0">
                <a:solidFill>
                  <a:schemeClr val="accent1"/>
                </a:solidFill>
              </a:rPr>
              <a:t>1)</a:t>
            </a:r>
            <a:endParaRPr lang="fr-CH" sz="2800" dirty="0">
              <a:solidFill>
                <a:schemeClr val="accent1"/>
              </a:solidFill>
            </a:endParaRPr>
          </a:p>
          <a:p>
            <a:pPr marL="0" indent="0">
              <a:buClr>
                <a:schemeClr val="accent1"/>
              </a:buClr>
              <a:buNone/>
            </a:pPr>
            <a:endParaRPr lang="fr-CH" dirty="0">
              <a:solidFill>
                <a:schemeClr val="accent1"/>
              </a:solidFill>
            </a:endParaRPr>
          </a:p>
          <a:p>
            <a:pPr marL="0" indent="0">
              <a:buClr>
                <a:schemeClr val="accent1"/>
              </a:buClr>
              <a:buNone/>
            </a:pPr>
            <a:endParaRPr lang="fr-CH" dirty="0"/>
          </a:p>
          <a:p>
            <a:pPr>
              <a:buClr>
                <a:schemeClr val="accent1"/>
              </a:buClr>
            </a:pPr>
            <a:endParaRPr lang="fr-CH" dirty="0"/>
          </a:p>
          <a:p>
            <a:pPr marL="0" indent="0">
              <a:buNone/>
            </a:pPr>
            <a:endParaRPr lang="fr-FR" dirty="0"/>
          </a:p>
        </p:txBody>
      </p:sp>
      <p:sp>
        <p:nvSpPr>
          <p:cNvPr id="5" name="TextBox 4">
            <a:extLst>
              <a:ext uri="{FF2B5EF4-FFF2-40B4-BE49-F238E27FC236}">
                <a16:creationId xmlns:a16="http://schemas.microsoft.com/office/drawing/2014/main" id="{459764EC-F3C2-3C79-B58A-C3F05F0A094E}"/>
              </a:ext>
            </a:extLst>
          </p:cNvPr>
          <p:cNvSpPr txBox="1"/>
          <p:nvPr/>
        </p:nvSpPr>
        <p:spPr>
          <a:xfrm>
            <a:off x="6858000" y="766296"/>
            <a:ext cx="4495800" cy="523220"/>
          </a:xfrm>
          <a:prstGeom prst="rect">
            <a:avLst/>
          </a:prstGeom>
          <a:noFill/>
        </p:spPr>
        <p:txBody>
          <a:bodyPr wrap="square">
            <a:spAutoFit/>
          </a:bodyPr>
          <a:lstStyle/>
          <a:p>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 – </a:t>
            </a:r>
            <a:r>
              <a:rPr lang="fr-CH" sz="28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 |  – </a:t>
            </a:r>
            <a:r>
              <a:rPr lang="fr-CH" sz="28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 |  – </a:t>
            </a:r>
            <a:r>
              <a:rPr lang="fr-CH" sz="28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 || </a:t>
            </a:r>
            <a:endParaRPr lang="fr-CH" sz="2800" b="1" dirty="0"/>
          </a:p>
        </p:txBody>
      </p:sp>
    </p:spTree>
    <p:extLst>
      <p:ext uri="{BB962C8B-B14F-4D97-AF65-F5344CB8AC3E}">
        <p14:creationId xmlns:p14="http://schemas.microsoft.com/office/powerpoint/2010/main" val="3257536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39799-60E9-073E-BDE9-1B86538F139D}"/>
              </a:ext>
            </a:extLst>
          </p:cNvPr>
          <p:cNvSpPr>
            <a:spLocks noGrp="1"/>
          </p:cNvSpPr>
          <p:nvPr>
            <p:ph type="title"/>
          </p:nvPr>
        </p:nvSpPr>
        <p:spPr/>
        <p:txBody>
          <a:bodyPr/>
          <a:lstStyle/>
          <a:p>
            <a:r>
              <a:rPr lang="fr-CH" dirty="0"/>
              <a:t>I. Hexamètres dactyliques: </a:t>
            </a:r>
            <a:r>
              <a:rPr lang="fr-CH" i="1" dirty="0" err="1"/>
              <a:t>Od</a:t>
            </a:r>
            <a:r>
              <a:rPr lang="fr-CH" dirty="0"/>
              <a:t>. 6,149-161</a:t>
            </a:r>
          </a:p>
        </p:txBody>
      </p:sp>
      <p:sp>
        <p:nvSpPr>
          <p:cNvPr id="3" name="Content Placeholder 2">
            <a:extLst>
              <a:ext uri="{FF2B5EF4-FFF2-40B4-BE49-F238E27FC236}">
                <a16:creationId xmlns:a16="http://schemas.microsoft.com/office/drawing/2014/main" id="{5006E469-44CD-93EA-00D6-FF9E2404BF54}"/>
              </a:ext>
            </a:extLst>
          </p:cNvPr>
          <p:cNvSpPr>
            <a:spLocks noGrp="1"/>
          </p:cNvSpPr>
          <p:nvPr>
            <p:ph idx="1"/>
          </p:nvPr>
        </p:nvSpPr>
        <p:spPr>
          <a:ln>
            <a:noFill/>
          </a:ln>
        </p:spPr>
        <p:txBody>
          <a:bodyPr/>
          <a:lstStyle/>
          <a:p>
            <a:pPr marL="0" indent="0">
              <a:buNone/>
            </a:pPr>
            <a:r>
              <a:rPr lang="fr-CH" kern="100" dirty="0">
                <a:solidFill>
                  <a:schemeClr val="bg2">
                    <a:lumMod val="50000"/>
                  </a:schemeClr>
                </a:solidFill>
                <a:effectLst/>
                <a:latin typeface="IFAO-Grec Unicode" panose="02020603050405020304" pitchFamily="18" charset="77"/>
                <a:ea typeface="IFAO-Grec Unicode" panose="02020603050405020304" pitchFamily="18" charset="77"/>
                <a:cs typeface="Times New Roman" panose="02020603050405020304" pitchFamily="18" charset="0"/>
              </a:rPr>
              <a:t>Je m’incline devant toi, ô reine ; es-tu une déesse ou une mortelle ? </a:t>
            </a:r>
          </a:p>
          <a:p>
            <a:pPr marL="0" indent="0">
              <a:buNone/>
            </a:pPr>
            <a:r>
              <a:rPr lang="el-GR"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el-GR"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a:t>
            </a:r>
            <a:r>
              <a:rPr lang="fr-CH"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el-GR" sz="3200" b="1" kern="100" dirty="0">
                <a:effectLst/>
                <a:latin typeface="IFAO-Grec Unicode" panose="02020603050405020304" pitchFamily="18" charset="77"/>
                <a:ea typeface="IFAO-Grec Unicode" panose="02020603050405020304" pitchFamily="18" charset="77"/>
                <a:cs typeface="Gentium Book Plus" panose="02000503060000020004" pitchFamily="2" charset="0"/>
              </a:rPr>
              <a:t>– |  –  ⏑   ⏑ | –    ⏑     ⏑| –  ⏑   ⏑  |  –    ⏑  ⏑ |  –   || </a:t>
            </a:r>
          </a:p>
          <a:p>
            <a:pPr marL="0" indent="0">
              <a:buNone/>
            </a:pP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γουνοῦμαί</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σε,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ἄνασσα</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el-GR" sz="3200" kern="100" dirty="0">
                <a:solidFill>
                  <a:srgbClr val="7030A0"/>
                </a:solidFill>
                <a:effectLst/>
                <a:latin typeface="IFAO-Grec Unicode" panose="02020603050405020304" pitchFamily="18" charset="77"/>
                <a:ea typeface="IFAO-Grec Unicode" panose="02020603050405020304" pitchFamily="18" charset="77"/>
                <a:cs typeface="Gentium Book Plus" panose="02000503060000020004" pitchFamily="2" charset="0"/>
              </a:rPr>
              <a:t>|</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θεός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νύ</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τις, </a:t>
            </a:r>
            <a:r>
              <a:rPr lang="el-GR" sz="3200" kern="100" dirty="0">
                <a:solidFill>
                  <a:srgbClr val="7030A0"/>
                </a:solidFill>
                <a:effectLst/>
                <a:latin typeface="IFAO-Grec Unicode" panose="02020603050405020304" pitchFamily="18" charset="77"/>
                <a:ea typeface="IFAO-Grec Unicode" panose="02020603050405020304" pitchFamily="18" charset="77"/>
                <a:cs typeface="Gentium Book Plus" panose="02000503060000020004" pitchFamily="2" charset="0"/>
              </a:rPr>
              <a:t>|</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ἦ</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βροτός </a:t>
            </a:r>
            <a:r>
              <a:rPr lang="el-GR" sz="3200" kern="100" dirty="0" err="1">
                <a:effectLst/>
                <a:latin typeface="IFAO-Grec Unicode" panose="02020603050405020304" pitchFamily="18" charset="77"/>
                <a:ea typeface="IFAO-Grec Unicode" panose="02020603050405020304" pitchFamily="18" charset="77"/>
                <a:cs typeface="Gentium Book Plus" panose="02000503060000020004" pitchFamily="2" charset="0"/>
              </a:rPr>
              <a:t>ἐσσι</a:t>
            </a:r>
            <a:r>
              <a:rPr lang="el-GR" sz="3200" kern="100" dirty="0">
                <a:effectLst/>
                <a:latin typeface="IFAO-Grec Unicode" panose="02020603050405020304" pitchFamily="18" charset="77"/>
                <a:ea typeface="IFAO-Grec Unicode" panose="02020603050405020304" pitchFamily="18" charset="77"/>
                <a:cs typeface="Gentium Book Plus" panose="02000503060000020004" pitchFamily="2" charset="0"/>
              </a:rPr>
              <a:t>; </a:t>
            </a:r>
            <a:endParaRPr lang="fr-CH" sz="3200" kern="100" dirty="0">
              <a:latin typeface="IFAO-Grec Unicode" panose="02020603050405020304" pitchFamily="18" charset="77"/>
              <a:ea typeface="IFAO-Grec Unicode" panose="02020603050405020304" pitchFamily="18" charset="77"/>
              <a:cs typeface="Times New Roman" panose="02020603050405020304" pitchFamily="18" charset="0"/>
            </a:endParaRPr>
          </a:p>
          <a:p>
            <a:pPr marL="0" indent="0">
              <a:buNone/>
            </a:pPr>
            <a:r>
              <a:rPr lang="fr-CH" sz="3200" kern="100" dirty="0">
                <a:effectLst/>
                <a:latin typeface="IFAO-Grec Unicode" panose="02020603050405020304" pitchFamily="18" charset="77"/>
                <a:ea typeface="IFAO-Grec Unicode" panose="02020603050405020304" pitchFamily="18" charset="77"/>
                <a:cs typeface="Times New Roman" panose="02020603050405020304" pitchFamily="18" charset="0"/>
              </a:rPr>
              <a:t>				 </a:t>
            </a:r>
            <a:endParaRPr lang="fr-CH" sz="3200" kern="100" dirty="0">
              <a:solidFill>
                <a:srgbClr val="7030A0"/>
              </a:solidFill>
              <a:effectLst/>
              <a:latin typeface="IFAO-Grec Unicode" panose="02020603050405020304" pitchFamily="18" charset="77"/>
              <a:ea typeface="IFAO-Grec Unicode" panose="02020603050405020304" pitchFamily="18" charset="77"/>
              <a:cs typeface="Times New Roman" panose="02020603050405020304" pitchFamily="18" charset="0"/>
            </a:endParaRPr>
          </a:p>
          <a:p>
            <a:pPr marL="0" indent="0">
              <a:buNone/>
            </a:pP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césure </a:t>
            </a:r>
            <a:r>
              <a:rPr lang="fr-CH" kern="100" dirty="0" err="1">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tritotrochaïque</a:t>
            </a:r>
            <a:r>
              <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et coupe bucolique</a:t>
            </a:r>
          </a:p>
          <a:p>
            <a:pPr marL="0" indent="0">
              <a:buNone/>
            </a:pPr>
            <a:endParaRPr lang="en-CH" kern="100" dirty="0">
              <a:solidFill>
                <a:srgbClr val="7030A0"/>
              </a:solidFill>
              <a:effectLst/>
              <a:latin typeface="IFAO-Grec Unicode" panose="02020603050405020304" pitchFamily="18" charset="77"/>
              <a:ea typeface="IFAO-Grec Unicode" panose="02020603050405020304" pitchFamily="18" charset="77"/>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B03B78F1-12E0-4D10-15EB-B93AAA3E5AE8}"/>
              </a:ext>
            </a:extLst>
          </p:cNvPr>
          <p:cNvCxnSpPr>
            <a:cxnSpLocks/>
          </p:cNvCxnSpPr>
          <p:nvPr/>
        </p:nvCxnSpPr>
        <p:spPr>
          <a:xfrm flipV="1">
            <a:off x="4380388" y="3534508"/>
            <a:ext cx="375984" cy="57544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D41984E-7580-E7F3-C979-287B5C144F48}"/>
              </a:ext>
            </a:extLst>
          </p:cNvPr>
          <p:cNvCxnSpPr>
            <a:cxnSpLocks/>
          </p:cNvCxnSpPr>
          <p:nvPr/>
        </p:nvCxnSpPr>
        <p:spPr>
          <a:xfrm flipV="1">
            <a:off x="6610970" y="3534508"/>
            <a:ext cx="375984" cy="57544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355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0B0F7-E205-BA44-F5D0-979D71A04D0B}"/>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78D14E27-1938-6ABF-6C79-601836F65666}"/>
              </a:ext>
            </a:extLst>
          </p:cNvPr>
          <p:cNvSpPr txBox="1"/>
          <p:nvPr/>
        </p:nvSpPr>
        <p:spPr>
          <a:xfrm>
            <a:off x="1665514" y="705177"/>
            <a:ext cx="5582041" cy="5447645"/>
          </a:xfrm>
          <a:prstGeom prst="rect">
            <a:avLst/>
          </a:prstGeom>
          <a:noFill/>
        </p:spPr>
        <p:txBody>
          <a:bodyPr wrap="none" rtlCol="0">
            <a:spAutoFit/>
          </a:bodyPr>
          <a:lstStyle/>
          <a:p>
            <a:r>
              <a:rPr lang="fr-CH" sz="2800" dirty="0"/>
              <a:t>Aesch. </a:t>
            </a:r>
            <a:r>
              <a:rPr lang="fr-CH" sz="2800" i="1" dirty="0"/>
              <a:t>Ag.</a:t>
            </a:r>
            <a:r>
              <a:rPr lang="fr-CH" sz="2800" dirty="0"/>
              <a:t> 1-6</a:t>
            </a:r>
          </a:p>
          <a:p>
            <a:endParaRPr lang="fr-CH" sz="2800" dirty="0"/>
          </a:p>
          <a:p>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  –     </a:t>
            </a:r>
            <a:r>
              <a:rPr lang="fr-CH" sz="28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 |   –     </a:t>
            </a:r>
            <a:r>
              <a:rPr lang="fr-CH" sz="28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 |  –    </a:t>
            </a:r>
            <a:r>
              <a:rPr lang="fr-CH" sz="28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 ||</a:t>
            </a:r>
            <a:endParaRPr lang="fr-CH" sz="2800" dirty="0"/>
          </a:p>
          <a:p>
            <a:r>
              <a:rPr lang="el-GR" sz="2400" dirty="0">
                <a:solidFill>
                  <a:schemeClr val="accent1"/>
                </a:solidFill>
              </a:rPr>
              <a:t>θεοὺς μὲν αἰτῶ τῶνδ</a:t>
            </a:r>
            <a:r>
              <a:rPr lang="fr-CH" sz="2400" dirty="0">
                <a:solidFill>
                  <a:schemeClr val="accent1"/>
                </a:solidFill>
              </a:rPr>
              <a:t>’</a:t>
            </a:r>
            <a:r>
              <a:rPr lang="el-GR" sz="2400" dirty="0">
                <a:solidFill>
                  <a:schemeClr val="accent1"/>
                </a:solidFill>
              </a:rPr>
              <a:t> ἀπαλλαγὴν πόνων, </a:t>
            </a:r>
            <a:endParaRPr lang="fr-CH" sz="2400" dirty="0">
              <a:solidFill>
                <a:schemeClr val="accent1"/>
              </a:solidFill>
            </a:endParaRPr>
          </a:p>
          <a:p>
            <a:endParaRPr lang="el-GR" sz="2400" dirty="0">
              <a:solidFill>
                <a:schemeClr val="accent1"/>
              </a:solidFill>
            </a:endParaRPr>
          </a:p>
          <a:p>
            <a:r>
              <a:rPr lang="el-GR" sz="2400" dirty="0">
                <a:solidFill>
                  <a:schemeClr val="accent1"/>
                </a:solidFill>
              </a:rPr>
              <a:t>φρουρᾶς ἐτείας μῆκος, ἣν κοιμώμενος </a:t>
            </a:r>
            <a:endParaRPr lang="fr-CH" sz="2400" dirty="0">
              <a:solidFill>
                <a:schemeClr val="accent1"/>
              </a:solidFill>
            </a:endParaRPr>
          </a:p>
          <a:p>
            <a:endParaRPr lang="el-GR" sz="2400" dirty="0">
              <a:solidFill>
                <a:schemeClr val="accent1"/>
              </a:solidFill>
            </a:endParaRPr>
          </a:p>
          <a:p>
            <a:r>
              <a:rPr lang="el-GR" sz="2400" dirty="0">
                <a:solidFill>
                  <a:schemeClr val="accent1"/>
                </a:solidFill>
              </a:rPr>
              <a:t>στέγαις Ἀτρειδῶν ἄγκαθεν, κυνὸς δίκην, </a:t>
            </a:r>
            <a:endParaRPr lang="fr-CH" sz="2400" dirty="0">
              <a:solidFill>
                <a:schemeClr val="accent1"/>
              </a:solidFill>
            </a:endParaRPr>
          </a:p>
          <a:p>
            <a:endParaRPr lang="el-GR" sz="2400" dirty="0">
              <a:solidFill>
                <a:schemeClr val="accent1"/>
              </a:solidFill>
            </a:endParaRPr>
          </a:p>
          <a:p>
            <a:r>
              <a:rPr lang="el-GR" sz="2400" dirty="0">
                <a:solidFill>
                  <a:schemeClr val="accent1"/>
                </a:solidFill>
              </a:rPr>
              <a:t>ἄστρων κάτοιδα νυκτέρων ὁμήγυριν, </a:t>
            </a:r>
            <a:endParaRPr lang="fr-CH" sz="2400" dirty="0">
              <a:solidFill>
                <a:schemeClr val="accent1"/>
              </a:solidFill>
            </a:endParaRPr>
          </a:p>
          <a:p>
            <a:endParaRPr lang="el-GR" sz="2400" dirty="0">
              <a:solidFill>
                <a:schemeClr val="accent1"/>
              </a:solidFill>
            </a:endParaRPr>
          </a:p>
          <a:p>
            <a:r>
              <a:rPr lang="el-GR" sz="2400" dirty="0">
                <a:solidFill>
                  <a:schemeClr val="accent1"/>
                </a:solidFill>
              </a:rPr>
              <a:t>καὶ τοὺς φέροντας χεῖμα καὶ θέρος βροτοῖς</a:t>
            </a:r>
            <a:endParaRPr lang="fr-CH" sz="2400" dirty="0">
              <a:solidFill>
                <a:schemeClr val="accent1"/>
              </a:solidFill>
            </a:endParaRPr>
          </a:p>
          <a:p>
            <a:r>
              <a:rPr lang="el-GR" sz="2400" dirty="0">
                <a:solidFill>
                  <a:schemeClr val="accent1"/>
                </a:solidFill>
              </a:rPr>
              <a:t> </a:t>
            </a:r>
          </a:p>
          <a:p>
            <a:r>
              <a:rPr lang="el-GR" sz="2400" dirty="0">
                <a:solidFill>
                  <a:schemeClr val="accent1"/>
                </a:solidFill>
              </a:rPr>
              <a:t>λαμπροὺς δυνάστας, ἐμπρέποντας αἰθέρι</a:t>
            </a:r>
            <a:endParaRPr lang="fr-CH" sz="2400" dirty="0">
              <a:solidFill>
                <a:schemeClr val="accent1"/>
              </a:solidFill>
            </a:endParaRPr>
          </a:p>
        </p:txBody>
      </p:sp>
      <p:sp>
        <p:nvSpPr>
          <p:cNvPr id="2" name="Title 1">
            <a:extLst>
              <a:ext uri="{FF2B5EF4-FFF2-40B4-BE49-F238E27FC236}">
                <a16:creationId xmlns:a16="http://schemas.microsoft.com/office/drawing/2014/main" id="{6A525AE7-649C-A474-7466-C800BB108DFA}"/>
              </a:ext>
            </a:extLst>
          </p:cNvPr>
          <p:cNvSpPr>
            <a:spLocks noGrp="1"/>
          </p:cNvSpPr>
          <p:nvPr>
            <p:ph type="title"/>
          </p:nvPr>
        </p:nvSpPr>
        <p:spPr>
          <a:xfrm>
            <a:off x="8331199" y="517525"/>
            <a:ext cx="3344333" cy="1325563"/>
          </a:xfrm>
        </p:spPr>
        <p:txBody>
          <a:bodyPr>
            <a:normAutofit fontScale="90000"/>
          </a:bodyPr>
          <a:lstStyle/>
          <a:p>
            <a:r>
              <a:rPr lang="fr-CH" dirty="0">
                <a:solidFill>
                  <a:schemeClr val="accent1"/>
                </a:solidFill>
              </a:rPr>
              <a:t>Exemple tiré d’une tragédie</a:t>
            </a:r>
          </a:p>
        </p:txBody>
      </p:sp>
    </p:spTree>
    <p:extLst>
      <p:ext uri="{BB962C8B-B14F-4D97-AF65-F5344CB8AC3E}">
        <p14:creationId xmlns:p14="http://schemas.microsoft.com/office/powerpoint/2010/main" val="1724464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D128F-3F2E-7220-61C3-0BA1C2E102BE}"/>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5E4949B5-3212-26CD-3BAE-A06ED1F84DB5}"/>
              </a:ext>
            </a:extLst>
          </p:cNvPr>
          <p:cNvSpPr txBox="1"/>
          <p:nvPr/>
        </p:nvSpPr>
        <p:spPr>
          <a:xfrm>
            <a:off x="1665514" y="705177"/>
            <a:ext cx="5759910" cy="5447645"/>
          </a:xfrm>
          <a:prstGeom prst="rect">
            <a:avLst/>
          </a:prstGeom>
          <a:noFill/>
        </p:spPr>
        <p:txBody>
          <a:bodyPr wrap="none" rtlCol="0">
            <a:spAutoFit/>
          </a:bodyPr>
          <a:lstStyle/>
          <a:p>
            <a:r>
              <a:rPr lang="fr-CH" sz="2800" dirty="0"/>
              <a:t>Aesch. </a:t>
            </a:r>
            <a:r>
              <a:rPr lang="fr-CH" sz="2800" i="1" dirty="0"/>
              <a:t>Ag.</a:t>
            </a:r>
            <a:r>
              <a:rPr lang="fr-CH" sz="2800" dirty="0"/>
              <a:t> 1-6</a:t>
            </a:r>
          </a:p>
          <a:p>
            <a:endParaRPr lang="fr-CH" sz="2800" dirty="0"/>
          </a:p>
          <a:p>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  –     </a:t>
            </a:r>
            <a:r>
              <a:rPr lang="fr-CH" sz="28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 |   –     </a:t>
            </a:r>
            <a:r>
              <a:rPr lang="fr-CH" sz="28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 |  –    </a:t>
            </a:r>
            <a:r>
              <a:rPr lang="fr-CH" sz="28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800" b="1" dirty="0">
                <a:effectLst/>
                <a:latin typeface="IFAO-Grec Unicode" panose="02020603050405020304" pitchFamily="18" charset="0"/>
                <a:ea typeface="IFAO-Grec Unicode" panose="02020603050405020304" pitchFamily="18" charset="0"/>
                <a:cs typeface="Times New Roman" panose="02020603050405020304" pitchFamily="18" charset="0"/>
              </a:rPr>
              <a:t> ||</a:t>
            </a:r>
            <a:endParaRPr lang="fr-CH" sz="2800" dirty="0"/>
          </a:p>
          <a:p>
            <a:r>
              <a:rPr lang="el-GR" sz="2400" dirty="0">
                <a:solidFill>
                  <a:schemeClr val="accent1"/>
                </a:solidFill>
              </a:rPr>
              <a:t>θεοὺς μὲν αἰτῶ τῶνδ</a:t>
            </a:r>
            <a:r>
              <a:rPr lang="fr-CH" sz="2400" dirty="0">
                <a:solidFill>
                  <a:schemeClr val="accent1"/>
                </a:solidFill>
              </a:rPr>
              <a:t>’</a:t>
            </a:r>
            <a:r>
              <a:rPr lang="el-GR" sz="2400" dirty="0">
                <a:solidFill>
                  <a:schemeClr val="accent1"/>
                </a:solidFill>
              </a:rPr>
              <a:t> ἀπαλλαγὴν πόνων, </a:t>
            </a:r>
            <a:endParaRPr lang="fr-CH" sz="2400" dirty="0">
              <a:solidFill>
                <a:schemeClr val="accent1"/>
              </a:solidFill>
            </a:endParaRPr>
          </a:p>
          <a:p>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   –    </a:t>
            </a:r>
            <a:r>
              <a:rPr lang="fr-CH" sz="24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   –   </a:t>
            </a:r>
            <a:r>
              <a:rPr lang="fr-CH" sz="24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     –   </a:t>
            </a:r>
            <a:r>
              <a:rPr lang="fr-CH" sz="24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a:t>
            </a:r>
            <a:endParaRPr lang="el-GR" sz="2400" dirty="0"/>
          </a:p>
          <a:p>
            <a:r>
              <a:rPr lang="el-GR" sz="2400" dirty="0">
                <a:solidFill>
                  <a:schemeClr val="accent1"/>
                </a:solidFill>
              </a:rPr>
              <a:t>φρουρᾶς ἐτείας μῆκος, ἣν κοιμώμενος </a:t>
            </a:r>
            <a:endParaRPr lang="fr-CH" sz="2400" dirty="0">
              <a:solidFill>
                <a:schemeClr val="accent1"/>
              </a:solidFill>
            </a:endParaRPr>
          </a:p>
          <a:p>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   –   </a:t>
            </a:r>
            <a:r>
              <a:rPr lang="fr-CH" sz="24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     –   </a:t>
            </a:r>
            <a:r>
              <a:rPr lang="fr-CH" sz="24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     –    </a:t>
            </a:r>
            <a:r>
              <a:rPr lang="fr-CH" sz="24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a:t>
            </a:r>
            <a:endParaRPr lang="el-GR" sz="2400" dirty="0"/>
          </a:p>
          <a:p>
            <a:r>
              <a:rPr lang="el-GR" sz="2400" dirty="0">
                <a:solidFill>
                  <a:schemeClr val="accent1"/>
                </a:solidFill>
              </a:rPr>
              <a:t>στέγαις Ἀτρειδῶν ἄγκαθεν, κυνὸς δίκην, </a:t>
            </a:r>
            <a:endParaRPr lang="fr-CH" sz="2400" dirty="0">
              <a:solidFill>
                <a:schemeClr val="accent1"/>
              </a:solidFill>
            </a:endParaRPr>
          </a:p>
          <a:p>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    </a:t>
            </a:r>
            <a:r>
              <a:rPr lang="fr-CH" sz="24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    –   </a:t>
            </a:r>
            <a:r>
              <a:rPr lang="fr-CH" sz="24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   –  </a:t>
            </a:r>
            <a:r>
              <a:rPr lang="fr-CH" sz="24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a:t>
            </a:r>
            <a:endParaRPr lang="el-GR" sz="2400" dirty="0"/>
          </a:p>
          <a:p>
            <a:r>
              <a:rPr lang="el-GR" sz="2400" dirty="0">
                <a:solidFill>
                  <a:schemeClr val="accent1"/>
                </a:solidFill>
              </a:rPr>
              <a:t>ἄστρων κάτοιδα νυκτέρων ὁμήγυριν, </a:t>
            </a:r>
            <a:endParaRPr lang="fr-CH" sz="2400" dirty="0">
              <a:solidFill>
                <a:schemeClr val="accent1"/>
              </a:solidFill>
            </a:endParaRPr>
          </a:p>
          <a:p>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     –      </a:t>
            </a:r>
            <a:r>
              <a:rPr lang="fr-CH" sz="24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     –   </a:t>
            </a:r>
            <a:r>
              <a:rPr lang="fr-CH" sz="24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     –      </a:t>
            </a:r>
            <a:r>
              <a:rPr lang="fr-CH" sz="24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a:t>
            </a:r>
            <a:endParaRPr lang="el-GR" sz="2400" dirty="0"/>
          </a:p>
          <a:p>
            <a:r>
              <a:rPr lang="el-GR" sz="2400" dirty="0">
                <a:solidFill>
                  <a:schemeClr val="accent1"/>
                </a:solidFill>
              </a:rPr>
              <a:t>καὶ τοὺς φέροντας χεῖμα καὶ θέρος βροτοῖς</a:t>
            </a:r>
            <a:endParaRPr lang="fr-CH" sz="2400" dirty="0">
              <a:solidFill>
                <a:schemeClr val="accent1"/>
              </a:solidFill>
            </a:endParaRPr>
          </a:p>
          <a:p>
            <a:r>
              <a:rPr lang="el-GR" sz="2400" dirty="0"/>
              <a:t> </a:t>
            </a:r>
            <a:r>
              <a:rPr lang="fr-CH" sz="2400" dirty="0"/>
              <a:t> </a:t>
            </a:r>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      </a:t>
            </a:r>
            <a:r>
              <a:rPr lang="fr-CH" sz="24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     –    </a:t>
            </a:r>
            <a:r>
              <a:rPr lang="fr-CH" sz="24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      –   </a:t>
            </a:r>
            <a:r>
              <a:rPr lang="fr-CH" sz="24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a:t>
            </a:r>
            <a:endParaRPr lang="el-GR" sz="2400" dirty="0"/>
          </a:p>
          <a:p>
            <a:r>
              <a:rPr lang="el-GR" sz="2400" dirty="0">
                <a:solidFill>
                  <a:schemeClr val="accent1"/>
                </a:solidFill>
              </a:rPr>
              <a:t>λαμπροὺς δυνάστας, ἐμπρέποντας αἰθέρι</a:t>
            </a:r>
            <a:endParaRPr lang="fr-CH" sz="2400" dirty="0">
              <a:solidFill>
                <a:schemeClr val="accent1"/>
              </a:solidFill>
            </a:endParaRPr>
          </a:p>
        </p:txBody>
      </p:sp>
      <p:sp>
        <p:nvSpPr>
          <p:cNvPr id="2" name="Title 1">
            <a:extLst>
              <a:ext uri="{FF2B5EF4-FFF2-40B4-BE49-F238E27FC236}">
                <a16:creationId xmlns:a16="http://schemas.microsoft.com/office/drawing/2014/main" id="{2B509114-9586-BBA4-CC7F-B178D28AC688}"/>
              </a:ext>
            </a:extLst>
          </p:cNvPr>
          <p:cNvSpPr>
            <a:spLocks noGrp="1"/>
          </p:cNvSpPr>
          <p:nvPr>
            <p:ph type="title"/>
          </p:nvPr>
        </p:nvSpPr>
        <p:spPr>
          <a:xfrm>
            <a:off x="8331199" y="517525"/>
            <a:ext cx="3344333" cy="1325563"/>
          </a:xfrm>
        </p:spPr>
        <p:txBody>
          <a:bodyPr>
            <a:normAutofit fontScale="90000"/>
          </a:bodyPr>
          <a:lstStyle/>
          <a:p>
            <a:r>
              <a:rPr lang="fr-CH" dirty="0">
                <a:solidFill>
                  <a:schemeClr val="accent1"/>
                </a:solidFill>
              </a:rPr>
              <a:t>Exemple tiré d’une tragédie</a:t>
            </a:r>
          </a:p>
        </p:txBody>
      </p:sp>
    </p:spTree>
    <p:extLst>
      <p:ext uri="{BB962C8B-B14F-4D97-AF65-F5344CB8AC3E}">
        <p14:creationId xmlns:p14="http://schemas.microsoft.com/office/powerpoint/2010/main" val="687922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CAEF6-40FF-BECC-541A-7157FA029AE2}"/>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CD958EC8-768E-A700-C04F-9B3F0FA5D4FF}"/>
              </a:ext>
            </a:extLst>
          </p:cNvPr>
          <p:cNvSpPr txBox="1"/>
          <p:nvPr/>
        </p:nvSpPr>
        <p:spPr>
          <a:xfrm>
            <a:off x="1004207" y="797510"/>
            <a:ext cx="6119624" cy="4893647"/>
          </a:xfrm>
          <a:prstGeom prst="rect">
            <a:avLst/>
          </a:prstGeom>
          <a:noFill/>
        </p:spPr>
        <p:txBody>
          <a:bodyPr wrap="none" rtlCol="0">
            <a:spAutoFit/>
          </a:bodyPr>
          <a:lstStyle/>
          <a:p>
            <a:endParaRPr lang="fr-CH" sz="2400" dirty="0"/>
          </a:p>
          <a:p>
            <a:r>
              <a:rPr lang="fr-CH" sz="2400" dirty="0" err="1"/>
              <a:t>Aristoph</a:t>
            </a:r>
            <a:r>
              <a:rPr lang="fr-CH" sz="2400" dirty="0"/>
              <a:t>. </a:t>
            </a:r>
            <a:r>
              <a:rPr lang="fr-CH" sz="2400" i="1" dirty="0"/>
              <a:t>Ran. </a:t>
            </a:r>
            <a:r>
              <a:rPr lang="fr-CH" sz="2400" dirty="0"/>
              <a:t>78-82</a:t>
            </a:r>
          </a:p>
          <a:p>
            <a:endParaRPr lang="fr-CH" sz="2400" dirty="0"/>
          </a:p>
          <a:p>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       –      </a:t>
            </a:r>
            <a:r>
              <a:rPr lang="fr-CH" sz="2400" b="1" dirty="0">
                <a:effectLst/>
                <a:latin typeface="IFAO-Grec Unicode" panose="02020603050405020304" pitchFamily="18" charset="0"/>
                <a:ea typeface="IFAO-Grec Unicode" panose="02020603050405020304" pitchFamily="18" charset="0"/>
                <a:cs typeface="Orthos" panose="02020604060306020203" pitchFamily="18" charset="2"/>
              </a:rPr>
              <a:t>⏑ ⏑ ⏑</a:t>
            </a:r>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        </a:t>
            </a:r>
            <a:r>
              <a:rPr lang="fr-CH" sz="2400" b="1" dirty="0">
                <a:effectLst/>
                <a:latin typeface="IFAO-Grec Unicode" panose="02020603050405020304" pitchFamily="18" charset="0"/>
                <a:ea typeface="IFAO-Grec Unicode" panose="02020603050405020304" pitchFamily="18" charset="0"/>
                <a:cs typeface="Orthos" panose="02020604060306020203" pitchFamily="18" charset="2"/>
              </a:rPr>
              <a:t>⏑  ⏑  ⏑   </a:t>
            </a:r>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     –    </a:t>
            </a:r>
            <a:r>
              <a:rPr lang="fr-CH" sz="24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a:t>
            </a:r>
            <a:endParaRPr lang="fr-CH" sz="2400" dirty="0"/>
          </a:p>
          <a:p>
            <a:r>
              <a:rPr lang="el-GR" sz="2400" dirty="0">
                <a:solidFill>
                  <a:schemeClr val="accent1"/>
                </a:solidFill>
              </a:rPr>
              <a:t>οὔ, πρίν γ’ ἂν Ἰοφῶντ’, ἀπολαβὼν αὐτὸν μόνον,</a:t>
            </a:r>
            <a:endParaRPr lang="fr-CH" sz="2400" dirty="0">
              <a:solidFill>
                <a:schemeClr val="accent1"/>
              </a:solidFill>
            </a:endParaRPr>
          </a:p>
          <a:p>
            <a:endParaRPr lang="fr-CH" sz="2400" dirty="0">
              <a:solidFill>
                <a:schemeClr val="accent1"/>
              </a:solidFill>
            </a:endParaRPr>
          </a:p>
          <a:p>
            <a:r>
              <a:rPr lang="el-GR" sz="2400" dirty="0">
                <a:solidFill>
                  <a:schemeClr val="accent1"/>
                </a:solidFill>
              </a:rPr>
              <a:t>ἄνευ Σοφοκλέους ὅ τι ποεῖ κωδωνίσω.</a:t>
            </a:r>
            <a:endParaRPr lang="fr-CH" sz="2400" dirty="0">
              <a:solidFill>
                <a:schemeClr val="accent1"/>
              </a:solidFill>
            </a:endParaRPr>
          </a:p>
          <a:p>
            <a:r>
              <a:rPr lang="fr-CH" sz="2400" b="1" dirty="0">
                <a:solidFill>
                  <a:schemeClr val="accent1"/>
                </a:solidFill>
                <a:effectLst/>
                <a:latin typeface="IFAO-Grec Unicode" panose="02020603050405020304" pitchFamily="18" charset="0"/>
                <a:ea typeface="IFAO-Grec Unicode" panose="02020603050405020304" pitchFamily="18" charset="0"/>
                <a:cs typeface="Times New Roman" panose="02020603050405020304" pitchFamily="18" charset="0"/>
              </a:rPr>
              <a:t>  </a:t>
            </a:r>
          </a:p>
          <a:p>
            <a:r>
              <a:rPr lang="el-GR" sz="2400" dirty="0">
                <a:solidFill>
                  <a:schemeClr val="accent1"/>
                </a:solidFill>
              </a:rPr>
              <a:t>Κἄλλως ὁ μέν γ’ Εὐριπίδης πανοῦργος ὢν</a:t>
            </a:r>
            <a:endParaRPr lang="fr-CH" sz="2400" dirty="0">
              <a:solidFill>
                <a:schemeClr val="accent1"/>
              </a:solidFill>
            </a:endParaRPr>
          </a:p>
          <a:p>
            <a:endParaRPr lang="fr-CH" sz="2400" b="1" dirty="0">
              <a:solidFill>
                <a:schemeClr val="accent1"/>
              </a:solidFill>
              <a:effectLst/>
              <a:latin typeface="IFAO-Grec Unicode" panose="02020603050405020304" pitchFamily="18" charset="0"/>
              <a:ea typeface="IFAO-Grec Unicode" panose="02020603050405020304" pitchFamily="18" charset="0"/>
              <a:cs typeface="Times New Roman" panose="02020603050405020304" pitchFamily="18" charset="0"/>
            </a:endParaRPr>
          </a:p>
          <a:p>
            <a:r>
              <a:rPr lang="el-GR" sz="2400" dirty="0">
                <a:solidFill>
                  <a:schemeClr val="accent1"/>
                </a:solidFill>
              </a:rPr>
              <a:t>κἂν ξυναποδρᾶναι δεῦρ’ ἐπιχειρήσειέ μοι·</a:t>
            </a:r>
            <a:endParaRPr lang="fr-CH" sz="2400" dirty="0">
              <a:solidFill>
                <a:schemeClr val="accent1"/>
              </a:solidFill>
            </a:endParaRPr>
          </a:p>
          <a:p>
            <a:endParaRPr lang="fr-CH" sz="2400" b="1" dirty="0">
              <a:solidFill>
                <a:schemeClr val="accent1"/>
              </a:solidFill>
              <a:effectLst/>
              <a:latin typeface="IFAO-Grec Unicode" panose="02020603050405020304" pitchFamily="18" charset="0"/>
              <a:ea typeface="IFAO-Grec Unicode" panose="02020603050405020304" pitchFamily="18" charset="0"/>
              <a:cs typeface="Times New Roman" panose="02020603050405020304" pitchFamily="18" charset="0"/>
            </a:endParaRPr>
          </a:p>
          <a:p>
            <a:r>
              <a:rPr lang="el-GR" sz="2400" dirty="0">
                <a:solidFill>
                  <a:schemeClr val="accent1"/>
                </a:solidFill>
              </a:rPr>
              <a:t>ὁ δ εὔκολος μὲν ἐνθάδ’, εὔκολος δ’ ἐκεῖ.</a:t>
            </a:r>
          </a:p>
        </p:txBody>
      </p:sp>
      <p:sp>
        <p:nvSpPr>
          <p:cNvPr id="2" name="Title 1">
            <a:extLst>
              <a:ext uri="{FF2B5EF4-FFF2-40B4-BE49-F238E27FC236}">
                <a16:creationId xmlns:a16="http://schemas.microsoft.com/office/drawing/2014/main" id="{831F87FF-09B1-BCE6-50D2-282BDFAAFE4F}"/>
              </a:ext>
            </a:extLst>
          </p:cNvPr>
          <p:cNvSpPr>
            <a:spLocks noGrp="1"/>
          </p:cNvSpPr>
          <p:nvPr>
            <p:ph type="title"/>
          </p:nvPr>
        </p:nvSpPr>
        <p:spPr>
          <a:xfrm>
            <a:off x="8331199" y="517525"/>
            <a:ext cx="3344333" cy="1325563"/>
          </a:xfrm>
        </p:spPr>
        <p:txBody>
          <a:bodyPr>
            <a:normAutofit fontScale="90000"/>
          </a:bodyPr>
          <a:lstStyle/>
          <a:p>
            <a:r>
              <a:rPr lang="fr-CH" dirty="0">
                <a:solidFill>
                  <a:schemeClr val="accent1"/>
                </a:solidFill>
              </a:rPr>
              <a:t>Exemple tiré d’une comédie</a:t>
            </a:r>
          </a:p>
        </p:txBody>
      </p:sp>
      <p:sp>
        <p:nvSpPr>
          <p:cNvPr id="3" name="TextBox 2">
            <a:extLst>
              <a:ext uri="{FF2B5EF4-FFF2-40B4-BE49-F238E27FC236}">
                <a16:creationId xmlns:a16="http://schemas.microsoft.com/office/drawing/2014/main" id="{4203169F-E4BD-98B7-8739-D071FFD29249}"/>
              </a:ext>
            </a:extLst>
          </p:cNvPr>
          <p:cNvSpPr txBox="1"/>
          <p:nvPr/>
        </p:nvSpPr>
        <p:spPr>
          <a:xfrm>
            <a:off x="9127067" y="3843867"/>
            <a:ext cx="1761066"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CH" dirty="0"/>
              <a:t>La structure du trimètre iambique est plus libre dans la comédie.</a:t>
            </a:r>
          </a:p>
        </p:txBody>
      </p:sp>
    </p:spTree>
    <p:extLst>
      <p:ext uri="{BB962C8B-B14F-4D97-AF65-F5344CB8AC3E}">
        <p14:creationId xmlns:p14="http://schemas.microsoft.com/office/powerpoint/2010/main" val="3002307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D1B93-B775-834C-3738-D4669D892504}"/>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D03B5E4F-F0B8-608C-EC5D-C17FE6904835}"/>
              </a:ext>
            </a:extLst>
          </p:cNvPr>
          <p:cNvSpPr txBox="1"/>
          <p:nvPr/>
        </p:nvSpPr>
        <p:spPr>
          <a:xfrm>
            <a:off x="1004207" y="797510"/>
            <a:ext cx="6119624" cy="4893647"/>
          </a:xfrm>
          <a:prstGeom prst="rect">
            <a:avLst/>
          </a:prstGeom>
          <a:noFill/>
        </p:spPr>
        <p:txBody>
          <a:bodyPr wrap="none" rtlCol="0">
            <a:spAutoFit/>
          </a:bodyPr>
          <a:lstStyle/>
          <a:p>
            <a:endParaRPr lang="fr-CH" sz="2400" dirty="0"/>
          </a:p>
          <a:p>
            <a:r>
              <a:rPr lang="fr-CH" sz="2400" dirty="0" err="1"/>
              <a:t>Aristoph</a:t>
            </a:r>
            <a:r>
              <a:rPr lang="fr-CH" sz="2400" dirty="0"/>
              <a:t>. </a:t>
            </a:r>
            <a:r>
              <a:rPr lang="fr-CH" sz="2400" i="1" dirty="0"/>
              <a:t>Ran. </a:t>
            </a:r>
            <a:r>
              <a:rPr lang="fr-CH" sz="2400" dirty="0"/>
              <a:t>78-82</a:t>
            </a:r>
          </a:p>
          <a:p>
            <a:endParaRPr lang="fr-CH" sz="2400" dirty="0"/>
          </a:p>
          <a:p>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       –      </a:t>
            </a:r>
            <a:r>
              <a:rPr lang="fr-CH" sz="2400" b="1" dirty="0">
                <a:effectLst/>
                <a:latin typeface="IFAO-Grec Unicode" panose="02020603050405020304" pitchFamily="18" charset="0"/>
                <a:ea typeface="IFAO-Grec Unicode" panose="02020603050405020304" pitchFamily="18" charset="0"/>
                <a:cs typeface="Orthos" panose="02020604060306020203" pitchFamily="18" charset="2"/>
              </a:rPr>
              <a:t>⏑ ⏑ ⏑</a:t>
            </a:r>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        </a:t>
            </a:r>
            <a:r>
              <a:rPr lang="fr-CH" sz="2400" b="1" dirty="0">
                <a:effectLst/>
                <a:latin typeface="IFAO-Grec Unicode" panose="02020603050405020304" pitchFamily="18" charset="0"/>
                <a:ea typeface="IFAO-Grec Unicode" panose="02020603050405020304" pitchFamily="18" charset="0"/>
                <a:cs typeface="Orthos" panose="02020604060306020203" pitchFamily="18" charset="2"/>
              </a:rPr>
              <a:t>⏑  ⏑  ⏑   </a:t>
            </a:r>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     –    </a:t>
            </a:r>
            <a:r>
              <a:rPr lang="fr-CH" sz="24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a:t>
            </a:r>
            <a:endParaRPr lang="fr-CH" sz="2400" dirty="0"/>
          </a:p>
          <a:p>
            <a:r>
              <a:rPr lang="el-GR" sz="2400" dirty="0">
                <a:solidFill>
                  <a:schemeClr val="accent1"/>
                </a:solidFill>
              </a:rPr>
              <a:t>οὔ, πρίν γ’ ἂν Ἰοφῶντ’, ἀπολαβὼν αὐτὸν μόνον,</a:t>
            </a:r>
            <a:endParaRPr lang="fr-CH" sz="2400" dirty="0">
              <a:solidFill>
                <a:schemeClr val="accent1"/>
              </a:solidFill>
            </a:endParaRPr>
          </a:p>
          <a:p>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    </a:t>
            </a:r>
            <a:r>
              <a:rPr lang="fr-CH" sz="24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         </a:t>
            </a:r>
            <a:r>
              <a:rPr lang="fr-CH" sz="2400" b="1" dirty="0">
                <a:effectLst/>
                <a:latin typeface="IFAO-Grec Unicode" panose="02020603050405020304" pitchFamily="18" charset="0"/>
                <a:ea typeface="IFAO-Grec Unicode" panose="02020603050405020304" pitchFamily="18" charset="0"/>
                <a:cs typeface="Orthos" panose="02020604060306020203" pitchFamily="18" charset="2"/>
              </a:rPr>
              <a:t>⏑ ⏑   ⏑</a:t>
            </a:r>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 |   –  </a:t>
            </a:r>
            <a:r>
              <a:rPr lang="fr-CH" sz="24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a:t>
            </a:r>
            <a:endParaRPr lang="el-GR" sz="2400" dirty="0"/>
          </a:p>
          <a:p>
            <a:r>
              <a:rPr lang="el-GR" sz="2400" dirty="0">
                <a:solidFill>
                  <a:schemeClr val="accent1"/>
                </a:solidFill>
              </a:rPr>
              <a:t>ἄνευ Σοφοκλέους ὅ τι ποεῖ κωδωνίσω.</a:t>
            </a:r>
            <a:endParaRPr lang="fr-CH" sz="2400" dirty="0">
              <a:solidFill>
                <a:schemeClr val="accent1"/>
              </a:solidFill>
            </a:endParaRPr>
          </a:p>
          <a:p>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     –  </a:t>
            </a:r>
            <a:r>
              <a:rPr lang="fr-CH" sz="24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       –  </a:t>
            </a:r>
            <a:r>
              <a:rPr lang="fr-CH" sz="24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     –     </a:t>
            </a:r>
            <a:r>
              <a:rPr lang="fr-CH" sz="24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a:t>
            </a:r>
            <a:endParaRPr lang="el-GR" sz="2400" dirty="0"/>
          </a:p>
          <a:p>
            <a:r>
              <a:rPr lang="el-GR" sz="2400" dirty="0">
                <a:solidFill>
                  <a:schemeClr val="accent1"/>
                </a:solidFill>
              </a:rPr>
              <a:t>Κἄλλως ὁ μέν γ’ Εὐριπίδης πανοῦργος ὢν</a:t>
            </a:r>
            <a:endParaRPr lang="fr-CH" sz="2400" dirty="0">
              <a:solidFill>
                <a:schemeClr val="accent1"/>
              </a:solidFill>
            </a:endParaRPr>
          </a:p>
          <a:p>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    </a:t>
            </a:r>
            <a:r>
              <a:rPr lang="fr-CH" sz="2400" b="1" dirty="0">
                <a:effectLst/>
                <a:latin typeface="IFAO-Grec Unicode" panose="02020603050405020304" pitchFamily="18" charset="0"/>
                <a:ea typeface="IFAO-Grec Unicode" panose="02020603050405020304" pitchFamily="18" charset="0"/>
                <a:cs typeface="Orthos" panose="02020604060306020203" pitchFamily="18" charset="2"/>
              </a:rPr>
              <a:t>⏑  ⏑  ⏑</a:t>
            </a:r>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 |     –       </a:t>
            </a:r>
            <a:r>
              <a:rPr lang="fr-CH" sz="2400" b="1" dirty="0">
                <a:effectLst/>
                <a:latin typeface="IFAO-Grec Unicode" panose="02020603050405020304" pitchFamily="18" charset="0"/>
                <a:ea typeface="IFAO-Grec Unicode" panose="02020603050405020304" pitchFamily="18" charset="0"/>
                <a:cs typeface="Orthos" panose="02020604060306020203" pitchFamily="18" charset="2"/>
              </a:rPr>
              <a:t>⏑ ⏑  </a:t>
            </a:r>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   – </a:t>
            </a:r>
            <a:r>
              <a:rPr lang="fr-CH" sz="24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a:t>
            </a:r>
            <a:endParaRPr lang="el-GR" sz="2400" dirty="0"/>
          </a:p>
          <a:p>
            <a:r>
              <a:rPr lang="el-GR" sz="2400" dirty="0">
                <a:solidFill>
                  <a:schemeClr val="accent1"/>
                </a:solidFill>
              </a:rPr>
              <a:t>κἂν ξυναποδρᾶναι δεῦρ’ ἐπιχειρήσειέ μοι·</a:t>
            </a:r>
            <a:endParaRPr lang="fr-CH" sz="2400" dirty="0">
              <a:solidFill>
                <a:schemeClr val="accent1"/>
              </a:solidFill>
            </a:endParaRPr>
          </a:p>
          <a:p>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   </a:t>
            </a:r>
            <a:r>
              <a:rPr lang="fr-CH" sz="24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      –   </a:t>
            </a:r>
            <a:r>
              <a:rPr lang="fr-CH" sz="24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   –       </a:t>
            </a:r>
            <a:r>
              <a:rPr lang="fr-CH" sz="2400" b="1"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400" b="1" dirty="0">
                <a:effectLst/>
                <a:latin typeface="IFAO-Grec Unicode" panose="02020603050405020304" pitchFamily="18" charset="0"/>
                <a:ea typeface="IFAO-Grec Unicode" panose="02020603050405020304" pitchFamily="18" charset="0"/>
                <a:cs typeface="Times New Roman" panose="02020603050405020304" pitchFamily="18" charset="0"/>
              </a:rPr>
              <a:t> ||</a:t>
            </a:r>
            <a:endParaRPr lang="el-GR" sz="2400" dirty="0"/>
          </a:p>
          <a:p>
            <a:r>
              <a:rPr lang="el-GR" sz="2400" dirty="0">
                <a:solidFill>
                  <a:schemeClr val="accent1"/>
                </a:solidFill>
              </a:rPr>
              <a:t>ὁ δ εὔκολος μὲν ἐνθάδ’, εὔκολος δ’ ἐκεῖ.</a:t>
            </a:r>
          </a:p>
        </p:txBody>
      </p:sp>
      <p:sp>
        <p:nvSpPr>
          <p:cNvPr id="2" name="Title 1">
            <a:extLst>
              <a:ext uri="{FF2B5EF4-FFF2-40B4-BE49-F238E27FC236}">
                <a16:creationId xmlns:a16="http://schemas.microsoft.com/office/drawing/2014/main" id="{8B84EF86-2144-5C31-8888-11C49EB87DBD}"/>
              </a:ext>
            </a:extLst>
          </p:cNvPr>
          <p:cNvSpPr>
            <a:spLocks noGrp="1"/>
          </p:cNvSpPr>
          <p:nvPr>
            <p:ph type="title"/>
          </p:nvPr>
        </p:nvSpPr>
        <p:spPr>
          <a:xfrm>
            <a:off x="8331199" y="517525"/>
            <a:ext cx="3344333" cy="1325563"/>
          </a:xfrm>
        </p:spPr>
        <p:txBody>
          <a:bodyPr>
            <a:normAutofit fontScale="90000"/>
          </a:bodyPr>
          <a:lstStyle/>
          <a:p>
            <a:r>
              <a:rPr lang="fr-CH" dirty="0">
                <a:solidFill>
                  <a:schemeClr val="accent1"/>
                </a:solidFill>
              </a:rPr>
              <a:t>Exemple tiré d’une comédie</a:t>
            </a:r>
          </a:p>
        </p:txBody>
      </p:sp>
      <p:sp>
        <p:nvSpPr>
          <p:cNvPr id="3" name="TextBox 2">
            <a:extLst>
              <a:ext uri="{FF2B5EF4-FFF2-40B4-BE49-F238E27FC236}">
                <a16:creationId xmlns:a16="http://schemas.microsoft.com/office/drawing/2014/main" id="{94A5CDD8-D7F2-10E6-48CF-FB2B06CD7F89}"/>
              </a:ext>
            </a:extLst>
          </p:cNvPr>
          <p:cNvSpPr txBox="1"/>
          <p:nvPr/>
        </p:nvSpPr>
        <p:spPr>
          <a:xfrm>
            <a:off x="9127067" y="3843867"/>
            <a:ext cx="1761066"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CH" dirty="0"/>
              <a:t>La structure du trimètre iambique est plus libre dans la comédie.</a:t>
            </a:r>
          </a:p>
        </p:txBody>
      </p:sp>
    </p:spTree>
    <p:extLst>
      <p:ext uri="{BB962C8B-B14F-4D97-AF65-F5344CB8AC3E}">
        <p14:creationId xmlns:p14="http://schemas.microsoft.com/office/powerpoint/2010/main" val="2069035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1B71B-BD81-0D4E-0986-74B46B03F394}"/>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7AB2FA93-BD58-7712-81E0-ACF0254BBF7A}"/>
              </a:ext>
            </a:extLst>
          </p:cNvPr>
          <p:cNvSpPr txBox="1"/>
          <p:nvPr/>
        </p:nvSpPr>
        <p:spPr>
          <a:xfrm>
            <a:off x="956735" y="1789113"/>
            <a:ext cx="4682067" cy="3785652"/>
          </a:xfrm>
          <a:prstGeom prst="rect">
            <a:avLst/>
          </a:prstGeom>
          <a:noFill/>
        </p:spPr>
        <p:txBody>
          <a:bodyPr wrap="square" rtlCol="0">
            <a:spAutoFit/>
          </a:bodyPr>
          <a:lstStyle/>
          <a:p>
            <a:pPr marL="342900" indent="-342900">
              <a:buFont typeface="Arial" panose="020B0604020202020204" pitchFamily="34" charset="0"/>
              <a:buChar char="•"/>
            </a:pPr>
            <a:r>
              <a:rPr lang="fr-CH" sz="2400" dirty="0"/>
              <a:t>Aussi appelé scazon, iambe boiteux (</a:t>
            </a:r>
            <a:r>
              <a:rPr lang="el-GR" sz="2400" dirty="0"/>
              <a:t>σκάζων, χωλίαμβος)</a:t>
            </a:r>
            <a:endParaRPr lang="fr-CH" sz="2400" dirty="0"/>
          </a:p>
          <a:p>
            <a:pPr marL="342900" indent="-342900">
              <a:buFont typeface="Arial" panose="020B0604020202020204" pitchFamily="34" charset="0"/>
              <a:buChar char="•"/>
            </a:pPr>
            <a:endParaRPr lang="fr-CH" sz="2400" dirty="0"/>
          </a:p>
          <a:p>
            <a:pPr marL="342900" indent="-342900">
              <a:buFont typeface="Arial" panose="020B0604020202020204" pitchFamily="34" charset="0"/>
              <a:buChar char="•"/>
            </a:pPr>
            <a:r>
              <a:rPr lang="fr-CH" sz="2400" dirty="0"/>
              <a:t>Poèmes moqueurs (</a:t>
            </a:r>
            <a:r>
              <a:rPr lang="fr-CH" sz="2400" dirty="0" err="1"/>
              <a:t>Hipponax</a:t>
            </a:r>
            <a:r>
              <a:rPr lang="fr-CH" sz="2400" dirty="0"/>
              <a:t>, Archiloque)</a:t>
            </a:r>
          </a:p>
          <a:p>
            <a:pPr marL="342900" indent="-342900">
              <a:buFont typeface="Arial" panose="020B0604020202020204" pitchFamily="34" charset="0"/>
              <a:buChar char="•"/>
            </a:pPr>
            <a:endParaRPr lang="fr-CH" sz="2400" dirty="0"/>
          </a:p>
          <a:p>
            <a:pPr marL="342900" indent="-342900">
              <a:buFont typeface="Arial" panose="020B0604020202020204" pitchFamily="34" charset="0"/>
              <a:buChar char="•"/>
            </a:pPr>
            <a:r>
              <a:rPr lang="fr-CH" sz="2400" dirty="0"/>
              <a:t>Trimètre iambique qui se termine par deux syllabes longues, ce qui produit un effet traînant sur la fin du vers</a:t>
            </a:r>
          </a:p>
        </p:txBody>
      </p:sp>
      <p:sp>
        <p:nvSpPr>
          <p:cNvPr id="7" name="ZoneTexte 6">
            <a:extLst>
              <a:ext uri="{FF2B5EF4-FFF2-40B4-BE49-F238E27FC236}">
                <a16:creationId xmlns:a16="http://schemas.microsoft.com/office/drawing/2014/main" id="{6B6847B0-6947-8CED-34AA-E3D882C1021E}"/>
              </a:ext>
            </a:extLst>
          </p:cNvPr>
          <p:cNvSpPr txBox="1"/>
          <p:nvPr/>
        </p:nvSpPr>
        <p:spPr>
          <a:xfrm>
            <a:off x="6172200" y="1789113"/>
            <a:ext cx="5491843" cy="1569660"/>
          </a:xfrm>
          <a:prstGeom prst="rect">
            <a:avLst/>
          </a:prstGeom>
          <a:noFill/>
        </p:spPr>
        <p:txBody>
          <a:bodyPr wrap="square" rtlCol="0">
            <a:spAutoFit/>
          </a:bodyPr>
          <a:lstStyle/>
          <a:p>
            <a:r>
              <a:rPr lang="fr-CH" sz="2400" dirty="0" err="1"/>
              <a:t>Hipponax</a:t>
            </a:r>
            <a:r>
              <a:rPr lang="fr-CH" sz="2400" dirty="0"/>
              <a:t>, </a:t>
            </a:r>
            <a:r>
              <a:rPr lang="fr-CH" sz="2400" dirty="0" err="1"/>
              <a:t>fr.</a:t>
            </a:r>
            <a:r>
              <a:rPr lang="fr-CH" sz="2400" dirty="0"/>
              <a:t> 15 (West)</a:t>
            </a:r>
          </a:p>
          <a:p>
            <a:endParaRPr lang="fr-CH" sz="2400" dirty="0"/>
          </a:p>
          <a:p>
            <a:r>
              <a:rPr lang="fr-CH" sz="2400" dirty="0">
                <a:effectLst/>
                <a:latin typeface="IFAO-Grec Unicode" panose="02020603050405020304" pitchFamily="18" charset="0"/>
                <a:ea typeface="IFAO-Grec Unicode" panose="02020603050405020304" pitchFamily="18" charset="0"/>
                <a:cs typeface="Times New Roman" panose="02020603050405020304" pitchFamily="18" charset="0"/>
              </a:rPr>
              <a:t>   –    </a:t>
            </a:r>
            <a:r>
              <a:rPr lang="fr-CH" sz="2400"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400" dirty="0">
                <a:effectLst/>
                <a:latin typeface="IFAO-Grec Unicode" panose="02020603050405020304" pitchFamily="18" charset="0"/>
                <a:ea typeface="IFAO-Grec Unicode" panose="02020603050405020304" pitchFamily="18" charset="0"/>
                <a:cs typeface="Times New Roman" panose="02020603050405020304" pitchFamily="18" charset="0"/>
              </a:rPr>
              <a:t>– |     –    </a:t>
            </a:r>
            <a:r>
              <a:rPr lang="fr-CH" sz="2400"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400" dirty="0">
                <a:effectLst/>
                <a:latin typeface="IFAO-Grec Unicode" panose="02020603050405020304" pitchFamily="18" charset="0"/>
                <a:ea typeface="IFAO-Grec Unicode" panose="02020603050405020304" pitchFamily="18" charset="0"/>
                <a:cs typeface="Times New Roman" panose="02020603050405020304" pitchFamily="18" charset="0"/>
              </a:rPr>
              <a:t>–   |    –  –</a:t>
            </a:r>
            <a:r>
              <a:rPr lang="fr-CH" sz="2400" dirty="0">
                <a:effectLst/>
                <a:latin typeface="IFAO-Grec Unicode" panose="02020603050405020304" pitchFamily="18" charset="0"/>
                <a:ea typeface="IFAO-Grec Unicode" panose="02020603050405020304" pitchFamily="18" charset="0"/>
                <a:cs typeface="Orthos" panose="02020604060306020203" pitchFamily="18" charset="2"/>
              </a:rPr>
              <a:t>   </a:t>
            </a:r>
            <a:r>
              <a:rPr lang="fr-CH" sz="2400" dirty="0">
                <a:effectLst/>
                <a:latin typeface="IFAO-Grec Unicode" panose="02020603050405020304" pitchFamily="18" charset="0"/>
                <a:ea typeface="IFAO-Grec Unicode" panose="02020603050405020304" pitchFamily="18" charset="0"/>
                <a:cs typeface="Times New Roman" panose="02020603050405020304" pitchFamily="18" charset="0"/>
              </a:rPr>
              <a:t>– ||</a:t>
            </a:r>
          </a:p>
          <a:p>
            <a:r>
              <a:rPr lang="fr-CH" sz="2400" dirty="0" err="1">
                <a:effectLst/>
                <a:ea typeface="Calibri" panose="020F0502020204030204" pitchFamily="34" charset="0"/>
                <a:cs typeface="Times New Roman" panose="02020603050405020304" pitchFamily="18" charset="0"/>
              </a:rPr>
              <a:t>τί</a:t>
            </a:r>
            <a:r>
              <a:rPr lang="fr-CH" sz="2400" dirty="0">
                <a:effectLst/>
                <a:ea typeface="Calibri" panose="020F0502020204030204" pitchFamily="34" charset="0"/>
                <a:cs typeface="Times New Roman" panose="02020603050405020304" pitchFamily="18" charset="0"/>
              </a:rPr>
              <a:t> </a:t>
            </a:r>
            <a:r>
              <a:rPr lang="fr-CH" sz="2400" dirty="0" err="1">
                <a:effectLst/>
                <a:ea typeface="Calibri" panose="020F0502020204030204" pitchFamily="34" charset="0"/>
                <a:cs typeface="Times New Roman" panose="02020603050405020304" pitchFamily="18" charset="0"/>
              </a:rPr>
              <a:t>τῶι</a:t>
            </a:r>
            <a:r>
              <a:rPr lang="fr-CH" sz="2400" dirty="0">
                <a:effectLst/>
                <a:ea typeface="Calibri" panose="020F0502020204030204" pitchFamily="34" charset="0"/>
                <a:cs typeface="Times New Roman" panose="02020603050405020304" pitchFamily="18" charset="0"/>
              </a:rPr>
              <a:t> </a:t>
            </a:r>
            <a:r>
              <a:rPr lang="fr-CH" sz="2400" dirty="0" err="1">
                <a:effectLst/>
                <a:ea typeface="Calibri" panose="020F0502020204030204" pitchFamily="34" charset="0"/>
                <a:cs typeface="Times New Roman" panose="02020603050405020304" pitchFamily="18" charset="0"/>
              </a:rPr>
              <a:t>τάλ</a:t>
            </a:r>
            <a:r>
              <a:rPr lang="fr-CH" sz="2400" dirty="0">
                <a:effectLst/>
                <a:ea typeface="Calibri" panose="020F0502020204030204" pitchFamily="34" charset="0"/>
                <a:cs typeface="Times New Roman" panose="02020603050405020304" pitchFamily="18" charset="0"/>
              </a:rPr>
              <a:t>αντι Βουπάλωι συνοί</a:t>
            </a:r>
            <a:r>
              <a:rPr lang="fr-CH" sz="2400" dirty="0">
                <a:solidFill>
                  <a:srgbClr val="000000"/>
                </a:solidFill>
                <a:effectLst/>
                <a:ea typeface="Calibri" panose="020F0502020204030204" pitchFamily="34" charset="0"/>
                <a:cs typeface="Times New Roman" panose="02020603050405020304" pitchFamily="18" charset="0"/>
              </a:rPr>
              <a:t>κησας</a:t>
            </a:r>
            <a:r>
              <a:rPr lang="fr-CH" sz="2400" dirty="0">
                <a:effectLst/>
                <a:ea typeface="Calibri" panose="020F0502020204030204" pitchFamily="34" charset="0"/>
                <a:cs typeface="Times New Roman" panose="02020603050405020304" pitchFamily="18" charset="0"/>
              </a:rPr>
              <a:t>;</a:t>
            </a:r>
            <a:endParaRPr lang="fr-CH" sz="2400" dirty="0"/>
          </a:p>
        </p:txBody>
      </p:sp>
      <p:sp>
        <p:nvSpPr>
          <p:cNvPr id="8" name="ZoneTexte 7">
            <a:extLst>
              <a:ext uri="{FF2B5EF4-FFF2-40B4-BE49-F238E27FC236}">
                <a16:creationId xmlns:a16="http://schemas.microsoft.com/office/drawing/2014/main" id="{AE3E69DB-D1C8-7F1F-01F2-D918BDF5795F}"/>
              </a:ext>
            </a:extLst>
          </p:cNvPr>
          <p:cNvSpPr txBox="1"/>
          <p:nvPr/>
        </p:nvSpPr>
        <p:spPr>
          <a:xfrm>
            <a:off x="6172199" y="3587745"/>
            <a:ext cx="4682067" cy="830997"/>
          </a:xfrm>
          <a:prstGeom prst="rect">
            <a:avLst/>
          </a:prstGeom>
          <a:noFill/>
        </p:spPr>
        <p:txBody>
          <a:bodyPr wrap="square" rtlCol="0">
            <a:spAutoFit/>
          </a:bodyPr>
          <a:lstStyle/>
          <a:p>
            <a:r>
              <a:rPr lang="fr-CH" sz="2400" i="1" dirty="0"/>
              <a:t>Pourquoi t’es-tu mariée avec le misérable </a:t>
            </a:r>
            <a:r>
              <a:rPr lang="fr-CH" sz="2400" i="1" dirty="0" err="1"/>
              <a:t>Boupalos</a:t>
            </a:r>
            <a:r>
              <a:rPr lang="fr-CH" sz="2400" i="1" dirty="0"/>
              <a:t> ?</a:t>
            </a:r>
          </a:p>
        </p:txBody>
      </p:sp>
      <p:sp>
        <p:nvSpPr>
          <p:cNvPr id="2" name="Titre 1">
            <a:extLst>
              <a:ext uri="{FF2B5EF4-FFF2-40B4-BE49-F238E27FC236}">
                <a16:creationId xmlns:a16="http://schemas.microsoft.com/office/drawing/2014/main" id="{949226BC-7E36-08BE-471C-5E70B4176ADE}"/>
              </a:ext>
            </a:extLst>
          </p:cNvPr>
          <p:cNvSpPr>
            <a:spLocks noGrp="1"/>
          </p:cNvSpPr>
          <p:nvPr>
            <p:ph type="title"/>
          </p:nvPr>
        </p:nvSpPr>
        <p:spPr/>
        <p:txBody>
          <a:bodyPr/>
          <a:lstStyle/>
          <a:p>
            <a:r>
              <a:rPr lang="fr-FR" dirty="0">
                <a:solidFill>
                  <a:schemeClr val="accent1"/>
                </a:solidFill>
              </a:rPr>
              <a:t>Choliambe</a:t>
            </a:r>
          </a:p>
        </p:txBody>
      </p:sp>
    </p:spTree>
    <p:extLst>
      <p:ext uri="{BB962C8B-B14F-4D97-AF65-F5344CB8AC3E}">
        <p14:creationId xmlns:p14="http://schemas.microsoft.com/office/powerpoint/2010/main" val="2949798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6BC624-088C-428A-8FBA-3ED09D3BCC17}"/>
              </a:ext>
            </a:extLst>
          </p:cNvPr>
          <p:cNvSpPr>
            <a:spLocks noGrp="1"/>
          </p:cNvSpPr>
          <p:nvPr>
            <p:ph type="title"/>
          </p:nvPr>
        </p:nvSpPr>
        <p:spPr/>
        <p:txBody>
          <a:bodyPr/>
          <a:lstStyle/>
          <a:p>
            <a:r>
              <a:rPr lang="fr-FR" dirty="0">
                <a:solidFill>
                  <a:schemeClr val="accent1"/>
                </a:solidFill>
              </a:rPr>
              <a:t>Tétramètre trochaïque (catalectique)</a:t>
            </a:r>
          </a:p>
        </p:txBody>
      </p:sp>
      <p:sp>
        <p:nvSpPr>
          <p:cNvPr id="3" name="Espace réservé du contenu 2">
            <a:extLst>
              <a:ext uri="{FF2B5EF4-FFF2-40B4-BE49-F238E27FC236}">
                <a16:creationId xmlns:a16="http://schemas.microsoft.com/office/drawing/2014/main" id="{9885F557-0FF1-4F51-B698-595C59E3714C}"/>
              </a:ext>
            </a:extLst>
          </p:cNvPr>
          <p:cNvSpPr>
            <a:spLocks noGrp="1"/>
          </p:cNvSpPr>
          <p:nvPr>
            <p:ph idx="1"/>
          </p:nvPr>
        </p:nvSpPr>
        <p:spPr/>
        <p:txBody>
          <a:bodyPr/>
          <a:lstStyle/>
          <a:p>
            <a:pPr>
              <a:buClr>
                <a:schemeClr val="accent1"/>
              </a:buClr>
            </a:pPr>
            <a:r>
              <a:rPr lang="fr-CH" dirty="0"/>
              <a:t>O</a:t>
            </a:r>
            <a:r>
              <a:rPr lang="fr-CH" sz="2800" dirty="0"/>
              <a:t>n ne sait si le tétramètre trochaïque était récité, chanté ou prononcé d’une manière qu’on ne peut pas reconstruire.</a:t>
            </a:r>
          </a:p>
          <a:p>
            <a:pPr>
              <a:buClr>
                <a:schemeClr val="accent1"/>
              </a:buClr>
            </a:pPr>
            <a:r>
              <a:rPr lang="fr-CH" dirty="0"/>
              <a:t>A</a:t>
            </a:r>
            <a:r>
              <a:rPr lang="fr-CH" sz="2800" dirty="0"/>
              <a:t>ccompagnement musical.</a:t>
            </a:r>
          </a:p>
          <a:p>
            <a:pPr>
              <a:buClr>
                <a:schemeClr val="accent1"/>
              </a:buClr>
            </a:pPr>
            <a:r>
              <a:rPr lang="fr-CH" dirty="0"/>
              <a:t>Attesté:</a:t>
            </a:r>
          </a:p>
          <a:p>
            <a:pPr lvl="1">
              <a:buClr>
                <a:schemeClr val="accent1"/>
              </a:buClr>
            </a:pPr>
            <a:r>
              <a:rPr lang="fr-CH" dirty="0"/>
              <a:t>Dans la poésie, p. ex. Archiloque.</a:t>
            </a:r>
          </a:p>
          <a:p>
            <a:pPr lvl="1">
              <a:buClr>
                <a:schemeClr val="accent1"/>
              </a:buClr>
            </a:pPr>
            <a:r>
              <a:rPr lang="fr-CH" dirty="0"/>
              <a:t>Dans le théâtre athénien.</a:t>
            </a:r>
          </a:p>
          <a:p>
            <a:pPr lvl="1"/>
            <a:endParaRPr lang="fr-FR" dirty="0"/>
          </a:p>
        </p:txBody>
      </p:sp>
    </p:spTree>
    <p:extLst>
      <p:ext uri="{BB962C8B-B14F-4D97-AF65-F5344CB8AC3E}">
        <p14:creationId xmlns:p14="http://schemas.microsoft.com/office/powerpoint/2010/main" val="2789097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ED957E-09D3-471C-95EF-86980AD0D2F0}"/>
              </a:ext>
            </a:extLst>
          </p:cNvPr>
          <p:cNvSpPr>
            <a:spLocks noGrp="1"/>
          </p:cNvSpPr>
          <p:nvPr>
            <p:ph type="title"/>
          </p:nvPr>
        </p:nvSpPr>
        <p:spPr/>
        <p:txBody>
          <a:bodyPr/>
          <a:lstStyle/>
          <a:p>
            <a:r>
              <a:rPr lang="fr-FR" dirty="0">
                <a:solidFill>
                  <a:schemeClr val="accent1"/>
                </a:solidFill>
              </a:rPr>
              <a:t>Tétramètre trochaïque (catalectique)</a:t>
            </a:r>
          </a:p>
        </p:txBody>
      </p:sp>
      <p:sp>
        <p:nvSpPr>
          <p:cNvPr id="3" name="Espace réservé du contenu 2">
            <a:extLst>
              <a:ext uri="{FF2B5EF4-FFF2-40B4-BE49-F238E27FC236}">
                <a16:creationId xmlns:a16="http://schemas.microsoft.com/office/drawing/2014/main" id="{3175481B-4574-4E69-81D4-E24672860AA0}"/>
              </a:ext>
            </a:extLst>
          </p:cNvPr>
          <p:cNvSpPr>
            <a:spLocks noGrp="1"/>
          </p:cNvSpPr>
          <p:nvPr>
            <p:ph idx="1"/>
          </p:nvPr>
        </p:nvSpPr>
        <p:spPr/>
        <p:txBody>
          <a:bodyPr>
            <a:normAutofit/>
          </a:bodyPr>
          <a:lstStyle/>
          <a:p>
            <a:pPr>
              <a:buClr>
                <a:schemeClr val="accent1"/>
              </a:buClr>
            </a:pPr>
            <a:r>
              <a:rPr lang="fr-CH" dirty="0"/>
              <a:t>Structure: </a:t>
            </a:r>
            <a:r>
              <a:rPr lang="fr-CH" sz="2800" dirty="0">
                <a:latin typeface="IFAO-Grec Unicode" panose="02020603050405020304" pitchFamily="18" charset="0"/>
                <a:ea typeface="IFAO-Grec Unicode" panose="02020603050405020304" pitchFamily="18" charset="0"/>
              </a:rPr>
              <a:t>–  ⏑ –  | –  ⏑ –  </a:t>
            </a:r>
            <a:r>
              <a:rPr lang="fr-CH" sz="2800" dirty="0">
                <a:solidFill>
                  <a:srgbClr val="FF0000"/>
                </a:solidFill>
                <a:latin typeface="IFAO-Grec Unicode" panose="02020603050405020304" pitchFamily="18" charset="0"/>
                <a:ea typeface="IFAO-Grec Unicode" panose="02020603050405020304" pitchFamily="18" charset="0"/>
              </a:rPr>
              <a:t>|</a:t>
            </a:r>
            <a:r>
              <a:rPr lang="fr-CH" sz="2800" dirty="0">
                <a:latin typeface="IFAO-Grec Unicode" panose="02020603050405020304" pitchFamily="18" charset="0"/>
                <a:ea typeface="IFAO-Grec Unicode" panose="02020603050405020304" pitchFamily="18" charset="0"/>
              </a:rPr>
              <a:t> –  ⏑ –  | –  ⏑ – ||</a:t>
            </a:r>
          </a:p>
          <a:p>
            <a:pPr marL="0" indent="0">
              <a:buClr>
                <a:schemeClr val="accent1"/>
              </a:buClr>
              <a:buNone/>
            </a:pPr>
            <a:endParaRPr lang="fr-CH" dirty="0"/>
          </a:p>
          <a:p>
            <a:pPr>
              <a:buClr>
                <a:schemeClr val="accent1"/>
              </a:buClr>
            </a:pPr>
            <a:r>
              <a:rPr lang="fr-CH" dirty="0"/>
              <a:t>Mètre trochaïque: </a:t>
            </a:r>
            <a:r>
              <a:rPr lang="fr-CH" sz="2800" dirty="0">
                <a:latin typeface="IFAO-Grec Unicode" panose="02020603050405020304" pitchFamily="18" charset="0"/>
                <a:ea typeface="IFAO-Grec Unicode" panose="02020603050405020304" pitchFamily="18" charset="0"/>
              </a:rPr>
              <a:t>–  ⏑ –  </a:t>
            </a:r>
            <a:endParaRPr lang="fr-CH" dirty="0"/>
          </a:p>
          <a:p>
            <a:pPr>
              <a:buClr>
                <a:schemeClr val="accent1"/>
              </a:buClr>
            </a:pPr>
            <a:r>
              <a:rPr lang="fr-CH" dirty="0"/>
              <a:t>Pied: trochée </a:t>
            </a:r>
            <a:r>
              <a:rPr lang="fr-CH" sz="2800" dirty="0">
                <a:latin typeface="IFAO-Grec Unicode" panose="02020603050405020304" pitchFamily="18" charset="0"/>
                <a:ea typeface="IFAO-Grec Unicode" panose="02020603050405020304" pitchFamily="18" charset="0"/>
              </a:rPr>
              <a:t>–  ⏑ </a:t>
            </a:r>
            <a:r>
              <a:rPr lang="fr-CH" sz="2800" dirty="0">
                <a:ea typeface="IFAO-Grec Unicode" panose="02020603050405020304" pitchFamily="18" charset="0"/>
              </a:rPr>
              <a:t>(substitution possible: </a:t>
            </a:r>
            <a:r>
              <a:rPr lang="fr-CH" sz="2800" dirty="0">
                <a:latin typeface="IFAO-Grec Unicode" panose="02020603050405020304" pitchFamily="18" charset="0"/>
                <a:ea typeface="IFAO-Grec Unicode" panose="02020603050405020304" pitchFamily="18" charset="0"/>
              </a:rPr>
              <a:t>⏑⏑ ⏑</a:t>
            </a:r>
            <a:r>
              <a:rPr lang="fr-CH" sz="2800" dirty="0">
                <a:ea typeface="IFAO-Grec Unicode" panose="02020603050405020304" pitchFamily="18" charset="0"/>
              </a:rPr>
              <a:t>)</a:t>
            </a:r>
            <a:r>
              <a:rPr lang="fr-CH" sz="2800" dirty="0">
                <a:latin typeface="IFAO-Grec Unicode" panose="02020603050405020304" pitchFamily="18" charset="0"/>
                <a:ea typeface="IFAO-Grec Unicode" panose="02020603050405020304" pitchFamily="18" charset="0"/>
              </a:rPr>
              <a:t> </a:t>
            </a:r>
            <a:endParaRPr lang="fr-CH" dirty="0"/>
          </a:p>
          <a:p>
            <a:pPr marL="0" indent="0">
              <a:buClr>
                <a:schemeClr val="accent1"/>
              </a:buClr>
              <a:buNone/>
            </a:pPr>
            <a:r>
              <a:rPr lang="fr-CH" dirty="0">
                <a:solidFill>
                  <a:schemeClr val="bg2">
                    <a:lumMod val="75000"/>
                  </a:schemeClr>
                </a:solidFill>
              </a:rPr>
              <a:t>	</a:t>
            </a:r>
          </a:p>
          <a:p>
            <a:endParaRPr lang="fr-FR" dirty="0"/>
          </a:p>
        </p:txBody>
      </p:sp>
      <p:sp>
        <p:nvSpPr>
          <p:cNvPr id="4" name="ZoneTexte 5">
            <a:extLst>
              <a:ext uri="{FF2B5EF4-FFF2-40B4-BE49-F238E27FC236}">
                <a16:creationId xmlns:a16="http://schemas.microsoft.com/office/drawing/2014/main" id="{42E25036-6378-AA89-45A3-7EEE1C822F7D}"/>
              </a:ext>
            </a:extLst>
          </p:cNvPr>
          <p:cNvSpPr txBox="1"/>
          <p:nvPr/>
        </p:nvSpPr>
        <p:spPr>
          <a:xfrm>
            <a:off x="8985918" y="1611176"/>
            <a:ext cx="1902279"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CH" b="1" dirty="0" err="1">
                <a:solidFill>
                  <a:sysClr val="windowText" lastClr="000000"/>
                </a:solidFill>
              </a:rPr>
              <a:t>catalexe</a:t>
            </a:r>
            <a:r>
              <a:rPr lang="fr-CH" b="1" dirty="0">
                <a:solidFill>
                  <a:sysClr val="windowText" lastClr="000000"/>
                </a:solidFill>
              </a:rPr>
              <a:t>: </a:t>
            </a:r>
            <a:endParaRPr lang="fr-CH" dirty="0">
              <a:solidFill>
                <a:sysClr val="windowText" lastClr="000000"/>
              </a:solidFill>
            </a:endParaRPr>
          </a:p>
          <a:p>
            <a:r>
              <a:rPr lang="fr-CH" dirty="0">
                <a:solidFill>
                  <a:sysClr val="windowText" lastClr="000000"/>
                </a:solidFill>
              </a:rPr>
              <a:t>il manque la dernière syllabe</a:t>
            </a:r>
          </a:p>
        </p:txBody>
      </p:sp>
      <p:cxnSp>
        <p:nvCxnSpPr>
          <p:cNvPr id="5" name="Connecteur droit avec flèche 7">
            <a:extLst>
              <a:ext uri="{FF2B5EF4-FFF2-40B4-BE49-F238E27FC236}">
                <a16:creationId xmlns:a16="http://schemas.microsoft.com/office/drawing/2014/main" id="{47A465B4-DBA6-E147-0EED-96137FB50AB1}"/>
              </a:ext>
            </a:extLst>
          </p:cNvPr>
          <p:cNvCxnSpPr>
            <a:cxnSpLocks/>
            <a:stCxn id="4" idx="1"/>
          </p:cNvCxnSpPr>
          <p:nvPr/>
        </p:nvCxnSpPr>
        <p:spPr>
          <a:xfrm flipH="1">
            <a:off x="7500730" y="2072841"/>
            <a:ext cx="1485188"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ZoneTexte 10">
            <a:extLst>
              <a:ext uri="{FF2B5EF4-FFF2-40B4-BE49-F238E27FC236}">
                <a16:creationId xmlns:a16="http://schemas.microsoft.com/office/drawing/2014/main" id="{1049D01B-88F7-DDE9-D7E9-6D9D06A8E59F}"/>
              </a:ext>
            </a:extLst>
          </p:cNvPr>
          <p:cNvSpPr txBox="1"/>
          <p:nvPr/>
        </p:nvSpPr>
        <p:spPr>
          <a:xfrm>
            <a:off x="2587487" y="4549676"/>
            <a:ext cx="6785832" cy="2308324"/>
          </a:xfrm>
          <a:prstGeom prst="rect">
            <a:avLst/>
          </a:prstGeom>
          <a:noFill/>
        </p:spPr>
        <p:txBody>
          <a:bodyPr wrap="none" rtlCol="0">
            <a:spAutoFit/>
          </a:bodyPr>
          <a:lstStyle/>
          <a:p>
            <a:r>
              <a:rPr lang="fr-CH" sz="2400" dirty="0" err="1"/>
              <a:t>Eur</a:t>
            </a:r>
            <a:r>
              <a:rPr lang="fr-CH" sz="2400" dirty="0"/>
              <a:t>. </a:t>
            </a:r>
            <a:r>
              <a:rPr lang="fr-CH" sz="2400" i="1" dirty="0" err="1"/>
              <a:t>Bacch</a:t>
            </a:r>
            <a:r>
              <a:rPr lang="fr-CH" sz="2400" i="1" dirty="0"/>
              <a:t>.</a:t>
            </a:r>
            <a:r>
              <a:rPr lang="fr-CH" sz="2400" dirty="0"/>
              <a:t> 616-617 [Dionysos parle du roi </a:t>
            </a:r>
            <a:r>
              <a:rPr lang="fr-CH" sz="2400" dirty="0" err="1"/>
              <a:t>Penthée</a:t>
            </a:r>
            <a:r>
              <a:rPr lang="fr-CH" sz="2400" dirty="0"/>
              <a:t>]</a:t>
            </a:r>
          </a:p>
          <a:p>
            <a:endParaRPr lang="fr-CH" sz="2400" dirty="0"/>
          </a:p>
          <a:p>
            <a:r>
              <a:rPr lang="fr-CH" sz="2400" dirty="0">
                <a:latin typeface="IFAO-Grec Unicode" panose="02020603050405020304" pitchFamily="18" charset="0"/>
                <a:ea typeface="IFAO-Grec Unicode" panose="02020603050405020304" pitchFamily="18" charset="0"/>
              </a:rPr>
              <a:t>   –  ⏑    –    ⏑ | –   ⏑      –   ⏑ |  ⏑ ⏑  ⏑    –     – | –   ⏑   – ||</a:t>
            </a:r>
          </a:p>
          <a:p>
            <a:r>
              <a:rPr lang="el-GR" sz="2400" dirty="0"/>
              <a:t>ταῦτα καὶ καθύβρισ’ αὐτόν, ὅτι με δεσμεύειν δοκῶν</a:t>
            </a:r>
            <a:endParaRPr lang="fr-CH" sz="2400" dirty="0"/>
          </a:p>
          <a:p>
            <a:r>
              <a:rPr lang="fr-CH" sz="2400" dirty="0">
                <a:latin typeface="IFAO-Grec Unicode" panose="02020603050405020304" pitchFamily="18" charset="0"/>
                <a:ea typeface="IFAO-Grec Unicode" panose="02020603050405020304" pitchFamily="18" charset="0"/>
              </a:rPr>
              <a:t>  –    ⏑  ⏑ ⏑     – |  –   ⏑     –   – |  –   ⏑ –      ⏑ |  –  ⏑ – ||</a:t>
            </a:r>
            <a:endParaRPr lang="fr-CH" sz="2400" dirty="0"/>
          </a:p>
          <a:p>
            <a:r>
              <a:rPr lang="el-GR" sz="2400" dirty="0"/>
              <a:t>οὔτ’ ἔθιγεν οὔθ’ ἥψαθ’ ἡμῶν, ἐλπίσιν δ’ ἐβόσκετο.</a:t>
            </a:r>
            <a:endParaRPr lang="fr-CH" sz="2400" dirty="0"/>
          </a:p>
        </p:txBody>
      </p:sp>
      <p:sp>
        <p:nvSpPr>
          <p:cNvPr id="9" name="ZoneTexte 11">
            <a:extLst>
              <a:ext uri="{FF2B5EF4-FFF2-40B4-BE49-F238E27FC236}">
                <a16:creationId xmlns:a16="http://schemas.microsoft.com/office/drawing/2014/main" id="{0BC12990-9E32-C3EC-8BEA-447DB42CC69E}"/>
              </a:ext>
            </a:extLst>
          </p:cNvPr>
          <p:cNvSpPr txBox="1"/>
          <p:nvPr/>
        </p:nvSpPr>
        <p:spPr>
          <a:xfrm>
            <a:off x="5751161" y="5002820"/>
            <a:ext cx="1306255" cy="369332"/>
          </a:xfrm>
          <a:prstGeom prst="rect">
            <a:avLst/>
          </a:prstGeom>
          <a:noFill/>
        </p:spPr>
        <p:txBody>
          <a:bodyPr wrap="none" rtlCol="0">
            <a:spAutoFit/>
          </a:bodyPr>
          <a:lstStyle/>
          <a:p>
            <a:pPr algn="ctr"/>
            <a:r>
              <a:rPr lang="fr-CH" dirty="0">
                <a:solidFill>
                  <a:srgbClr val="C00000"/>
                </a:solidFill>
              </a:rPr>
              <a:t>substitution</a:t>
            </a:r>
          </a:p>
        </p:txBody>
      </p:sp>
      <p:sp>
        <p:nvSpPr>
          <p:cNvPr id="10" name="Rectangle 9">
            <a:extLst>
              <a:ext uri="{FF2B5EF4-FFF2-40B4-BE49-F238E27FC236}">
                <a16:creationId xmlns:a16="http://schemas.microsoft.com/office/drawing/2014/main" id="{CEC70C35-B7AA-4CD4-3AE7-ABC55F04A8A2}"/>
              </a:ext>
            </a:extLst>
          </p:cNvPr>
          <p:cNvSpPr/>
          <p:nvPr/>
        </p:nvSpPr>
        <p:spPr>
          <a:xfrm>
            <a:off x="6196100" y="5372152"/>
            <a:ext cx="416379" cy="3083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10">
            <a:extLst>
              <a:ext uri="{FF2B5EF4-FFF2-40B4-BE49-F238E27FC236}">
                <a16:creationId xmlns:a16="http://schemas.microsoft.com/office/drawing/2014/main" id="{64E4D225-3959-3509-3451-8C5EF4F80EA8}"/>
              </a:ext>
            </a:extLst>
          </p:cNvPr>
          <p:cNvSpPr/>
          <p:nvPr/>
        </p:nvSpPr>
        <p:spPr>
          <a:xfrm>
            <a:off x="3552291" y="6108033"/>
            <a:ext cx="416379" cy="3083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TextBox 13">
            <a:extLst>
              <a:ext uri="{FF2B5EF4-FFF2-40B4-BE49-F238E27FC236}">
                <a16:creationId xmlns:a16="http://schemas.microsoft.com/office/drawing/2014/main" id="{83FFA77D-21A5-FA28-8F5D-1B57A59A3FC1}"/>
              </a:ext>
            </a:extLst>
          </p:cNvPr>
          <p:cNvSpPr txBox="1"/>
          <p:nvPr/>
        </p:nvSpPr>
        <p:spPr>
          <a:xfrm>
            <a:off x="5595731" y="2744439"/>
            <a:ext cx="4542182"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CH" dirty="0"/>
              <a:t>Diérèse médiane entre les deux </a:t>
            </a:r>
            <a:r>
              <a:rPr lang="fr-CH" dirty="0" err="1"/>
              <a:t>dimètres</a:t>
            </a:r>
            <a:r>
              <a:rPr lang="fr-CH" dirty="0"/>
              <a:t> </a:t>
            </a:r>
          </a:p>
        </p:txBody>
      </p:sp>
      <p:cxnSp>
        <p:nvCxnSpPr>
          <p:cNvPr id="16" name="Straight Arrow Connector 15">
            <a:extLst>
              <a:ext uri="{FF2B5EF4-FFF2-40B4-BE49-F238E27FC236}">
                <a16:creationId xmlns:a16="http://schemas.microsoft.com/office/drawing/2014/main" id="{9C462250-1B48-1F03-84A5-B020AFC19778}"/>
              </a:ext>
            </a:extLst>
          </p:cNvPr>
          <p:cNvCxnSpPr>
            <a:stCxn id="14" idx="1"/>
          </p:cNvCxnSpPr>
          <p:nvPr/>
        </p:nvCxnSpPr>
        <p:spPr>
          <a:xfrm flipH="1" flipV="1">
            <a:off x="5227983" y="2308324"/>
            <a:ext cx="367748" cy="62078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960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38BE52-E4FB-4FD4-8243-D8D21C81F43C}"/>
              </a:ext>
            </a:extLst>
          </p:cNvPr>
          <p:cNvSpPr>
            <a:spLocks noGrp="1"/>
          </p:cNvSpPr>
          <p:nvPr>
            <p:ph type="title"/>
          </p:nvPr>
        </p:nvSpPr>
        <p:spPr/>
        <p:txBody>
          <a:bodyPr/>
          <a:lstStyle/>
          <a:p>
            <a:pPr>
              <a:buClr>
                <a:schemeClr val="accent1"/>
              </a:buClr>
            </a:pPr>
            <a:r>
              <a:rPr lang="fr-FR" dirty="0">
                <a:solidFill>
                  <a:schemeClr val="accent1"/>
                </a:solidFill>
              </a:rPr>
              <a:t>Loi de </a:t>
            </a:r>
            <a:r>
              <a:rPr lang="fr-FR" dirty="0" err="1">
                <a:solidFill>
                  <a:schemeClr val="accent1"/>
                </a:solidFill>
              </a:rPr>
              <a:t>Porson</a:t>
            </a:r>
            <a:endParaRPr lang="fr-FR" dirty="0">
              <a:solidFill>
                <a:schemeClr val="accent1"/>
              </a:solidFill>
            </a:endParaRPr>
          </a:p>
        </p:txBody>
      </p:sp>
      <p:sp>
        <p:nvSpPr>
          <p:cNvPr id="3" name="Espace réservé du contenu 2">
            <a:extLst>
              <a:ext uri="{FF2B5EF4-FFF2-40B4-BE49-F238E27FC236}">
                <a16:creationId xmlns:a16="http://schemas.microsoft.com/office/drawing/2014/main" id="{533E328B-27A0-4F33-8810-C59DE290F020}"/>
              </a:ext>
            </a:extLst>
          </p:cNvPr>
          <p:cNvSpPr>
            <a:spLocks noGrp="1"/>
          </p:cNvSpPr>
          <p:nvPr>
            <p:ph idx="1"/>
          </p:nvPr>
        </p:nvSpPr>
        <p:spPr/>
        <p:txBody>
          <a:bodyPr>
            <a:normAutofit lnSpcReduction="10000"/>
          </a:bodyPr>
          <a:lstStyle/>
          <a:p>
            <a:pPr>
              <a:buClr>
                <a:schemeClr val="accent1"/>
              </a:buClr>
            </a:pPr>
            <a:r>
              <a:rPr lang="fr-FR" dirty="0"/>
              <a:t>Pour les iambes et trochées</a:t>
            </a:r>
          </a:p>
          <a:p>
            <a:pPr>
              <a:buClr>
                <a:schemeClr val="accent1"/>
              </a:buClr>
            </a:pPr>
            <a:r>
              <a:rPr lang="fr-FR" dirty="0"/>
              <a:t>Dans les tragédies (et non les comédies)</a:t>
            </a:r>
          </a:p>
          <a:p>
            <a:pPr>
              <a:buClr>
                <a:schemeClr val="accent1"/>
              </a:buClr>
            </a:pPr>
            <a:r>
              <a:rPr lang="fr-FR" dirty="0"/>
              <a:t>« Lorsque un tétramètre catalectique trochaïque ou un trimètre iambique se termine par un mot d’un pied et demi (</a:t>
            </a:r>
            <a:r>
              <a:rPr lang="fr-CH" dirty="0"/>
              <a:t>– ⏑ –)</a:t>
            </a:r>
            <a:r>
              <a:rPr lang="fr-FR" dirty="0"/>
              <a:t>(ou d’un groupe de mots de la même étendue), la syllabe précédente est brève. »</a:t>
            </a:r>
          </a:p>
          <a:p>
            <a:pPr>
              <a:buClr>
                <a:schemeClr val="accent1"/>
              </a:buClr>
              <a:buFont typeface="Wingdings" pitchFamily="2" charset="2"/>
              <a:buChar char="Ø"/>
            </a:pPr>
            <a:r>
              <a:rPr lang="fr-FR" b="1" dirty="0"/>
              <a:t>sauf</a:t>
            </a:r>
            <a:r>
              <a:rPr lang="fr-FR" dirty="0"/>
              <a:t> si le mot précédent est un monosyllabe, auquel cas la syllabe peut être longue.</a:t>
            </a:r>
          </a:p>
          <a:p>
            <a:pPr marL="0" indent="0">
              <a:buClr>
                <a:schemeClr val="accent1"/>
              </a:buClr>
              <a:buNone/>
            </a:pPr>
            <a:r>
              <a:rPr lang="fr-FR" dirty="0"/>
              <a:t>   </a:t>
            </a:r>
            <a:r>
              <a:rPr lang="fr-FR" dirty="0">
                <a:solidFill>
                  <a:schemeClr val="bg2">
                    <a:lumMod val="75000"/>
                  </a:schemeClr>
                </a:solidFill>
              </a:rPr>
              <a:t>⏑   </a:t>
            </a:r>
            <a:r>
              <a:rPr lang="fr-CH" dirty="0">
                <a:solidFill>
                  <a:schemeClr val="bg2">
                    <a:lumMod val="75000"/>
                  </a:schemeClr>
                </a:solidFill>
              </a:rPr>
              <a:t>–    ⏑     –   –    ⏑ ⏑ ⏑    –  </a:t>
            </a:r>
            <a:r>
              <a:rPr lang="fr-CH" dirty="0">
                <a:solidFill>
                  <a:srgbClr val="00B050"/>
                </a:solidFill>
              </a:rPr>
              <a:t>⏑</a:t>
            </a:r>
            <a:r>
              <a:rPr lang="fr-CH" dirty="0">
                <a:solidFill>
                  <a:schemeClr val="bg2">
                    <a:lumMod val="75000"/>
                  </a:schemeClr>
                </a:solidFill>
              </a:rPr>
              <a:t>    </a:t>
            </a:r>
            <a:r>
              <a:rPr lang="fr-CH" dirty="0">
                <a:solidFill>
                  <a:srgbClr val="FF0000"/>
                </a:solidFill>
              </a:rPr>
              <a:t>–    ⏑  –</a:t>
            </a:r>
            <a:endParaRPr lang="fr-FR" dirty="0">
              <a:solidFill>
                <a:srgbClr val="FF0000"/>
              </a:solidFill>
            </a:endParaRPr>
          </a:p>
          <a:p>
            <a:pPr marL="0" indent="0">
              <a:buClr>
                <a:schemeClr val="accent1"/>
              </a:buClr>
              <a:buNone/>
            </a:pPr>
            <a:r>
              <a:rPr lang="el-GR" dirty="0">
                <a:solidFill>
                  <a:schemeClr val="accent1"/>
                </a:solidFill>
              </a:rPr>
              <a:t>Καλὸς γὰρ οὑμὸς βίοτος ὥ</a:t>
            </a:r>
            <a:r>
              <a:rPr lang="el-GR" dirty="0">
                <a:solidFill>
                  <a:srgbClr val="00B050"/>
                </a:solidFill>
              </a:rPr>
              <a:t>στε</a:t>
            </a:r>
            <a:r>
              <a:rPr lang="el-GR" dirty="0"/>
              <a:t> </a:t>
            </a:r>
            <a:r>
              <a:rPr lang="el-GR" dirty="0">
                <a:solidFill>
                  <a:srgbClr val="FF0000"/>
                </a:solidFill>
              </a:rPr>
              <a:t>θαυμάσαι</a:t>
            </a:r>
            <a:r>
              <a:rPr lang="el-GR" dirty="0"/>
              <a:t>. </a:t>
            </a:r>
            <a:r>
              <a:rPr lang="fr-FR" dirty="0"/>
              <a:t>(</a:t>
            </a:r>
            <a:r>
              <a:rPr lang="fr-FR" dirty="0" err="1"/>
              <a:t>Soph</a:t>
            </a:r>
            <a:r>
              <a:rPr lang="fr-FR" dirty="0"/>
              <a:t>. </a:t>
            </a:r>
            <a:r>
              <a:rPr lang="fr-FR" i="1" dirty="0"/>
              <a:t>El.</a:t>
            </a:r>
            <a:r>
              <a:rPr lang="fr-FR" dirty="0"/>
              <a:t> 393)</a:t>
            </a:r>
          </a:p>
          <a:p>
            <a:pPr marL="0" indent="0">
              <a:buClr>
                <a:schemeClr val="accent1"/>
              </a:buClr>
              <a:buNone/>
            </a:pPr>
            <a:endParaRPr lang="fr-FR" dirty="0"/>
          </a:p>
        </p:txBody>
      </p:sp>
      <p:pic>
        <p:nvPicPr>
          <p:cNvPr id="5" name="Image 4">
            <a:extLst>
              <a:ext uri="{FF2B5EF4-FFF2-40B4-BE49-F238E27FC236}">
                <a16:creationId xmlns:a16="http://schemas.microsoft.com/office/drawing/2014/main" id="{8F2CCA25-DF23-446D-A92F-5FB4AF1DEA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7262" y="365125"/>
            <a:ext cx="1976538" cy="2389140"/>
          </a:xfrm>
          <a:prstGeom prst="rect">
            <a:avLst/>
          </a:prstGeom>
        </p:spPr>
      </p:pic>
    </p:spTree>
    <p:extLst>
      <p:ext uri="{BB962C8B-B14F-4D97-AF65-F5344CB8AC3E}">
        <p14:creationId xmlns:p14="http://schemas.microsoft.com/office/powerpoint/2010/main" val="2310765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2D9E2F01-68A1-4CDC-8CB6-2CC89BEA0CF2}"/>
              </a:ext>
            </a:extLst>
          </p:cNvPr>
          <p:cNvSpPr txBox="1"/>
          <p:nvPr/>
        </p:nvSpPr>
        <p:spPr>
          <a:xfrm>
            <a:off x="7712766" y="3732140"/>
            <a:ext cx="3973677" cy="1200329"/>
          </a:xfrm>
          <a:prstGeom prst="rect">
            <a:avLst/>
          </a:prstGeom>
          <a:solidFill>
            <a:schemeClr val="accent1">
              <a:lumMod val="75000"/>
            </a:schemeClr>
          </a:solidFill>
        </p:spPr>
        <p:txBody>
          <a:bodyPr wrap="square" rtlCol="0">
            <a:spAutoFit/>
          </a:bodyPr>
          <a:lstStyle/>
          <a:p>
            <a:r>
              <a:rPr lang="fr-CH" sz="2400" dirty="0">
                <a:solidFill>
                  <a:schemeClr val="bg1"/>
                </a:solidFill>
              </a:rPr>
              <a:t>Lequel de ces quatre vers présente-t-il une infraction apparente à la Loi de </a:t>
            </a:r>
            <a:r>
              <a:rPr lang="fr-CH" sz="2400" dirty="0" err="1">
                <a:solidFill>
                  <a:schemeClr val="bg1"/>
                </a:solidFill>
              </a:rPr>
              <a:t>Porson</a:t>
            </a:r>
            <a:r>
              <a:rPr lang="fr-CH" sz="2400" dirty="0">
                <a:solidFill>
                  <a:schemeClr val="bg1"/>
                </a:solidFill>
              </a:rPr>
              <a:t> ?</a:t>
            </a:r>
          </a:p>
        </p:txBody>
      </p:sp>
      <p:sp>
        <p:nvSpPr>
          <p:cNvPr id="15" name="Titre 1">
            <a:extLst>
              <a:ext uri="{FF2B5EF4-FFF2-40B4-BE49-F238E27FC236}">
                <a16:creationId xmlns:a16="http://schemas.microsoft.com/office/drawing/2014/main" id="{94108820-A95F-728E-C7BB-FAC3B2FB2E6F}"/>
              </a:ext>
            </a:extLst>
          </p:cNvPr>
          <p:cNvSpPr>
            <a:spLocks noGrp="1"/>
          </p:cNvSpPr>
          <p:nvPr>
            <p:ph type="title"/>
          </p:nvPr>
        </p:nvSpPr>
        <p:spPr/>
        <p:txBody>
          <a:bodyPr/>
          <a:lstStyle/>
          <a:p>
            <a:pPr>
              <a:buClr>
                <a:schemeClr val="accent1"/>
              </a:buClr>
            </a:pPr>
            <a:r>
              <a:rPr lang="fr-FR" dirty="0">
                <a:solidFill>
                  <a:schemeClr val="accent1"/>
                </a:solidFill>
              </a:rPr>
              <a:t>Loi de </a:t>
            </a:r>
            <a:r>
              <a:rPr lang="fr-FR" dirty="0" err="1">
                <a:solidFill>
                  <a:schemeClr val="accent1"/>
                </a:solidFill>
              </a:rPr>
              <a:t>Porson</a:t>
            </a:r>
            <a:endParaRPr lang="fr-FR" dirty="0">
              <a:solidFill>
                <a:schemeClr val="accent1"/>
              </a:solidFill>
            </a:endParaRPr>
          </a:p>
        </p:txBody>
      </p:sp>
      <p:sp>
        <p:nvSpPr>
          <p:cNvPr id="17" name="Content Placeholder 16">
            <a:extLst>
              <a:ext uri="{FF2B5EF4-FFF2-40B4-BE49-F238E27FC236}">
                <a16:creationId xmlns:a16="http://schemas.microsoft.com/office/drawing/2014/main" id="{ABE836A8-4BBE-C428-B5B5-62B7F73EE20D}"/>
              </a:ext>
            </a:extLst>
          </p:cNvPr>
          <p:cNvSpPr>
            <a:spLocks noGrp="1"/>
          </p:cNvSpPr>
          <p:nvPr>
            <p:ph sz="half" idx="1"/>
          </p:nvPr>
        </p:nvSpPr>
        <p:spPr>
          <a:xfrm>
            <a:off x="838199" y="1825625"/>
            <a:ext cx="6874567" cy="4351338"/>
          </a:xfrm>
        </p:spPr>
        <p:txBody>
          <a:bodyPr>
            <a:normAutofit fontScale="92500"/>
          </a:bodyPr>
          <a:lstStyle/>
          <a:p>
            <a:pPr marL="0" indent="0">
              <a:buNone/>
            </a:pPr>
            <a:r>
              <a:rPr lang="fr-CH" sz="2800" dirty="0" err="1"/>
              <a:t>Eur</a:t>
            </a:r>
            <a:r>
              <a:rPr lang="fr-CH" sz="2800" dirty="0"/>
              <a:t>. </a:t>
            </a:r>
            <a:r>
              <a:rPr lang="fr-CH" sz="2800" i="1" dirty="0" err="1"/>
              <a:t>Alc</a:t>
            </a:r>
            <a:r>
              <a:rPr lang="fr-CH" sz="2800" i="1" dirty="0"/>
              <a:t>.</a:t>
            </a:r>
            <a:r>
              <a:rPr lang="fr-CH" sz="2800" dirty="0"/>
              <a:t> 669-672</a:t>
            </a:r>
          </a:p>
          <a:p>
            <a:pPr marL="0" indent="0">
              <a:buNone/>
            </a:pPr>
            <a:endParaRPr lang="fr-CH" sz="2800" dirty="0"/>
          </a:p>
          <a:p>
            <a:pPr marL="0" indent="0">
              <a:buNone/>
            </a:pPr>
            <a:r>
              <a:rPr lang="el-GR" sz="2800" dirty="0"/>
              <a:t>μάτην </a:t>
            </a:r>
            <a:r>
              <a:rPr lang="el-GR" sz="2800" dirty="0" err="1"/>
              <a:t>ἄρ</a:t>
            </a:r>
            <a:r>
              <a:rPr lang="fr-CH" sz="2800" dirty="0"/>
              <a:t>’</a:t>
            </a:r>
            <a:r>
              <a:rPr lang="el-GR" sz="2800" dirty="0"/>
              <a:t> </a:t>
            </a:r>
            <a:r>
              <a:rPr lang="el-GR" sz="2800" dirty="0" err="1"/>
              <a:t>οἱ</a:t>
            </a:r>
            <a:r>
              <a:rPr lang="el-GR" sz="2800" dirty="0"/>
              <a:t> γέροντες </a:t>
            </a:r>
            <a:r>
              <a:rPr lang="el-GR" sz="2800" dirty="0" err="1"/>
              <a:t>εὔχονται</a:t>
            </a:r>
            <a:r>
              <a:rPr lang="el-GR" sz="2800" dirty="0"/>
              <a:t> </a:t>
            </a:r>
            <a:r>
              <a:rPr lang="el-GR" sz="2800" dirty="0" err="1"/>
              <a:t>θανεῖν</a:t>
            </a:r>
            <a:r>
              <a:rPr lang="el-GR" sz="2800" dirty="0"/>
              <a:t>,</a:t>
            </a:r>
            <a:endParaRPr lang="fr-CH" sz="2800" dirty="0"/>
          </a:p>
          <a:p>
            <a:pPr marL="0" indent="0">
              <a:buNone/>
            </a:pPr>
            <a:r>
              <a:rPr lang="el-GR" sz="2800" dirty="0"/>
              <a:t> </a:t>
            </a:r>
          </a:p>
          <a:p>
            <a:pPr marL="0" indent="0">
              <a:buNone/>
            </a:pPr>
            <a:r>
              <a:rPr lang="el-GR" sz="2800" dirty="0" err="1"/>
              <a:t>γῆρας</a:t>
            </a:r>
            <a:r>
              <a:rPr lang="el-GR" sz="2800" dirty="0"/>
              <a:t> </a:t>
            </a:r>
            <a:r>
              <a:rPr lang="el-GR" sz="2800" dirty="0" err="1"/>
              <a:t>ψέγοντες</a:t>
            </a:r>
            <a:r>
              <a:rPr lang="el-GR" sz="2800" dirty="0"/>
              <a:t> </a:t>
            </a:r>
            <a:r>
              <a:rPr lang="el-GR" sz="2800" dirty="0" err="1"/>
              <a:t>καὶ</a:t>
            </a:r>
            <a:r>
              <a:rPr lang="el-GR" sz="2800" dirty="0"/>
              <a:t> </a:t>
            </a:r>
            <a:r>
              <a:rPr lang="el-GR" sz="2800" dirty="0" err="1"/>
              <a:t>μακρὸν</a:t>
            </a:r>
            <a:r>
              <a:rPr lang="el-GR" sz="2800" dirty="0"/>
              <a:t> </a:t>
            </a:r>
            <a:r>
              <a:rPr lang="el-GR" sz="2800" dirty="0" err="1"/>
              <a:t>χρόνον</a:t>
            </a:r>
            <a:r>
              <a:rPr lang="el-GR" sz="2800" dirty="0"/>
              <a:t> βίου·</a:t>
            </a:r>
            <a:endParaRPr lang="fr-CH" sz="2800" dirty="0"/>
          </a:p>
          <a:p>
            <a:pPr marL="0" indent="0">
              <a:buNone/>
            </a:pPr>
            <a:endParaRPr lang="el-GR" sz="2800" dirty="0"/>
          </a:p>
          <a:p>
            <a:pPr marL="0" indent="0">
              <a:buNone/>
            </a:pPr>
            <a:r>
              <a:rPr lang="el-GR" sz="2800" dirty="0" err="1"/>
              <a:t>ἢν</a:t>
            </a:r>
            <a:r>
              <a:rPr lang="el-GR" sz="2800" dirty="0"/>
              <a:t> δ</a:t>
            </a:r>
            <a:r>
              <a:rPr lang="fr-CH" sz="2800" dirty="0"/>
              <a:t>’</a:t>
            </a:r>
            <a:r>
              <a:rPr lang="el-GR" sz="2800" dirty="0"/>
              <a:t> </a:t>
            </a:r>
            <a:r>
              <a:rPr lang="el-GR" sz="2800" dirty="0" err="1"/>
              <a:t>ἐγγὺς</a:t>
            </a:r>
            <a:r>
              <a:rPr lang="el-GR" sz="2800" dirty="0"/>
              <a:t> </a:t>
            </a:r>
            <a:r>
              <a:rPr lang="el-GR" sz="2800" dirty="0" err="1"/>
              <a:t>ἔλθηι</a:t>
            </a:r>
            <a:r>
              <a:rPr lang="el-GR" sz="2800" dirty="0"/>
              <a:t> θάνατος, </a:t>
            </a:r>
            <a:r>
              <a:rPr lang="el-GR" sz="2800" dirty="0" err="1"/>
              <a:t>οὐδεὶς</a:t>
            </a:r>
            <a:r>
              <a:rPr lang="el-GR" sz="2800" dirty="0"/>
              <a:t> βούλεται</a:t>
            </a:r>
            <a:endParaRPr lang="fr-CH" sz="2800" dirty="0"/>
          </a:p>
          <a:p>
            <a:pPr marL="0" indent="0">
              <a:buNone/>
            </a:pPr>
            <a:endParaRPr lang="el-GR" sz="2800" dirty="0"/>
          </a:p>
          <a:p>
            <a:pPr marL="0" indent="0">
              <a:buNone/>
            </a:pPr>
            <a:r>
              <a:rPr lang="el-GR" sz="2800" dirty="0" err="1"/>
              <a:t>θνήισκειν</a:t>
            </a:r>
            <a:r>
              <a:rPr lang="el-GR" sz="2800" dirty="0"/>
              <a:t>, </a:t>
            </a:r>
            <a:r>
              <a:rPr lang="el-GR" sz="2800" dirty="0" err="1"/>
              <a:t>τὸ</a:t>
            </a:r>
            <a:r>
              <a:rPr lang="el-GR" sz="2800" dirty="0"/>
              <a:t> </a:t>
            </a:r>
            <a:r>
              <a:rPr lang="el-GR" sz="2800" dirty="0" err="1"/>
              <a:t>γῆρας</a:t>
            </a:r>
            <a:r>
              <a:rPr lang="el-GR" sz="2800" dirty="0"/>
              <a:t> δ</a:t>
            </a:r>
            <a:r>
              <a:rPr lang="fr-CH" sz="2800" dirty="0"/>
              <a:t>’</a:t>
            </a:r>
            <a:r>
              <a:rPr lang="el-GR" sz="2800" dirty="0"/>
              <a:t> </a:t>
            </a:r>
            <a:r>
              <a:rPr lang="el-GR" sz="2800" dirty="0" err="1"/>
              <a:t>οὐκέτ</a:t>
            </a:r>
            <a:r>
              <a:rPr lang="fr-CH" dirty="0"/>
              <a:t>’</a:t>
            </a:r>
            <a:r>
              <a:rPr lang="el-GR" sz="2800" dirty="0"/>
              <a:t> </a:t>
            </a:r>
            <a:r>
              <a:rPr lang="el-GR" sz="2800" dirty="0" err="1"/>
              <a:t>ἔστ</a:t>
            </a:r>
            <a:r>
              <a:rPr lang="fr-CH" dirty="0"/>
              <a:t>’</a:t>
            </a:r>
            <a:r>
              <a:rPr lang="el-GR" sz="2800" dirty="0"/>
              <a:t> </a:t>
            </a:r>
            <a:r>
              <a:rPr lang="el-GR" sz="2800" dirty="0" err="1"/>
              <a:t>αὐτοῖς</a:t>
            </a:r>
            <a:r>
              <a:rPr lang="el-GR" sz="2800" dirty="0"/>
              <a:t> βαρύ.</a:t>
            </a:r>
            <a:endParaRPr lang="fr-CH" sz="2800" dirty="0"/>
          </a:p>
          <a:p>
            <a:endParaRPr lang="fr-CH" dirty="0"/>
          </a:p>
        </p:txBody>
      </p:sp>
      <p:sp>
        <p:nvSpPr>
          <p:cNvPr id="18" name="Content Placeholder 17">
            <a:extLst>
              <a:ext uri="{FF2B5EF4-FFF2-40B4-BE49-F238E27FC236}">
                <a16:creationId xmlns:a16="http://schemas.microsoft.com/office/drawing/2014/main" id="{AA8A2332-D4AD-3858-91A4-80410F5261C3}"/>
              </a:ext>
            </a:extLst>
          </p:cNvPr>
          <p:cNvSpPr>
            <a:spLocks noGrp="1"/>
          </p:cNvSpPr>
          <p:nvPr>
            <p:ph sz="half" idx="2"/>
          </p:nvPr>
        </p:nvSpPr>
        <p:spPr>
          <a:xfrm>
            <a:off x="7620000" y="550164"/>
            <a:ext cx="3405554" cy="1937483"/>
          </a:xfrm>
        </p:spPr>
        <p:style>
          <a:lnRef idx="2">
            <a:schemeClr val="accent1"/>
          </a:lnRef>
          <a:fillRef idx="1">
            <a:schemeClr val="lt1"/>
          </a:fillRef>
          <a:effectRef idx="0">
            <a:schemeClr val="accent1"/>
          </a:effectRef>
          <a:fontRef idx="minor">
            <a:schemeClr val="dk1"/>
          </a:fontRef>
        </p:style>
        <p:txBody>
          <a:bodyPr>
            <a:normAutofit fontScale="92500"/>
          </a:bodyPr>
          <a:lstStyle/>
          <a:p>
            <a:pPr marL="0" indent="0">
              <a:buNone/>
            </a:pPr>
            <a:r>
              <a:rPr lang="fr-CH" dirty="0"/>
              <a:t>Autrement dit, selon la loi de </a:t>
            </a:r>
            <a:r>
              <a:rPr lang="fr-CH" dirty="0" err="1"/>
              <a:t>Porson</a:t>
            </a:r>
            <a:r>
              <a:rPr lang="fr-CH" dirty="0"/>
              <a:t>, on évite: </a:t>
            </a:r>
          </a:p>
          <a:p>
            <a:pPr marL="0" indent="0">
              <a:buNone/>
            </a:pPr>
            <a:r>
              <a:rPr lang="fr-CH" sz="1900" dirty="0"/>
              <a:t>1 mot	1 mot</a:t>
            </a:r>
          </a:p>
          <a:p>
            <a:pPr marL="0" indent="0">
              <a:buNone/>
            </a:pPr>
            <a:r>
              <a:rPr lang="fr-CH" sz="3500" b="1" dirty="0">
                <a:effectLst/>
                <a:latin typeface="IFAO-Grec Unicode" panose="02020603050405020304" pitchFamily="18" charset="0"/>
                <a:ea typeface="Calibri" panose="020F0502020204030204" pitchFamily="34" charset="0"/>
                <a:cs typeface="Times New Roman" panose="02020603050405020304" pitchFamily="18" charset="0"/>
              </a:rPr>
              <a:t>– – | – </a:t>
            </a:r>
            <a:r>
              <a:rPr lang="fr-CH" sz="3500" b="1" dirty="0">
                <a:effectLst/>
                <a:latin typeface="IFAO-Grec Unicode" panose="02020603050405020304" pitchFamily="18" charset="0"/>
                <a:ea typeface="Calibri" panose="020F0502020204030204" pitchFamily="34" charset="0"/>
                <a:cs typeface="Orthos" panose="02020604060306020203" pitchFamily="18" charset="2"/>
              </a:rPr>
              <a:t>⏑</a:t>
            </a:r>
            <a:r>
              <a:rPr lang="fr-CH" sz="3500" b="1" dirty="0">
                <a:effectLst/>
                <a:latin typeface="IFAO-Grec Unicode" panose="02020603050405020304" pitchFamily="18" charset="0"/>
                <a:ea typeface="Calibri" panose="020F0502020204030204" pitchFamily="34" charset="0"/>
                <a:cs typeface="Times New Roman" panose="02020603050405020304" pitchFamily="18" charset="0"/>
              </a:rPr>
              <a:t> – ||</a:t>
            </a:r>
          </a:p>
          <a:p>
            <a:pPr marL="0" indent="0">
              <a:buNone/>
            </a:pPr>
            <a:endParaRPr lang="fr-CH" dirty="0"/>
          </a:p>
        </p:txBody>
      </p:sp>
    </p:spTree>
    <p:extLst>
      <p:ext uri="{BB962C8B-B14F-4D97-AF65-F5344CB8AC3E}">
        <p14:creationId xmlns:p14="http://schemas.microsoft.com/office/powerpoint/2010/main" val="3755777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6">
            <a:extLst>
              <a:ext uri="{FF2B5EF4-FFF2-40B4-BE49-F238E27FC236}">
                <a16:creationId xmlns:a16="http://schemas.microsoft.com/office/drawing/2014/main" id="{D512BBDD-73EF-CBF9-6CE0-ADB9BAC5C2C8}"/>
              </a:ext>
            </a:extLst>
          </p:cNvPr>
          <p:cNvSpPr>
            <a:spLocks noGrp="1"/>
          </p:cNvSpPr>
          <p:nvPr>
            <p:ph sz="half" idx="1"/>
          </p:nvPr>
        </p:nvSpPr>
        <p:spPr>
          <a:xfrm>
            <a:off x="838199" y="1825625"/>
            <a:ext cx="6874567" cy="4351338"/>
          </a:xfrm>
        </p:spPr>
        <p:txBody>
          <a:bodyPr>
            <a:normAutofit fontScale="92500"/>
          </a:bodyPr>
          <a:lstStyle/>
          <a:p>
            <a:pPr marL="0" indent="0">
              <a:buNone/>
            </a:pPr>
            <a:r>
              <a:rPr lang="fr-CH" sz="2800" dirty="0" err="1"/>
              <a:t>Eur</a:t>
            </a:r>
            <a:r>
              <a:rPr lang="fr-CH" sz="2800" dirty="0"/>
              <a:t>. </a:t>
            </a:r>
            <a:r>
              <a:rPr lang="fr-CH" sz="2800" i="1" dirty="0" err="1"/>
              <a:t>Alc</a:t>
            </a:r>
            <a:r>
              <a:rPr lang="fr-CH" sz="2800" i="1" dirty="0"/>
              <a:t>.</a:t>
            </a:r>
            <a:r>
              <a:rPr lang="fr-CH" sz="2800" dirty="0"/>
              <a:t> 669-672</a:t>
            </a:r>
          </a:p>
          <a:p>
            <a:pPr marL="0" indent="0">
              <a:buNone/>
            </a:pPr>
            <a:endParaRPr lang="fr-CH" sz="2800" dirty="0"/>
          </a:p>
          <a:p>
            <a:pPr marL="0" indent="0">
              <a:buNone/>
            </a:pPr>
            <a:r>
              <a:rPr lang="el-GR" sz="2800" dirty="0"/>
              <a:t>μάτην </a:t>
            </a:r>
            <a:r>
              <a:rPr lang="el-GR" sz="2800" dirty="0" err="1"/>
              <a:t>ἄρ</a:t>
            </a:r>
            <a:r>
              <a:rPr lang="fr-CH" sz="2800" dirty="0"/>
              <a:t>’</a:t>
            </a:r>
            <a:r>
              <a:rPr lang="el-GR" sz="2800" dirty="0"/>
              <a:t> </a:t>
            </a:r>
            <a:r>
              <a:rPr lang="el-GR" sz="2800" dirty="0" err="1"/>
              <a:t>οἱ</a:t>
            </a:r>
            <a:r>
              <a:rPr lang="el-GR" sz="2800" dirty="0"/>
              <a:t> γέροντες </a:t>
            </a:r>
            <a:r>
              <a:rPr lang="el-GR" sz="2800" dirty="0" err="1"/>
              <a:t>εὔχονται</a:t>
            </a:r>
            <a:r>
              <a:rPr lang="el-GR" sz="2800" dirty="0"/>
              <a:t> </a:t>
            </a:r>
            <a:r>
              <a:rPr lang="el-GR" sz="2800" dirty="0" err="1"/>
              <a:t>θανεῖν</a:t>
            </a:r>
            <a:r>
              <a:rPr lang="el-GR" sz="2800" dirty="0"/>
              <a:t>,</a:t>
            </a:r>
            <a:endParaRPr lang="fr-CH" sz="2800" dirty="0"/>
          </a:p>
          <a:p>
            <a:pPr marL="0" indent="0">
              <a:buNone/>
            </a:pPr>
            <a:r>
              <a:rPr lang="el-GR" sz="2800" dirty="0"/>
              <a:t> </a:t>
            </a:r>
          </a:p>
          <a:p>
            <a:pPr marL="0" indent="0">
              <a:buNone/>
            </a:pPr>
            <a:r>
              <a:rPr lang="el-GR" sz="2800" dirty="0" err="1"/>
              <a:t>γῆρας</a:t>
            </a:r>
            <a:r>
              <a:rPr lang="el-GR" sz="2800" dirty="0"/>
              <a:t> </a:t>
            </a:r>
            <a:r>
              <a:rPr lang="el-GR" sz="2800" dirty="0" err="1"/>
              <a:t>ψέγοντες</a:t>
            </a:r>
            <a:r>
              <a:rPr lang="el-GR" sz="2800" dirty="0"/>
              <a:t> </a:t>
            </a:r>
            <a:r>
              <a:rPr lang="el-GR" sz="2800" dirty="0" err="1"/>
              <a:t>καὶ</a:t>
            </a:r>
            <a:r>
              <a:rPr lang="el-GR" sz="2800" dirty="0"/>
              <a:t> </a:t>
            </a:r>
            <a:r>
              <a:rPr lang="el-GR" sz="2800" dirty="0" err="1"/>
              <a:t>μακρὸν</a:t>
            </a:r>
            <a:r>
              <a:rPr lang="el-GR" sz="2800" dirty="0"/>
              <a:t> </a:t>
            </a:r>
            <a:r>
              <a:rPr lang="el-GR" sz="2800" dirty="0" err="1"/>
              <a:t>χρόνον</a:t>
            </a:r>
            <a:r>
              <a:rPr lang="el-GR" sz="2800" dirty="0"/>
              <a:t> βίου·</a:t>
            </a:r>
            <a:endParaRPr lang="fr-CH" sz="2800" dirty="0"/>
          </a:p>
          <a:p>
            <a:pPr marL="0" indent="0">
              <a:buNone/>
            </a:pPr>
            <a:endParaRPr lang="el-GR" sz="2800" dirty="0"/>
          </a:p>
          <a:p>
            <a:pPr marL="0" indent="0">
              <a:buNone/>
            </a:pPr>
            <a:r>
              <a:rPr lang="el-GR" sz="2800" dirty="0" err="1"/>
              <a:t>ἢν</a:t>
            </a:r>
            <a:r>
              <a:rPr lang="el-GR" sz="2800" dirty="0"/>
              <a:t> δ</a:t>
            </a:r>
            <a:r>
              <a:rPr lang="fr-CH" sz="2800" dirty="0"/>
              <a:t>’</a:t>
            </a:r>
            <a:r>
              <a:rPr lang="el-GR" sz="2800" dirty="0"/>
              <a:t> </a:t>
            </a:r>
            <a:r>
              <a:rPr lang="el-GR" sz="2800" dirty="0" err="1"/>
              <a:t>ἐγγὺς</a:t>
            </a:r>
            <a:r>
              <a:rPr lang="el-GR" sz="2800" dirty="0"/>
              <a:t> </a:t>
            </a:r>
            <a:r>
              <a:rPr lang="el-GR" sz="2800" dirty="0" err="1"/>
              <a:t>ἔλθηι</a:t>
            </a:r>
            <a:r>
              <a:rPr lang="el-GR" sz="2800" dirty="0"/>
              <a:t> θάνατος, </a:t>
            </a:r>
            <a:r>
              <a:rPr lang="el-GR" sz="2800" dirty="0" err="1"/>
              <a:t>οὐδεὶς</a:t>
            </a:r>
            <a:r>
              <a:rPr lang="el-GR" sz="2800" dirty="0"/>
              <a:t> βούλεται</a:t>
            </a:r>
            <a:endParaRPr lang="fr-CH" sz="2800" dirty="0"/>
          </a:p>
          <a:p>
            <a:pPr marL="0" indent="0">
              <a:buNone/>
            </a:pPr>
            <a:endParaRPr lang="el-GR" sz="2800" dirty="0"/>
          </a:p>
          <a:p>
            <a:pPr marL="0" indent="0">
              <a:buNone/>
            </a:pPr>
            <a:r>
              <a:rPr lang="el-GR" sz="2800" dirty="0" err="1"/>
              <a:t>θνήισκειν</a:t>
            </a:r>
            <a:r>
              <a:rPr lang="el-GR" sz="2800" dirty="0"/>
              <a:t>, </a:t>
            </a:r>
            <a:r>
              <a:rPr lang="el-GR" sz="2800" dirty="0" err="1"/>
              <a:t>τὸ</a:t>
            </a:r>
            <a:r>
              <a:rPr lang="el-GR" sz="2800" dirty="0"/>
              <a:t> </a:t>
            </a:r>
            <a:r>
              <a:rPr lang="el-GR" sz="2800" dirty="0" err="1"/>
              <a:t>γῆρας</a:t>
            </a:r>
            <a:r>
              <a:rPr lang="el-GR" sz="2800" dirty="0"/>
              <a:t> δ</a:t>
            </a:r>
            <a:r>
              <a:rPr lang="fr-CH" sz="2800" dirty="0"/>
              <a:t>’</a:t>
            </a:r>
            <a:r>
              <a:rPr lang="el-GR" sz="2800" dirty="0"/>
              <a:t> </a:t>
            </a:r>
            <a:r>
              <a:rPr lang="el-GR" sz="2800" dirty="0" err="1"/>
              <a:t>οὐκέτ</a:t>
            </a:r>
            <a:r>
              <a:rPr lang="fr-CH" dirty="0"/>
              <a:t>’</a:t>
            </a:r>
            <a:r>
              <a:rPr lang="el-GR" sz="2800" dirty="0"/>
              <a:t> </a:t>
            </a:r>
            <a:r>
              <a:rPr lang="el-GR" sz="2800" dirty="0" err="1"/>
              <a:t>ἔστ</a:t>
            </a:r>
            <a:r>
              <a:rPr lang="fr-CH" dirty="0"/>
              <a:t>’</a:t>
            </a:r>
            <a:r>
              <a:rPr lang="el-GR" sz="2800" dirty="0"/>
              <a:t> </a:t>
            </a:r>
            <a:r>
              <a:rPr lang="el-GR" sz="2800" dirty="0" err="1"/>
              <a:t>αὐτοῖς</a:t>
            </a:r>
            <a:r>
              <a:rPr lang="el-GR" sz="2800" dirty="0"/>
              <a:t> βαρύ.</a:t>
            </a:r>
            <a:endParaRPr lang="fr-CH" sz="2800" dirty="0"/>
          </a:p>
          <a:p>
            <a:endParaRPr lang="fr-CH" dirty="0"/>
          </a:p>
        </p:txBody>
      </p:sp>
      <p:sp>
        <p:nvSpPr>
          <p:cNvPr id="2" name="Rectangle 1">
            <a:extLst>
              <a:ext uri="{FF2B5EF4-FFF2-40B4-BE49-F238E27FC236}">
                <a16:creationId xmlns:a16="http://schemas.microsoft.com/office/drawing/2014/main" id="{BD052BA2-1731-4F5E-B7DD-6DCC8DF7025D}"/>
              </a:ext>
            </a:extLst>
          </p:cNvPr>
          <p:cNvSpPr/>
          <p:nvPr/>
        </p:nvSpPr>
        <p:spPr>
          <a:xfrm>
            <a:off x="4583724" y="4775353"/>
            <a:ext cx="1001590" cy="448887"/>
          </a:xfrm>
          <a:prstGeom prst="rect">
            <a:avLst/>
          </a:prstGeom>
          <a:solidFill>
            <a:srgbClr val="4472C4">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10">
            <a:extLst>
              <a:ext uri="{FF2B5EF4-FFF2-40B4-BE49-F238E27FC236}">
                <a16:creationId xmlns:a16="http://schemas.microsoft.com/office/drawing/2014/main" id="{5C3FCFF6-0160-4C87-A6F3-3984AA3EB9C3}"/>
              </a:ext>
            </a:extLst>
          </p:cNvPr>
          <p:cNvSpPr/>
          <p:nvPr/>
        </p:nvSpPr>
        <p:spPr>
          <a:xfrm>
            <a:off x="5588084" y="4775353"/>
            <a:ext cx="1263534" cy="448887"/>
          </a:xfrm>
          <a:prstGeom prst="rect">
            <a:avLst/>
          </a:prstGeom>
          <a:solidFill>
            <a:schemeClr val="accent6">
              <a:lumMod val="5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ZoneTexte 2">
            <a:extLst>
              <a:ext uri="{FF2B5EF4-FFF2-40B4-BE49-F238E27FC236}">
                <a16:creationId xmlns:a16="http://schemas.microsoft.com/office/drawing/2014/main" id="{E757A3F7-8B8D-48C8-8196-016FC3082B9E}"/>
              </a:ext>
            </a:extLst>
          </p:cNvPr>
          <p:cNvSpPr txBox="1"/>
          <p:nvPr/>
        </p:nvSpPr>
        <p:spPr>
          <a:xfrm>
            <a:off x="7148733" y="4775353"/>
            <a:ext cx="2801151" cy="461665"/>
          </a:xfrm>
          <a:prstGeom prst="rect">
            <a:avLst/>
          </a:prstGeom>
          <a:solidFill>
            <a:schemeClr val="accent1">
              <a:lumMod val="75000"/>
            </a:schemeClr>
          </a:solidFill>
        </p:spPr>
        <p:txBody>
          <a:bodyPr wrap="none" rtlCol="0">
            <a:spAutoFit/>
          </a:bodyPr>
          <a:lstStyle/>
          <a:p>
            <a:r>
              <a:rPr lang="fr-CH" sz="2400" dirty="0">
                <a:solidFill>
                  <a:schemeClr val="bg1"/>
                </a:solidFill>
              </a:rPr>
              <a:t>cf. </a:t>
            </a:r>
            <a:r>
              <a:rPr lang="el-GR" sz="2400" dirty="0">
                <a:solidFill>
                  <a:schemeClr val="bg1"/>
                </a:solidFill>
              </a:rPr>
              <a:t>οὐδ’ εἷς</a:t>
            </a:r>
            <a:r>
              <a:rPr lang="fr-CH" sz="2400" dirty="0">
                <a:solidFill>
                  <a:schemeClr val="bg1"/>
                </a:solidFill>
              </a:rPr>
              <a:t> (2 mots !)</a:t>
            </a:r>
          </a:p>
        </p:txBody>
      </p:sp>
      <p:sp>
        <p:nvSpPr>
          <p:cNvPr id="4" name="ZoneTexte 3">
            <a:extLst>
              <a:ext uri="{FF2B5EF4-FFF2-40B4-BE49-F238E27FC236}">
                <a16:creationId xmlns:a16="http://schemas.microsoft.com/office/drawing/2014/main" id="{BA92B283-804A-4A70-A92A-72A79E58A094}"/>
              </a:ext>
            </a:extLst>
          </p:cNvPr>
          <p:cNvSpPr txBox="1"/>
          <p:nvPr/>
        </p:nvSpPr>
        <p:spPr>
          <a:xfrm>
            <a:off x="8745309" y="2800694"/>
            <a:ext cx="2028305" cy="1569660"/>
          </a:xfrm>
          <a:prstGeom prst="rect">
            <a:avLst/>
          </a:prstGeom>
          <a:solidFill>
            <a:srgbClr val="D60093"/>
          </a:solidFill>
        </p:spPr>
        <p:txBody>
          <a:bodyPr wrap="square" rtlCol="0">
            <a:spAutoFit/>
          </a:bodyPr>
          <a:lstStyle/>
          <a:p>
            <a:r>
              <a:rPr lang="fr-CH" sz="2400" dirty="0">
                <a:solidFill>
                  <a:schemeClr val="bg1"/>
                </a:solidFill>
              </a:rPr>
              <a:t>À quoi la Loi de </a:t>
            </a:r>
            <a:r>
              <a:rPr lang="fr-CH" sz="2400" dirty="0" err="1">
                <a:solidFill>
                  <a:schemeClr val="bg1"/>
                </a:solidFill>
              </a:rPr>
              <a:t>Porson</a:t>
            </a:r>
            <a:r>
              <a:rPr lang="fr-CH" sz="2400" dirty="0">
                <a:solidFill>
                  <a:schemeClr val="bg1"/>
                </a:solidFill>
              </a:rPr>
              <a:t> peut-elle bien servir?</a:t>
            </a:r>
          </a:p>
        </p:txBody>
      </p:sp>
      <p:sp>
        <p:nvSpPr>
          <p:cNvPr id="5" name="Titre 1">
            <a:extLst>
              <a:ext uri="{FF2B5EF4-FFF2-40B4-BE49-F238E27FC236}">
                <a16:creationId xmlns:a16="http://schemas.microsoft.com/office/drawing/2014/main" id="{BC681C57-E733-4277-26DC-B9E054073A61}"/>
              </a:ext>
            </a:extLst>
          </p:cNvPr>
          <p:cNvSpPr>
            <a:spLocks noGrp="1"/>
          </p:cNvSpPr>
          <p:nvPr>
            <p:ph type="title"/>
          </p:nvPr>
        </p:nvSpPr>
        <p:spPr>
          <a:xfrm>
            <a:off x="838200" y="365125"/>
            <a:ext cx="10515600" cy="1325563"/>
          </a:xfrm>
        </p:spPr>
        <p:txBody>
          <a:bodyPr/>
          <a:lstStyle/>
          <a:p>
            <a:pPr>
              <a:buClr>
                <a:schemeClr val="accent1"/>
              </a:buClr>
            </a:pPr>
            <a:r>
              <a:rPr lang="fr-FR" dirty="0">
                <a:solidFill>
                  <a:schemeClr val="accent1"/>
                </a:solidFill>
              </a:rPr>
              <a:t>Loi de </a:t>
            </a:r>
            <a:r>
              <a:rPr lang="fr-FR" dirty="0" err="1">
                <a:solidFill>
                  <a:schemeClr val="accent1"/>
                </a:solidFill>
              </a:rPr>
              <a:t>Porson</a:t>
            </a:r>
            <a:endParaRPr lang="fr-FR" dirty="0">
              <a:solidFill>
                <a:schemeClr val="accent1"/>
              </a:solidFill>
            </a:endParaRPr>
          </a:p>
        </p:txBody>
      </p:sp>
      <p:sp>
        <p:nvSpPr>
          <p:cNvPr id="10" name="Content Placeholder 17">
            <a:extLst>
              <a:ext uri="{FF2B5EF4-FFF2-40B4-BE49-F238E27FC236}">
                <a16:creationId xmlns:a16="http://schemas.microsoft.com/office/drawing/2014/main" id="{70BC6C83-0C73-9A52-30DE-12705BACF90A}"/>
              </a:ext>
            </a:extLst>
          </p:cNvPr>
          <p:cNvSpPr txBox="1">
            <a:spLocks/>
          </p:cNvSpPr>
          <p:nvPr/>
        </p:nvSpPr>
        <p:spPr>
          <a:xfrm>
            <a:off x="7620000" y="550164"/>
            <a:ext cx="3405554" cy="1937483"/>
          </a:xfrm>
          <a:prstGeom prst="rect">
            <a:avLst/>
          </a:prstGeom>
        </p:spPr>
        <p:style>
          <a:lnRef idx="2">
            <a:schemeClr val="accent1"/>
          </a:lnRef>
          <a:fillRef idx="1">
            <a:schemeClr val="lt1"/>
          </a:fillRef>
          <a:effectRef idx="0">
            <a:schemeClr val="accent1"/>
          </a:effectRef>
          <a:fontRef idx="minor">
            <a:schemeClr val="dk1"/>
          </a:fontRef>
        </p:style>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fr-CH"/>
              <a:t>Autrement dit, selon la loi de Porson, on évite: </a:t>
            </a:r>
          </a:p>
          <a:p>
            <a:pPr marL="0" indent="0">
              <a:buFont typeface="Arial" panose="020B0604020202020204" pitchFamily="34" charset="0"/>
              <a:buNone/>
            </a:pPr>
            <a:r>
              <a:rPr lang="fr-CH" sz="1900"/>
              <a:t>1 mot	1 mot</a:t>
            </a:r>
          </a:p>
          <a:p>
            <a:pPr marL="0" indent="0">
              <a:buFont typeface="Arial" panose="020B0604020202020204" pitchFamily="34" charset="0"/>
              <a:buNone/>
            </a:pPr>
            <a:r>
              <a:rPr lang="fr-CH" sz="3500" b="1">
                <a:latin typeface="IFAO-Grec Unicode" panose="02020603050405020304" pitchFamily="18" charset="0"/>
                <a:ea typeface="Calibri" panose="020F0502020204030204" pitchFamily="34" charset="0"/>
                <a:cs typeface="Times New Roman" panose="02020603050405020304" pitchFamily="18" charset="0"/>
              </a:rPr>
              <a:t>– – | – </a:t>
            </a:r>
            <a:r>
              <a:rPr lang="fr-CH" sz="3500" b="1">
                <a:latin typeface="IFAO-Grec Unicode" panose="02020603050405020304" pitchFamily="18" charset="0"/>
                <a:ea typeface="Calibri" panose="020F0502020204030204" pitchFamily="34" charset="0"/>
                <a:cs typeface="Orthos" panose="02020604060306020203" pitchFamily="18" charset="2"/>
              </a:rPr>
              <a:t>⏑</a:t>
            </a:r>
            <a:r>
              <a:rPr lang="fr-CH" sz="3500" b="1">
                <a:latin typeface="IFAO-Grec Unicode" panose="02020603050405020304" pitchFamily="18" charset="0"/>
                <a:ea typeface="Calibri" panose="020F0502020204030204" pitchFamily="34" charset="0"/>
                <a:cs typeface="Times New Roman" panose="02020603050405020304" pitchFamily="18" charset="0"/>
              </a:rPr>
              <a:t> – ||</a:t>
            </a:r>
          </a:p>
          <a:p>
            <a:pPr marL="0" indent="0">
              <a:buFont typeface="Arial" panose="020B0604020202020204" pitchFamily="34" charset="0"/>
              <a:buNone/>
            </a:pPr>
            <a:endParaRPr lang="fr-CH" dirty="0"/>
          </a:p>
        </p:txBody>
      </p:sp>
    </p:spTree>
    <p:extLst>
      <p:ext uri="{BB962C8B-B14F-4D97-AF65-F5344CB8AC3E}">
        <p14:creationId xmlns:p14="http://schemas.microsoft.com/office/powerpoint/2010/main" val="1933680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39799-60E9-073E-BDE9-1B86538F139D}"/>
              </a:ext>
            </a:extLst>
          </p:cNvPr>
          <p:cNvSpPr>
            <a:spLocks noGrp="1"/>
          </p:cNvSpPr>
          <p:nvPr>
            <p:ph type="title"/>
          </p:nvPr>
        </p:nvSpPr>
        <p:spPr/>
        <p:txBody>
          <a:bodyPr/>
          <a:lstStyle/>
          <a:p>
            <a:r>
              <a:rPr lang="fr-CH" dirty="0"/>
              <a:t>I. Hexamètres dactyliques: </a:t>
            </a:r>
            <a:r>
              <a:rPr lang="fr-CH" i="1" dirty="0" err="1"/>
              <a:t>Od</a:t>
            </a:r>
            <a:r>
              <a:rPr lang="fr-CH" dirty="0"/>
              <a:t>. 6,149-161</a:t>
            </a:r>
          </a:p>
        </p:txBody>
      </p:sp>
      <p:sp>
        <p:nvSpPr>
          <p:cNvPr id="3" name="Content Placeholder 2">
            <a:extLst>
              <a:ext uri="{FF2B5EF4-FFF2-40B4-BE49-F238E27FC236}">
                <a16:creationId xmlns:a16="http://schemas.microsoft.com/office/drawing/2014/main" id="{5006E469-44CD-93EA-00D6-FF9E2404BF54}"/>
              </a:ext>
            </a:extLst>
          </p:cNvPr>
          <p:cNvSpPr>
            <a:spLocks noGrp="1"/>
          </p:cNvSpPr>
          <p:nvPr>
            <p:ph idx="1"/>
          </p:nvPr>
        </p:nvSpPr>
        <p:spPr>
          <a:ln>
            <a:noFill/>
          </a:ln>
        </p:spPr>
        <p:txBody>
          <a:bodyPr/>
          <a:lstStyle/>
          <a:p>
            <a:pPr marL="0" indent="0">
              <a:buNone/>
            </a:pPr>
            <a:r>
              <a:rPr kumimoji="0" lang="en-CH" sz="2800" b="0" i="0" u="none" strike="noStrike" kern="0" cap="none" spc="0" normalizeH="0" baseline="0" noProof="0" dirty="0">
                <a:ln>
                  <a:noFill/>
                </a:ln>
                <a:solidFill>
                  <a:srgbClr val="E7E6E6">
                    <a:lumMod val="50000"/>
                  </a:srgbClr>
                </a:solidFill>
                <a:effectLst/>
                <a:uLnTx/>
                <a:uFillTx/>
                <a:latin typeface="IFAO-Grec Unicode" panose="02020603050405020304" pitchFamily="18" charset="77"/>
                <a:ea typeface="IFAO-Grec Unicode" panose="02020603050405020304" pitchFamily="18" charset="77"/>
                <a:cs typeface="+mn-cs"/>
              </a:rPr>
              <a:t>Si tu es une déesse, parmi ceux qui habitent le vaste ciel,</a:t>
            </a:r>
            <a:r>
              <a:rPr kumimoji="0" lang="en-CH" sz="2800" b="0" i="0" u="none" strike="noStrike" kern="1200" cap="none" spc="0" normalizeH="0" baseline="0" noProof="0" dirty="0">
                <a:ln>
                  <a:noFill/>
                </a:ln>
                <a:solidFill>
                  <a:srgbClr val="E7E6E6">
                    <a:lumMod val="50000"/>
                  </a:srgbClr>
                </a:solidFill>
                <a:effectLst/>
                <a:uLnTx/>
                <a:uFillTx/>
                <a:latin typeface="IFAO-Grec Unicode" panose="02020603050405020304" pitchFamily="18" charset="77"/>
                <a:ea typeface="IFAO-Grec Unicode" panose="02020603050405020304" pitchFamily="18" charset="77"/>
                <a:cs typeface="+mn-cs"/>
              </a:rPr>
              <a:t> </a:t>
            </a:r>
            <a:endParaRPr lang="fr-CH" sz="1800" kern="100" dirty="0">
              <a:effectLst/>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 |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  </a:t>
            </a:r>
            <a:r>
              <a:rPr lang="fr-CH" sz="3200" b="1" dirty="0">
                <a:effectLst/>
                <a:latin typeface="IFAO-Grec Unicode" panose="02020603050405020304" pitchFamily="18" charset="0"/>
                <a:ea typeface="IFAO-Grec Unicode" panose="02020603050405020304" pitchFamily="18" charset="0"/>
                <a:cs typeface="Times New Roman" panose="02020603050405020304" pitchFamily="18"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endParaRPr lang="fr-CH" sz="3200" kern="100" dirty="0">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fr-CH" sz="3200" kern="100" dirty="0" err="1">
                <a:effectLst/>
                <a:latin typeface="IFAO-Grec Unicode" panose="02020603050405020304" pitchFamily="18" charset="77"/>
                <a:ea typeface="Aptos" panose="020B0004020202020204" pitchFamily="34" charset="0"/>
                <a:cs typeface="Times New Roman" panose="02020603050405020304" pitchFamily="18" charset="0"/>
              </a:rPr>
              <a:t>εἰ</a:t>
            </a: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err="1">
                <a:effectLst/>
                <a:latin typeface="IFAO-Grec Unicode" panose="02020603050405020304" pitchFamily="18" charset="77"/>
                <a:ea typeface="Aptos" panose="020B0004020202020204" pitchFamily="34" charset="0"/>
                <a:cs typeface="Times New Roman" panose="02020603050405020304" pitchFamily="18" charset="0"/>
              </a:rPr>
              <a:t>μέν</a:t>
            </a: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err="1">
                <a:effectLst/>
                <a:latin typeface="IFAO-Grec Unicode" panose="02020603050405020304" pitchFamily="18" charset="77"/>
                <a:ea typeface="Aptos" panose="020B0004020202020204" pitchFamily="34" charset="0"/>
                <a:cs typeface="Times New Roman" panose="02020603050405020304" pitchFamily="18" charset="0"/>
              </a:rPr>
              <a:t>τις</a:t>
            </a: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err="1">
                <a:effectLst/>
                <a:latin typeface="IFAO-Grec Unicode" panose="02020603050405020304" pitchFamily="18" charset="77"/>
                <a:ea typeface="Aptos" panose="020B0004020202020204" pitchFamily="34" charset="0"/>
                <a:cs typeface="Times New Roman" panose="02020603050405020304" pitchFamily="18" charset="0"/>
              </a:rPr>
              <a:t>θεός</a:t>
            </a: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err="1">
                <a:effectLst/>
                <a:latin typeface="IFAO-Grec Unicode" panose="02020603050405020304" pitchFamily="18" charset="77"/>
                <a:ea typeface="Aptos" panose="020B0004020202020204" pitchFamily="34" charset="0"/>
                <a:cs typeface="Times New Roman" panose="02020603050405020304" pitchFamily="18" charset="0"/>
              </a:rPr>
              <a:t>ἐσσι</a:t>
            </a: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a:t>
            </a: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err="1">
                <a:effectLst/>
                <a:latin typeface="IFAO-Grec Unicode" panose="02020603050405020304" pitchFamily="18" charset="77"/>
                <a:ea typeface="Aptos" panose="020B0004020202020204" pitchFamily="34" charset="0"/>
                <a:cs typeface="Times New Roman" panose="02020603050405020304" pitchFamily="18" charset="0"/>
              </a:rPr>
              <a:t>τοὶ</a:t>
            </a: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err="1">
                <a:effectLst/>
                <a:latin typeface="IFAO-Grec Unicode" panose="02020603050405020304" pitchFamily="18" charset="77"/>
                <a:ea typeface="Aptos" panose="020B0004020202020204" pitchFamily="34" charset="0"/>
                <a:cs typeface="Times New Roman" panose="02020603050405020304" pitchFamily="18" charset="0"/>
              </a:rPr>
              <a:t>οὐρ</a:t>
            </a: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α</a:t>
            </a:r>
            <a:r>
              <a:rPr lang="fr-CH" sz="3200" kern="100" dirty="0" err="1">
                <a:effectLst/>
                <a:latin typeface="IFAO-Grec Unicode" panose="02020603050405020304" pitchFamily="18" charset="77"/>
                <a:ea typeface="Aptos" panose="020B0004020202020204" pitchFamily="34" charset="0"/>
                <a:cs typeface="Times New Roman" panose="02020603050405020304" pitchFamily="18" charset="0"/>
              </a:rPr>
              <a:t>νὸν</a:t>
            </a: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err="1">
                <a:effectLst/>
                <a:latin typeface="IFAO-Grec Unicode" panose="02020603050405020304" pitchFamily="18" charset="77"/>
                <a:ea typeface="Aptos" panose="020B0004020202020204" pitchFamily="34" charset="0"/>
                <a:cs typeface="Times New Roman" panose="02020603050405020304" pitchFamily="18" charset="0"/>
              </a:rPr>
              <a:t>εὐρὺν</a:t>
            </a: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err="1">
                <a:effectLst/>
                <a:latin typeface="IFAO-Grec Unicode" panose="02020603050405020304" pitchFamily="18" charset="77"/>
                <a:ea typeface="Aptos" panose="020B0004020202020204" pitchFamily="34" charset="0"/>
                <a:cs typeface="Times New Roman" panose="02020603050405020304" pitchFamily="18" charset="0"/>
              </a:rPr>
              <a:t>ἔχουσιν</a:t>
            </a: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a:t>
            </a:r>
          </a:p>
          <a:p>
            <a:pPr marL="0" indent="0">
              <a:buNone/>
            </a:pPr>
            <a:endParaRPr lang="fr-CH" sz="3200" kern="100" dirty="0">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a:t>
            </a:r>
            <a:endParaRPr lang="en-CH"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B03B78F1-12E0-4D10-15EB-B93AAA3E5AE8}"/>
              </a:ext>
            </a:extLst>
          </p:cNvPr>
          <p:cNvCxnSpPr/>
          <p:nvPr/>
        </p:nvCxnSpPr>
        <p:spPr>
          <a:xfrm flipH="1" flipV="1">
            <a:off x="4335517" y="3429000"/>
            <a:ext cx="220717" cy="57544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77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solidFill>
                  <a:schemeClr val="accent1"/>
                </a:solidFill>
              </a:rPr>
              <a:t>Anapeste aristophanien: tétramètre anapestique catalectique</a:t>
            </a:r>
          </a:p>
        </p:txBody>
      </p:sp>
      <p:sp>
        <p:nvSpPr>
          <p:cNvPr id="3" name="Espace réservé du contenu 2"/>
          <p:cNvSpPr>
            <a:spLocks noGrp="1"/>
          </p:cNvSpPr>
          <p:nvPr>
            <p:ph idx="1"/>
          </p:nvPr>
        </p:nvSpPr>
        <p:spPr/>
        <p:txBody>
          <a:bodyPr/>
          <a:lstStyle/>
          <a:p>
            <a:pPr>
              <a:buClr>
                <a:schemeClr val="accent1"/>
              </a:buClr>
            </a:pPr>
            <a:endParaRPr lang="fr-CH" dirty="0"/>
          </a:p>
          <a:p>
            <a:pPr marL="0" indent="0">
              <a:buClr>
                <a:schemeClr val="accent1"/>
              </a:buClr>
              <a:buNone/>
            </a:pPr>
            <a:r>
              <a:rPr lang="fr-CH" dirty="0"/>
              <a:t>	⏑⏑ – ⏑⏑ – |⏑⏑ – ⏑⏑ – </a:t>
            </a:r>
            <a:r>
              <a:rPr lang="fr-CH" dirty="0">
                <a:solidFill>
                  <a:srgbClr val="FF0000"/>
                </a:solidFill>
              </a:rPr>
              <a:t>│</a:t>
            </a:r>
            <a:r>
              <a:rPr lang="fr-CH" dirty="0"/>
              <a:t> ⏑⏑ –  ⏑⏑ – |⏑⏑ –  – </a:t>
            </a:r>
            <a:r>
              <a:rPr lang="fr-CH" dirty="0">
                <a:latin typeface="IFAO-Grec Unicode" panose="02020603050405020304" pitchFamily="18" charset="77"/>
                <a:ea typeface="IFAO-Grec Unicode" panose="02020603050405020304" pitchFamily="18" charset="77"/>
              </a:rPr>
              <a:t>||</a:t>
            </a:r>
          </a:p>
          <a:p>
            <a:pPr marL="0" indent="0">
              <a:buClr>
                <a:schemeClr val="accent1"/>
              </a:buClr>
              <a:buNone/>
            </a:pPr>
            <a:endParaRPr lang="fr-FR" dirty="0"/>
          </a:p>
          <a:p>
            <a:pPr marL="0" indent="0">
              <a:buClr>
                <a:schemeClr val="accent1"/>
              </a:buClr>
              <a:buNone/>
            </a:pPr>
            <a:endParaRPr lang="fr-FR" dirty="0"/>
          </a:p>
          <a:p>
            <a:pPr marL="0" indent="0">
              <a:buClr>
                <a:schemeClr val="accent1"/>
              </a:buClr>
              <a:buNone/>
            </a:pPr>
            <a:endParaRPr lang="fr-FR" dirty="0"/>
          </a:p>
          <a:p>
            <a:pPr marL="0" indent="0">
              <a:buClr>
                <a:schemeClr val="accent1"/>
              </a:buClr>
              <a:buNone/>
            </a:pPr>
            <a:r>
              <a:rPr lang="fr-CH" dirty="0"/>
              <a:t>    ⏑   ⏑  –   ⏑   ⏑ –  |  ⏑   ⏑   –     –  – </a:t>
            </a:r>
            <a:r>
              <a:rPr lang="fr-CH" dirty="0">
                <a:solidFill>
                  <a:srgbClr val="FF0000"/>
                </a:solidFill>
              </a:rPr>
              <a:t>│</a:t>
            </a:r>
            <a:r>
              <a:rPr lang="fr-CH" dirty="0">
                <a:solidFill>
                  <a:schemeClr val="bg2">
                    <a:lumMod val="75000"/>
                  </a:schemeClr>
                </a:solidFill>
              </a:rPr>
              <a:t> </a:t>
            </a:r>
            <a:r>
              <a:rPr lang="fr-CH" dirty="0"/>
              <a:t>⏑  ⏑    –    ⏑   ⏑   – |⏑ ⏑–  – </a:t>
            </a:r>
            <a:r>
              <a:rPr lang="fr-CH" dirty="0">
                <a:latin typeface="IFAO-Grec Unicode" panose="02020603050405020304" pitchFamily="18" charset="77"/>
                <a:ea typeface="IFAO-Grec Unicode" panose="02020603050405020304" pitchFamily="18" charset="77"/>
              </a:rPr>
              <a:t>||</a:t>
            </a:r>
            <a:br>
              <a:rPr lang="el-GR" dirty="0"/>
            </a:br>
            <a:r>
              <a:rPr lang="el-GR" dirty="0">
                <a:solidFill>
                  <a:schemeClr val="accent1"/>
                </a:solidFill>
              </a:rPr>
              <a:t>στεφανωσάμενος </a:t>
            </a:r>
            <a:r>
              <a:rPr lang="el-GR" dirty="0" err="1">
                <a:solidFill>
                  <a:schemeClr val="accent1"/>
                </a:solidFill>
              </a:rPr>
              <a:t>καλάμῳ</a:t>
            </a:r>
            <a:r>
              <a:rPr lang="el-GR" dirty="0">
                <a:solidFill>
                  <a:schemeClr val="accent1"/>
                </a:solidFill>
              </a:rPr>
              <a:t> </a:t>
            </a:r>
            <a:r>
              <a:rPr lang="el-GR" dirty="0" err="1">
                <a:solidFill>
                  <a:schemeClr val="accent1"/>
                </a:solidFill>
              </a:rPr>
              <a:t>λευκῷ</a:t>
            </a:r>
            <a:r>
              <a:rPr lang="fr-CH" dirty="0">
                <a:solidFill>
                  <a:schemeClr val="accent1"/>
                </a:solidFill>
              </a:rPr>
              <a:t> </a:t>
            </a:r>
            <a:r>
              <a:rPr lang="el-GR" dirty="0">
                <a:solidFill>
                  <a:schemeClr val="accent1"/>
                </a:solidFill>
              </a:rPr>
              <a:t> μετὰ σώφρονος ἡλικιώτου</a:t>
            </a:r>
            <a:r>
              <a:rPr lang="fr-FR" dirty="0">
                <a:solidFill>
                  <a:schemeClr val="accent1"/>
                </a:solidFill>
              </a:rPr>
              <a:t> </a:t>
            </a:r>
            <a:r>
              <a:rPr lang="fr-FR" dirty="0"/>
              <a:t>(</a:t>
            </a:r>
            <a:r>
              <a:rPr lang="fr-FR" dirty="0" err="1"/>
              <a:t>Aristoph</a:t>
            </a:r>
            <a:r>
              <a:rPr lang="fr-FR" dirty="0"/>
              <a:t>. </a:t>
            </a:r>
            <a:r>
              <a:rPr lang="fr-FR" i="1" dirty="0" err="1"/>
              <a:t>Nub</a:t>
            </a:r>
            <a:r>
              <a:rPr lang="fr-FR" dirty="0"/>
              <a:t>. 1006)</a:t>
            </a:r>
            <a:endParaRPr lang="fr-CH" dirty="0"/>
          </a:p>
        </p:txBody>
      </p:sp>
      <p:sp>
        <p:nvSpPr>
          <p:cNvPr id="4" name="ZoneTexte 5">
            <a:extLst>
              <a:ext uri="{FF2B5EF4-FFF2-40B4-BE49-F238E27FC236}">
                <a16:creationId xmlns:a16="http://schemas.microsoft.com/office/drawing/2014/main" id="{30E493B7-F21B-F01A-8252-2D14EB08E89D}"/>
              </a:ext>
            </a:extLst>
          </p:cNvPr>
          <p:cNvSpPr txBox="1"/>
          <p:nvPr/>
        </p:nvSpPr>
        <p:spPr>
          <a:xfrm>
            <a:off x="9451521" y="1363960"/>
            <a:ext cx="1902279"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CH" b="1" dirty="0" err="1">
                <a:solidFill>
                  <a:sysClr val="windowText" lastClr="000000"/>
                </a:solidFill>
              </a:rPr>
              <a:t>catalexe</a:t>
            </a:r>
            <a:r>
              <a:rPr lang="fr-CH" b="1" dirty="0">
                <a:solidFill>
                  <a:sysClr val="windowText" lastClr="000000"/>
                </a:solidFill>
              </a:rPr>
              <a:t>: </a:t>
            </a:r>
            <a:endParaRPr lang="fr-CH" dirty="0">
              <a:solidFill>
                <a:sysClr val="windowText" lastClr="000000"/>
              </a:solidFill>
            </a:endParaRPr>
          </a:p>
          <a:p>
            <a:r>
              <a:rPr lang="fr-CH" dirty="0">
                <a:solidFill>
                  <a:sysClr val="windowText" lastClr="000000"/>
                </a:solidFill>
              </a:rPr>
              <a:t>il manque la dernière syllabe</a:t>
            </a:r>
          </a:p>
        </p:txBody>
      </p:sp>
      <p:cxnSp>
        <p:nvCxnSpPr>
          <p:cNvPr id="5" name="Connecteur droit avec flèche 7">
            <a:extLst>
              <a:ext uri="{FF2B5EF4-FFF2-40B4-BE49-F238E27FC236}">
                <a16:creationId xmlns:a16="http://schemas.microsoft.com/office/drawing/2014/main" id="{A51B89FD-1F52-B6C6-526F-1A233AFDB22B}"/>
              </a:ext>
            </a:extLst>
          </p:cNvPr>
          <p:cNvCxnSpPr>
            <a:cxnSpLocks/>
            <a:stCxn id="4" idx="1"/>
          </p:cNvCxnSpPr>
          <p:nvPr/>
        </p:nvCxnSpPr>
        <p:spPr>
          <a:xfrm flipH="1">
            <a:off x="7812157" y="1825625"/>
            <a:ext cx="1639364" cy="67903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0085CF8D-6604-87E0-A94A-E8B3FA000298}"/>
              </a:ext>
            </a:extLst>
          </p:cNvPr>
          <p:cNvSpPr txBox="1"/>
          <p:nvPr/>
        </p:nvSpPr>
        <p:spPr>
          <a:xfrm>
            <a:off x="7597873" y="3101459"/>
            <a:ext cx="3707296"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buClr>
                <a:schemeClr val="accent1"/>
              </a:buClr>
            </a:pPr>
            <a:r>
              <a:rPr lang="fr-CH" dirty="0"/>
              <a:t>Le 7</a:t>
            </a:r>
            <a:r>
              <a:rPr lang="fr-CH" baseline="30000" dirty="0"/>
              <a:t>e</a:t>
            </a:r>
            <a:r>
              <a:rPr lang="fr-CH" dirty="0"/>
              <a:t> pied est toujours un anapeste.</a:t>
            </a:r>
          </a:p>
        </p:txBody>
      </p:sp>
      <p:cxnSp>
        <p:nvCxnSpPr>
          <p:cNvPr id="10" name="Straight Arrow Connector 9">
            <a:extLst>
              <a:ext uri="{FF2B5EF4-FFF2-40B4-BE49-F238E27FC236}">
                <a16:creationId xmlns:a16="http://schemas.microsoft.com/office/drawing/2014/main" id="{D8DA3A8D-E66F-7E10-C044-526525B49085}"/>
              </a:ext>
            </a:extLst>
          </p:cNvPr>
          <p:cNvCxnSpPr>
            <a:cxnSpLocks/>
            <a:stCxn id="8" idx="1"/>
          </p:cNvCxnSpPr>
          <p:nvPr/>
        </p:nvCxnSpPr>
        <p:spPr>
          <a:xfrm flipH="1" flipV="1">
            <a:off x="7096539" y="2782407"/>
            <a:ext cx="501334" cy="50371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4" name="TextBox 13">
            <a:extLst>
              <a:ext uri="{FF2B5EF4-FFF2-40B4-BE49-F238E27FC236}">
                <a16:creationId xmlns:a16="http://schemas.microsoft.com/office/drawing/2014/main" id="{4E39A879-C6F4-BA4D-3569-81C281D0F9AD}"/>
              </a:ext>
            </a:extLst>
          </p:cNvPr>
          <p:cNvSpPr txBox="1"/>
          <p:nvPr/>
        </p:nvSpPr>
        <p:spPr>
          <a:xfrm>
            <a:off x="1045327" y="3239958"/>
            <a:ext cx="2671376"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indent="0">
              <a:buClr>
                <a:schemeClr val="accent1"/>
              </a:buClr>
              <a:buNone/>
            </a:pPr>
            <a:r>
              <a:rPr lang="fr-FR" sz="2400" dirty="0"/>
              <a:t>pied: anapeste </a:t>
            </a:r>
            <a:r>
              <a:rPr lang="fr-CH" sz="2400" dirty="0">
                <a:latin typeface="IFAO-Grec Unicode" panose="02020603050405020304" pitchFamily="18" charset="0"/>
                <a:ea typeface="IFAO-Grec Unicode" panose="02020603050405020304" pitchFamily="18" charset="0"/>
              </a:rPr>
              <a:t>⏑ ⏑ – </a:t>
            </a:r>
            <a:endParaRPr lang="fr-FR" sz="2400" dirty="0"/>
          </a:p>
        </p:txBody>
      </p:sp>
      <p:sp>
        <p:nvSpPr>
          <p:cNvPr id="16" name="TextBox 15">
            <a:extLst>
              <a:ext uri="{FF2B5EF4-FFF2-40B4-BE49-F238E27FC236}">
                <a16:creationId xmlns:a16="http://schemas.microsoft.com/office/drawing/2014/main" id="{67592869-7911-98E8-85B6-50BF611F3CDB}"/>
              </a:ext>
            </a:extLst>
          </p:cNvPr>
          <p:cNvSpPr txBox="1"/>
          <p:nvPr/>
        </p:nvSpPr>
        <p:spPr>
          <a:xfrm>
            <a:off x="4546560" y="3721303"/>
            <a:ext cx="4299266"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CH" dirty="0"/>
              <a:t>Diérèse médiane entre les deux </a:t>
            </a:r>
            <a:r>
              <a:rPr lang="fr-CH" dirty="0" err="1"/>
              <a:t>dimètres</a:t>
            </a:r>
            <a:r>
              <a:rPr lang="fr-CH" dirty="0"/>
              <a:t> </a:t>
            </a:r>
          </a:p>
        </p:txBody>
      </p:sp>
      <p:cxnSp>
        <p:nvCxnSpPr>
          <p:cNvPr id="18" name="Straight Arrow Connector 17">
            <a:extLst>
              <a:ext uri="{FF2B5EF4-FFF2-40B4-BE49-F238E27FC236}">
                <a16:creationId xmlns:a16="http://schemas.microsoft.com/office/drawing/2014/main" id="{57D21E74-F16C-C22A-8A6D-D61A054EB683}"/>
              </a:ext>
            </a:extLst>
          </p:cNvPr>
          <p:cNvCxnSpPr>
            <a:stCxn id="16" idx="1"/>
          </p:cNvCxnSpPr>
          <p:nvPr/>
        </p:nvCxnSpPr>
        <p:spPr>
          <a:xfrm flipV="1">
            <a:off x="4546560" y="2823713"/>
            <a:ext cx="343492" cy="108225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84389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43F731-6B6F-4204-B068-5FD45106385C}"/>
              </a:ext>
            </a:extLst>
          </p:cNvPr>
          <p:cNvSpPr>
            <a:spLocks noGrp="1"/>
          </p:cNvSpPr>
          <p:nvPr>
            <p:ph type="title"/>
          </p:nvPr>
        </p:nvSpPr>
        <p:spPr/>
        <p:txBody>
          <a:bodyPr/>
          <a:lstStyle/>
          <a:p>
            <a:r>
              <a:rPr lang="fr-FR" dirty="0">
                <a:solidFill>
                  <a:schemeClr val="accent1"/>
                </a:solidFill>
              </a:rPr>
              <a:t>Anapeste (</a:t>
            </a:r>
            <a:r>
              <a:rPr lang="fr-CH" sz="4400" dirty="0">
                <a:solidFill>
                  <a:schemeClr val="accent1"/>
                </a:solidFill>
                <a:latin typeface="IFAO-Grec Unicode" panose="02020603050405020304" pitchFamily="18" charset="0"/>
                <a:ea typeface="IFAO-Grec Unicode" panose="02020603050405020304" pitchFamily="18" charset="0"/>
              </a:rPr>
              <a:t>⏑ ⏑ – </a:t>
            </a:r>
            <a:r>
              <a:rPr lang="fr-CH" sz="4400" dirty="0">
                <a:solidFill>
                  <a:schemeClr val="accent1"/>
                </a:solidFill>
                <a:ea typeface="IFAO-Grec Unicode" panose="02020603050405020304" pitchFamily="18" charset="0"/>
              </a:rPr>
              <a:t>)</a:t>
            </a:r>
            <a:endParaRPr lang="fr-FR" dirty="0">
              <a:solidFill>
                <a:schemeClr val="accent1"/>
              </a:solidFill>
            </a:endParaRPr>
          </a:p>
        </p:txBody>
      </p:sp>
      <p:sp>
        <p:nvSpPr>
          <p:cNvPr id="3" name="Espace réservé du contenu 2">
            <a:extLst>
              <a:ext uri="{FF2B5EF4-FFF2-40B4-BE49-F238E27FC236}">
                <a16:creationId xmlns:a16="http://schemas.microsoft.com/office/drawing/2014/main" id="{F37CE2BE-1F05-47E5-9E0A-949A13A66EB7}"/>
              </a:ext>
            </a:extLst>
          </p:cNvPr>
          <p:cNvSpPr>
            <a:spLocks noGrp="1"/>
          </p:cNvSpPr>
          <p:nvPr>
            <p:ph idx="1"/>
          </p:nvPr>
        </p:nvSpPr>
        <p:spPr/>
        <p:txBody>
          <a:bodyPr/>
          <a:lstStyle/>
          <a:p>
            <a:pPr>
              <a:buClr>
                <a:schemeClr val="accent1"/>
              </a:buClr>
            </a:pPr>
            <a:r>
              <a:rPr lang="fr-CH" dirty="0"/>
              <a:t>Substitutions possibles: </a:t>
            </a:r>
          </a:p>
          <a:p>
            <a:pPr lvl="1">
              <a:buClr>
                <a:schemeClr val="accent1"/>
              </a:buClr>
            </a:pPr>
            <a:r>
              <a:rPr lang="fr-CH" dirty="0"/>
              <a:t>– – </a:t>
            </a:r>
          </a:p>
          <a:p>
            <a:pPr lvl="1">
              <a:buClr>
                <a:schemeClr val="accent1"/>
              </a:buClr>
            </a:pPr>
            <a:r>
              <a:rPr lang="fr-CH" dirty="0"/>
              <a:t>– ⏑⏑</a:t>
            </a:r>
          </a:p>
          <a:p>
            <a:pPr lvl="1">
              <a:buClr>
                <a:schemeClr val="accent1"/>
              </a:buClr>
            </a:pPr>
            <a:r>
              <a:rPr lang="fr-CH" dirty="0"/>
              <a:t>⏑⏑⏑ (tribraque)</a:t>
            </a:r>
          </a:p>
          <a:p>
            <a:pPr>
              <a:buClr>
                <a:schemeClr val="accent1"/>
              </a:buClr>
            </a:pPr>
            <a:r>
              <a:rPr lang="fr-CH" dirty="0"/>
              <a:t>Mètre anapestique: </a:t>
            </a:r>
            <a:r>
              <a:rPr lang="fr-FR" dirty="0"/>
              <a:t>⏑⏑ </a:t>
            </a:r>
            <a:r>
              <a:rPr lang="fr-CH" dirty="0"/>
              <a:t>– </a:t>
            </a:r>
            <a:r>
              <a:rPr lang="fr-FR" dirty="0"/>
              <a:t>⏑⏑ </a:t>
            </a:r>
            <a:r>
              <a:rPr lang="fr-CH" dirty="0"/>
              <a:t>–</a:t>
            </a:r>
          </a:p>
          <a:p>
            <a:pPr>
              <a:buClr>
                <a:schemeClr val="accent1"/>
              </a:buClr>
            </a:pPr>
            <a:r>
              <a:rPr lang="fr-CH" dirty="0"/>
              <a:t>Vers anapestique: </a:t>
            </a:r>
          </a:p>
          <a:p>
            <a:pPr lvl="1">
              <a:buClr>
                <a:schemeClr val="accent1"/>
              </a:buClr>
            </a:pPr>
            <a:r>
              <a:rPr lang="fr-CH" dirty="0"/>
              <a:t>1, 2, ou 4 mesures (monomètre, </a:t>
            </a:r>
            <a:r>
              <a:rPr lang="fr-CH" dirty="0" err="1"/>
              <a:t>dimètre</a:t>
            </a:r>
            <a:r>
              <a:rPr lang="fr-CH" dirty="0"/>
              <a:t>, tétramètre)</a:t>
            </a:r>
          </a:p>
          <a:p>
            <a:pPr lvl="1">
              <a:buClr>
                <a:schemeClr val="accent1"/>
              </a:buClr>
            </a:pPr>
            <a:r>
              <a:rPr lang="fr-CH" dirty="0"/>
              <a:t>Catalectique (dernière mesure écourtée) ou acatalectique (dernière mesure complète)</a:t>
            </a:r>
          </a:p>
          <a:p>
            <a:pPr>
              <a:buClr>
                <a:schemeClr val="accent1"/>
              </a:buClr>
            </a:pPr>
            <a:endParaRPr lang="fr-FR" dirty="0"/>
          </a:p>
        </p:txBody>
      </p:sp>
    </p:spTree>
    <p:extLst>
      <p:ext uri="{BB962C8B-B14F-4D97-AF65-F5344CB8AC3E}">
        <p14:creationId xmlns:p14="http://schemas.microsoft.com/office/powerpoint/2010/main" val="24376196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817E2-7EF2-5489-4B90-4809A71C730C}"/>
              </a:ext>
            </a:extLst>
          </p:cNvPr>
          <p:cNvSpPr>
            <a:spLocks noGrp="1"/>
          </p:cNvSpPr>
          <p:nvPr>
            <p:ph type="title"/>
          </p:nvPr>
        </p:nvSpPr>
        <p:spPr/>
        <p:txBody>
          <a:bodyPr/>
          <a:lstStyle/>
          <a:p>
            <a:r>
              <a:rPr lang="fr-CH" dirty="0">
                <a:solidFill>
                  <a:schemeClr val="bg1">
                    <a:lumMod val="50000"/>
                  </a:schemeClr>
                </a:solidFill>
              </a:rPr>
              <a:t>Exercice: tétramètre anapestique</a:t>
            </a:r>
          </a:p>
        </p:txBody>
      </p:sp>
      <p:sp>
        <p:nvSpPr>
          <p:cNvPr id="3" name="Content Placeholder 2">
            <a:extLst>
              <a:ext uri="{FF2B5EF4-FFF2-40B4-BE49-F238E27FC236}">
                <a16:creationId xmlns:a16="http://schemas.microsoft.com/office/drawing/2014/main" id="{9D2329F9-EE85-BA2F-6E4D-5077B5E84BB9}"/>
              </a:ext>
            </a:extLst>
          </p:cNvPr>
          <p:cNvSpPr>
            <a:spLocks noGrp="1"/>
          </p:cNvSpPr>
          <p:nvPr>
            <p:ph idx="1"/>
          </p:nvPr>
        </p:nvSpPr>
        <p:spPr/>
        <p:txBody>
          <a:bodyPr/>
          <a:lstStyle/>
          <a:p>
            <a:pPr marL="0" indent="0">
              <a:buNone/>
            </a:pPr>
            <a:r>
              <a:rPr lang="fr-CH" dirty="0"/>
              <a:t>Ar. </a:t>
            </a:r>
            <a:r>
              <a:rPr lang="fr-CH" i="1" dirty="0"/>
              <a:t>Lys</a:t>
            </a:r>
            <a:r>
              <a:rPr lang="fr-CH" dirty="0"/>
              <a:t>. 507-509</a:t>
            </a:r>
          </a:p>
          <a:p>
            <a:pPr marL="0" indent="0">
              <a:buNone/>
            </a:pPr>
            <a:endParaRPr lang="fr-CH" dirty="0">
              <a:solidFill>
                <a:schemeClr val="accent1"/>
              </a:solidFill>
            </a:endParaRPr>
          </a:p>
          <a:p>
            <a:pPr marL="0" indent="0">
              <a:buNone/>
            </a:pPr>
            <a:r>
              <a:rPr lang="el-GR" dirty="0" err="1">
                <a:solidFill>
                  <a:schemeClr val="accent1"/>
                </a:solidFill>
              </a:rPr>
              <a:t>ἡμεῖς</a:t>
            </a:r>
            <a:r>
              <a:rPr lang="el-GR" dirty="0">
                <a:solidFill>
                  <a:schemeClr val="accent1"/>
                </a:solidFill>
              </a:rPr>
              <a:t> </a:t>
            </a:r>
            <a:r>
              <a:rPr lang="el-GR" dirty="0" err="1">
                <a:solidFill>
                  <a:schemeClr val="accent1"/>
                </a:solidFill>
              </a:rPr>
              <a:t>τὸν</a:t>
            </a:r>
            <a:r>
              <a:rPr lang="el-GR" dirty="0">
                <a:solidFill>
                  <a:schemeClr val="accent1"/>
                </a:solidFill>
              </a:rPr>
              <a:t> </a:t>
            </a:r>
            <a:r>
              <a:rPr lang="el-GR" dirty="0" err="1">
                <a:solidFill>
                  <a:schemeClr val="accent1"/>
                </a:solidFill>
              </a:rPr>
              <a:t>μὲν</a:t>
            </a:r>
            <a:r>
              <a:rPr lang="el-GR" dirty="0">
                <a:solidFill>
                  <a:schemeClr val="accent1"/>
                </a:solidFill>
              </a:rPr>
              <a:t> πρότερον </a:t>
            </a:r>
            <a:r>
              <a:rPr lang="el-GR" dirty="0" err="1">
                <a:solidFill>
                  <a:schemeClr val="accent1"/>
                </a:solidFill>
              </a:rPr>
              <a:t>σιγῇ</a:t>
            </a:r>
            <a:r>
              <a:rPr lang="el-GR" dirty="0">
                <a:solidFill>
                  <a:schemeClr val="accent1"/>
                </a:solidFill>
              </a:rPr>
              <a:t> </a:t>
            </a:r>
            <a:r>
              <a:rPr lang="el-GR" dirty="0" err="1">
                <a:solidFill>
                  <a:schemeClr val="accent1"/>
                </a:solidFill>
              </a:rPr>
              <a:t>χρόνον</a:t>
            </a:r>
            <a:r>
              <a:rPr lang="el-GR" dirty="0">
                <a:solidFill>
                  <a:schemeClr val="accent1"/>
                </a:solidFill>
              </a:rPr>
              <a:t> </a:t>
            </a:r>
            <a:r>
              <a:rPr lang="el-GR" dirty="0" err="1">
                <a:solidFill>
                  <a:schemeClr val="accent1"/>
                </a:solidFill>
              </a:rPr>
              <a:t>ἐξηνειχόμεθ</a:t>
            </a:r>
            <a:r>
              <a:rPr lang="el-GR" dirty="0">
                <a:solidFill>
                  <a:schemeClr val="accent1"/>
                </a:solidFill>
              </a:rPr>
              <a:t>’ &lt;</a:t>
            </a:r>
            <a:r>
              <a:rPr lang="el-GR" dirty="0" err="1">
                <a:solidFill>
                  <a:schemeClr val="accent1"/>
                </a:solidFill>
              </a:rPr>
              <a:t>ὑμῶν</a:t>
            </a:r>
            <a:r>
              <a:rPr lang="el-GR" dirty="0">
                <a:solidFill>
                  <a:schemeClr val="accent1"/>
                </a:solidFill>
              </a:rPr>
              <a:t>&gt; </a:t>
            </a:r>
            <a:r>
              <a:rPr lang="el-GR" dirty="0"/>
              <a:t>  </a:t>
            </a:r>
            <a:endParaRPr lang="fr-CH" dirty="0"/>
          </a:p>
          <a:p>
            <a:pPr marL="0" indent="0">
              <a:buNone/>
            </a:pPr>
            <a:br>
              <a:rPr lang="el-GR" dirty="0"/>
            </a:br>
            <a:r>
              <a:rPr lang="el-GR" dirty="0" err="1">
                <a:solidFill>
                  <a:schemeClr val="accent1"/>
                </a:solidFill>
              </a:rPr>
              <a:t>ὑπὸ</a:t>
            </a:r>
            <a:r>
              <a:rPr lang="el-GR" dirty="0">
                <a:solidFill>
                  <a:schemeClr val="accent1"/>
                </a:solidFill>
              </a:rPr>
              <a:t> σωφροσύνης </a:t>
            </a:r>
            <a:r>
              <a:rPr lang="el-GR" dirty="0" err="1">
                <a:solidFill>
                  <a:schemeClr val="accent1"/>
                </a:solidFill>
              </a:rPr>
              <a:t>τῆς</a:t>
            </a:r>
            <a:r>
              <a:rPr lang="el-GR" dirty="0">
                <a:solidFill>
                  <a:schemeClr val="accent1"/>
                </a:solidFill>
              </a:rPr>
              <a:t> </a:t>
            </a:r>
            <a:r>
              <a:rPr lang="el-GR" dirty="0" err="1">
                <a:solidFill>
                  <a:schemeClr val="accent1"/>
                </a:solidFill>
              </a:rPr>
              <a:t>ἡμετέρας</a:t>
            </a:r>
            <a:r>
              <a:rPr lang="el-GR" dirty="0">
                <a:solidFill>
                  <a:schemeClr val="accent1"/>
                </a:solidFill>
              </a:rPr>
              <a:t> </a:t>
            </a:r>
            <a:r>
              <a:rPr lang="el-GR" dirty="0" err="1">
                <a:solidFill>
                  <a:schemeClr val="accent1"/>
                </a:solidFill>
              </a:rPr>
              <a:t>τῶν</a:t>
            </a:r>
            <a:r>
              <a:rPr lang="el-GR" dirty="0">
                <a:solidFill>
                  <a:schemeClr val="accent1"/>
                </a:solidFill>
              </a:rPr>
              <a:t> </a:t>
            </a:r>
            <a:r>
              <a:rPr lang="el-GR" dirty="0" err="1">
                <a:solidFill>
                  <a:schemeClr val="accent1"/>
                </a:solidFill>
              </a:rPr>
              <a:t>ἀνδρῶν</a:t>
            </a:r>
            <a:r>
              <a:rPr lang="el-GR" dirty="0">
                <a:solidFill>
                  <a:schemeClr val="accent1"/>
                </a:solidFill>
              </a:rPr>
              <a:t> </a:t>
            </a:r>
            <a:r>
              <a:rPr lang="el-GR" dirty="0" err="1">
                <a:solidFill>
                  <a:schemeClr val="accent1"/>
                </a:solidFill>
              </a:rPr>
              <a:t>ἅττ</a:t>
            </a:r>
            <a:r>
              <a:rPr lang="el-GR" dirty="0">
                <a:solidFill>
                  <a:schemeClr val="accent1"/>
                </a:solidFill>
              </a:rPr>
              <a:t>’ </a:t>
            </a:r>
            <a:r>
              <a:rPr lang="el-GR" dirty="0" err="1">
                <a:solidFill>
                  <a:schemeClr val="accent1"/>
                </a:solidFill>
              </a:rPr>
              <a:t>ἐποιεῖτε</a:t>
            </a:r>
            <a:r>
              <a:rPr lang="el-GR" dirty="0">
                <a:solidFill>
                  <a:schemeClr val="accent1"/>
                </a:solidFill>
              </a:rPr>
              <a:t>·</a:t>
            </a:r>
            <a:endParaRPr lang="fr-CH" dirty="0">
              <a:solidFill>
                <a:schemeClr val="accent1"/>
              </a:solidFill>
            </a:endParaRPr>
          </a:p>
          <a:p>
            <a:pPr marL="0" indent="0">
              <a:buNone/>
            </a:pPr>
            <a:r>
              <a:rPr lang="fr-CH" dirty="0"/>
              <a:t>  </a:t>
            </a:r>
            <a:br>
              <a:rPr lang="el-GR" dirty="0"/>
            </a:br>
            <a:r>
              <a:rPr lang="el-GR" dirty="0" err="1">
                <a:solidFill>
                  <a:schemeClr val="accent1"/>
                </a:solidFill>
              </a:rPr>
              <a:t>οὐ</a:t>
            </a:r>
            <a:r>
              <a:rPr lang="el-GR" dirty="0">
                <a:solidFill>
                  <a:schemeClr val="accent1"/>
                </a:solidFill>
              </a:rPr>
              <a:t> </a:t>
            </a:r>
            <a:r>
              <a:rPr lang="el-GR" dirty="0" err="1">
                <a:solidFill>
                  <a:schemeClr val="accent1"/>
                </a:solidFill>
              </a:rPr>
              <a:t>γὰρ</a:t>
            </a:r>
            <a:r>
              <a:rPr lang="el-GR" dirty="0">
                <a:solidFill>
                  <a:schemeClr val="accent1"/>
                </a:solidFill>
              </a:rPr>
              <a:t> </a:t>
            </a:r>
            <a:r>
              <a:rPr lang="el-GR" dirty="0" err="1">
                <a:solidFill>
                  <a:schemeClr val="accent1"/>
                </a:solidFill>
              </a:rPr>
              <a:t>γρύζειν</a:t>
            </a:r>
            <a:r>
              <a:rPr lang="el-GR" dirty="0">
                <a:solidFill>
                  <a:schemeClr val="accent1"/>
                </a:solidFill>
              </a:rPr>
              <a:t> </a:t>
            </a:r>
            <a:r>
              <a:rPr lang="el-GR" dirty="0" err="1">
                <a:solidFill>
                  <a:schemeClr val="accent1"/>
                </a:solidFill>
              </a:rPr>
              <a:t>εἰᾶθ</a:t>
            </a:r>
            <a:r>
              <a:rPr lang="el-GR" dirty="0">
                <a:solidFill>
                  <a:schemeClr val="accent1"/>
                </a:solidFill>
              </a:rPr>
              <a:t>’ </a:t>
            </a:r>
            <a:r>
              <a:rPr lang="el-GR" dirty="0" err="1">
                <a:solidFill>
                  <a:schemeClr val="accent1"/>
                </a:solidFill>
              </a:rPr>
              <a:t>ἡμᾶς</a:t>
            </a:r>
            <a:r>
              <a:rPr lang="el-GR" dirty="0">
                <a:solidFill>
                  <a:schemeClr val="accent1"/>
                </a:solidFill>
              </a:rPr>
              <a:t>. </a:t>
            </a:r>
            <a:r>
              <a:rPr lang="el-GR" dirty="0" err="1">
                <a:solidFill>
                  <a:schemeClr val="accent1"/>
                </a:solidFill>
              </a:rPr>
              <a:t>καίτοὐκ</a:t>
            </a:r>
            <a:r>
              <a:rPr lang="el-GR" dirty="0">
                <a:solidFill>
                  <a:schemeClr val="accent1"/>
                </a:solidFill>
              </a:rPr>
              <a:t> </a:t>
            </a:r>
            <a:r>
              <a:rPr lang="el-GR" dirty="0" err="1">
                <a:solidFill>
                  <a:schemeClr val="accent1"/>
                </a:solidFill>
              </a:rPr>
              <a:t>ἠρέσκετέ</a:t>
            </a:r>
            <a:r>
              <a:rPr lang="el-GR" dirty="0">
                <a:solidFill>
                  <a:schemeClr val="accent1"/>
                </a:solidFill>
              </a:rPr>
              <a:t> γ’ </a:t>
            </a:r>
            <a:r>
              <a:rPr lang="el-GR" dirty="0" err="1">
                <a:solidFill>
                  <a:schemeClr val="accent1"/>
                </a:solidFill>
              </a:rPr>
              <a:t>ἡμᾶς</a:t>
            </a:r>
            <a:r>
              <a:rPr lang="el-GR" dirty="0">
                <a:solidFill>
                  <a:schemeClr val="accent1"/>
                </a:solidFill>
              </a:rPr>
              <a:t>.</a:t>
            </a:r>
            <a:endParaRPr lang="fr-CH" dirty="0">
              <a:solidFill>
                <a:schemeClr val="accent1"/>
              </a:solidFill>
            </a:endParaRPr>
          </a:p>
          <a:p>
            <a:pPr marL="0" indent="0">
              <a:buNone/>
            </a:pPr>
            <a:endParaRPr lang="fr-CH" dirty="0"/>
          </a:p>
        </p:txBody>
      </p:sp>
    </p:spTree>
    <p:extLst>
      <p:ext uri="{BB962C8B-B14F-4D97-AF65-F5344CB8AC3E}">
        <p14:creationId xmlns:p14="http://schemas.microsoft.com/office/powerpoint/2010/main" val="12655784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869F8-D614-BDE7-4501-0E41E8536F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22FE6F-B284-7BEB-CF78-D4E77D1BB65A}"/>
              </a:ext>
            </a:extLst>
          </p:cNvPr>
          <p:cNvSpPr>
            <a:spLocks noGrp="1"/>
          </p:cNvSpPr>
          <p:nvPr>
            <p:ph type="title"/>
          </p:nvPr>
        </p:nvSpPr>
        <p:spPr/>
        <p:txBody>
          <a:bodyPr/>
          <a:lstStyle/>
          <a:p>
            <a:r>
              <a:rPr lang="fr-CH" dirty="0">
                <a:solidFill>
                  <a:schemeClr val="bg1">
                    <a:lumMod val="50000"/>
                  </a:schemeClr>
                </a:solidFill>
              </a:rPr>
              <a:t>Exercice: tétramètre anapestique</a:t>
            </a:r>
          </a:p>
        </p:txBody>
      </p:sp>
      <p:sp>
        <p:nvSpPr>
          <p:cNvPr id="3" name="Content Placeholder 2">
            <a:extLst>
              <a:ext uri="{FF2B5EF4-FFF2-40B4-BE49-F238E27FC236}">
                <a16:creationId xmlns:a16="http://schemas.microsoft.com/office/drawing/2014/main" id="{C2AA08FB-4CBD-3152-5F0E-CE96EB7E997E}"/>
              </a:ext>
            </a:extLst>
          </p:cNvPr>
          <p:cNvSpPr>
            <a:spLocks noGrp="1"/>
          </p:cNvSpPr>
          <p:nvPr>
            <p:ph idx="1"/>
          </p:nvPr>
        </p:nvSpPr>
        <p:spPr/>
        <p:txBody>
          <a:bodyPr/>
          <a:lstStyle/>
          <a:p>
            <a:pPr marL="0" indent="0">
              <a:buNone/>
            </a:pPr>
            <a:r>
              <a:rPr lang="fr-CH" dirty="0"/>
              <a:t>Ar. </a:t>
            </a:r>
            <a:r>
              <a:rPr lang="fr-CH" i="1" dirty="0"/>
              <a:t>Lys</a:t>
            </a:r>
            <a:r>
              <a:rPr lang="fr-CH" dirty="0"/>
              <a:t>. 507-509</a:t>
            </a:r>
          </a:p>
          <a:p>
            <a:pPr marL="0" indent="0">
              <a:buNone/>
            </a:pPr>
            <a:r>
              <a:rPr lang="fr-CH" dirty="0"/>
              <a:t>–   –     –    –   |    ⏑ ⏑  –    –  – </a:t>
            </a:r>
            <a:r>
              <a:rPr lang="fr-CH" dirty="0">
                <a:solidFill>
                  <a:srgbClr val="FF0000"/>
                </a:solidFill>
              </a:rPr>
              <a:t>│</a:t>
            </a:r>
            <a:r>
              <a:rPr lang="fr-CH" dirty="0"/>
              <a:t>  ⏑   ⏑   –  –  – |⏑ ⏑       –     – </a:t>
            </a:r>
            <a:r>
              <a:rPr lang="fr-CH" dirty="0">
                <a:latin typeface="IFAO-Grec Unicode" panose="02020603050405020304" pitchFamily="18" charset="77"/>
                <a:ea typeface="IFAO-Grec Unicode" panose="02020603050405020304" pitchFamily="18" charset="77"/>
              </a:rPr>
              <a:t>||</a:t>
            </a:r>
            <a:endParaRPr lang="fr-CH" dirty="0"/>
          </a:p>
          <a:p>
            <a:pPr marL="0" indent="0">
              <a:buNone/>
            </a:pPr>
            <a:r>
              <a:rPr lang="el-GR" dirty="0" err="1">
                <a:solidFill>
                  <a:schemeClr val="accent1"/>
                </a:solidFill>
              </a:rPr>
              <a:t>ἡμεῖς</a:t>
            </a:r>
            <a:r>
              <a:rPr lang="el-GR" dirty="0">
                <a:solidFill>
                  <a:schemeClr val="accent1"/>
                </a:solidFill>
              </a:rPr>
              <a:t> </a:t>
            </a:r>
            <a:r>
              <a:rPr lang="el-GR" dirty="0" err="1">
                <a:solidFill>
                  <a:schemeClr val="accent1"/>
                </a:solidFill>
              </a:rPr>
              <a:t>τὸν</a:t>
            </a:r>
            <a:r>
              <a:rPr lang="el-GR" dirty="0">
                <a:solidFill>
                  <a:schemeClr val="accent1"/>
                </a:solidFill>
              </a:rPr>
              <a:t> </a:t>
            </a:r>
            <a:r>
              <a:rPr lang="el-GR" dirty="0" err="1">
                <a:solidFill>
                  <a:schemeClr val="accent1"/>
                </a:solidFill>
              </a:rPr>
              <a:t>μὲν</a:t>
            </a:r>
            <a:r>
              <a:rPr lang="el-GR" dirty="0">
                <a:solidFill>
                  <a:schemeClr val="accent1"/>
                </a:solidFill>
              </a:rPr>
              <a:t> πρότερον </a:t>
            </a:r>
            <a:r>
              <a:rPr lang="el-GR" dirty="0" err="1">
                <a:solidFill>
                  <a:schemeClr val="accent1"/>
                </a:solidFill>
              </a:rPr>
              <a:t>σιγῇ</a:t>
            </a:r>
            <a:r>
              <a:rPr lang="el-GR" dirty="0">
                <a:solidFill>
                  <a:schemeClr val="accent1"/>
                </a:solidFill>
              </a:rPr>
              <a:t> </a:t>
            </a:r>
            <a:r>
              <a:rPr lang="el-GR" dirty="0" err="1">
                <a:solidFill>
                  <a:schemeClr val="accent1"/>
                </a:solidFill>
              </a:rPr>
              <a:t>χρόνον</a:t>
            </a:r>
            <a:r>
              <a:rPr lang="el-GR" dirty="0">
                <a:solidFill>
                  <a:schemeClr val="accent1"/>
                </a:solidFill>
              </a:rPr>
              <a:t> </a:t>
            </a:r>
            <a:r>
              <a:rPr lang="el-GR" dirty="0" err="1">
                <a:solidFill>
                  <a:schemeClr val="accent1"/>
                </a:solidFill>
              </a:rPr>
              <a:t>ἐξηνειχόμεθ</a:t>
            </a:r>
            <a:r>
              <a:rPr lang="el-GR" dirty="0">
                <a:solidFill>
                  <a:schemeClr val="accent1"/>
                </a:solidFill>
              </a:rPr>
              <a:t>’ &lt;</a:t>
            </a:r>
            <a:r>
              <a:rPr lang="el-GR" dirty="0" err="1">
                <a:solidFill>
                  <a:schemeClr val="accent1"/>
                </a:solidFill>
              </a:rPr>
              <a:t>ὑμῶν</a:t>
            </a:r>
            <a:r>
              <a:rPr lang="el-GR" dirty="0">
                <a:solidFill>
                  <a:schemeClr val="accent1"/>
                </a:solidFill>
              </a:rPr>
              <a:t>&gt; </a:t>
            </a:r>
            <a:r>
              <a:rPr lang="el-GR" dirty="0"/>
              <a:t>  </a:t>
            </a:r>
            <a:endParaRPr lang="fr-CH" dirty="0"/>
          </a:p>
          <a:p>
            <a:pPr marL="0" indent="0">
              <a:buNone/>
            </a:pPr>
            <a:r>
              <a:rPr lang="fr-CH" dirty="0"/>
              <a:t>⏑   ⏑    –     ⏑  ⏑  –  | –    –  ⏑ ⏑  – </a:t>
            </a:r>
            <a:r>
              <a:rPr lang="fr-CH" dirty="0">
                <a:solidFill>
                  <a:srgbClr val="FF0000"/>
                </a:solidFill>
              </a:rPr>
              <a:t>│</a:t>
            </a:r>
            <a:r>
              <a:rPr lang="fr-CH" dirty="0"/>
              <a:t>  –    –       –    – |   ⏑  ⏑ –  – </a:t>
            </a:r>
            <a:r>
              <a:rPr lang="fr-CH" dirty="0">
                <a:latin typeface="IFAO-Grec Unicode" panose="02020603050405020304" pitchFamily="18" charset="77"/>
                <a:ea typeface="IFAO-Grec Unicode" panose="02020603050405020304" pitchFamily="18" charset="77"/>
              </a:rPr>
              <a:t>||</a:t>
            </a:r>
            <a:br>
              <a:rPr lang="el-GR" dirty="0"/>
            </a:br>
            <a:r>
              <a:rPr lang="el-GR" dirty="0" err="1">
                <a:solidFill>
                  <a:schemeClr val="accent1"/>
                </a:solidFill>
              </a:rPr>
              <a:t>ὑπὸ</a:t>
            </a:r>
            <a:r>
              <a:rPr lang="el-GR" dirty="0">
                <a:solidFill>
                  <a:schemeClr val="accent1"/>
                </a:solidFill>
              </a:rPr>
              <a:t> σωφροσύνης </a:t>
            </a:r>
            <a:r>
              <a:rPr lang="el-GR" dirty="0" err="1">
                <a:solidFill>
                  <a:schemeClr val="accent1"/>
                </a:solidFill>
              </a:rPr>
              <a:t>τῆς</a:t>
            </a:r>
            <a:r>
              <a:rPr lang="el-GR" dirty="0">
                <a:solidFill>
                  <a:schemeClr val="accent1"/>
                </a:solidFill>
              </a:rPr>
              <a:t> </a:t>
            </a:r>
            <a:r>
              <a:rPr lang="el-GR" dirty="0" err="1">
                <a:solidFill>
                  <a:schemeClr val="accent1"/>
                </a:solidFill>
              </a:rPr>
              <a:t>ἡμετέρας</a:t>
            </a:r>
            <a:r>
              <a:rPr lang="el-GR" dirty="0">
                <a:solidFill>
                  <a:schemeClr val="accent1"/>
                </a:solidFill>
              </a:rPr>
              <a:t> </a:t>
            </a:r>
            <a:r>
              <a:rPr lang="el-GR" dirty="0" err="1">
                <a:solidFill>
                  <a:schemeClr val="accent1"/>
                </a:solidFill>
              </a:rPr>
              <a:t>τῶν</a:t>
            </a:r>
            <a:r>
              <a:rPr lang="el-GR" dirty="0">
                <a:solidFill>
                  <a:schemeClr val="accent1"/>
                </a:solidFill>
              </a:rPr>
              <a:t> </a:t>
            </a:r>
            <a:r>
              <a:rPr lang="el-GR" dirty="0" err="1">
                <a:solidFill>
                  <a:schemeClr val="accent1"/>
                </a:solidFill>
              </a:rPr>
              <a:t>ἀνδρῶν</a:t>
            </a:r>
            <a:r>
              <a:rPr lang="el-GR" dirty="0">
                <a:solidFill>
                  <a:schemeClr val="accent1"/>
                </a:solidFill>
              </a:rPr>
              <a:t> </a:t>
            </a:r>
            <a:r>
              <a:rPr lang="el-GR" dirty="0" err="1">
                <a:solidFill>
                  <a:schemeClr val="accent1"/>
                </a:solidFill>
              </a:rPr>
              <a:t>ἅττ</a:t>
            </a:r>
            <a:r>
              <a:rPr lang="el-GR" dirty="0">
                <a:solidFill>
                  <a:schemeClr val="accent1"/>
                </a:solidFill>
              </a:rPr>
              <a:t>’ </a:t>
            </a:r>
            <a:r>
              <a:rPr lang="el-GR" dirty="0" err="1">
                <a:solidFill>
                  <a:schemeClr val="accent1"/>
                </a:solidFill>
              </a:rPr>
              <a:t>ἐποιεῖτε</a:t>
            </a:r>
            <a:r>
              <a:rPr lang="el-GR" dirty="0">
                <a:solidFill>
                  <a:schemeClr val="accent1"/>
                </a:solidFill>
              </a:rPr>
              <a:t>·</a:t>
            </a:r>
            <a:endParaRPr lang="fr-CH" dirty="0">
              <a:solidFill>
                <a:schemeClr val="accent1"/>
              </a:solidFill>
            </a:endParaRPr>
          </a:p>
          <a:p>
            <a:pPr marL="0" indent="0">
              <a:buNone/>
            </a:pPr>
            <a:r>
              <a:rPr lang="fr-CH" dirty="0"/>
              <a:t>  –    –       –   – | – –    –  –  </a:t>
            </a:r>
            <a:r>
              <a:rPr lang="fr-CH" dirty="0">
                <a:solidFill>
                  <a:srgbClr val="FF0000"/>
                </a:solidFill>
              </a:rPr>
              <a:t>│</a:t>
            </a:r>
            <a:r>
              <a:rPr lang="fr-CH" dirty="0"/>
              <a:t>  –     –    –  – | ⏑ ⏑     –   – </a:t>
            </a:r>
            <a:r>
              <a:rPr lang="fr-CH" dirty="0">
                <a:latin typeface="IFAO-Grec Unicode" panose="02020603050405020304" pitchFamily="18" charset="77"/>
                <a:ea typeface="IFAO-Grec Unicode" panose="02020603050405020304" pitchFamily="18" charset="77"/>
              </a:rPr>
              <a:t>||</a:t>
            </a:r>
            <a:br>
              <a:rPr lang="el-GR" dirty="0"/>
            </a:br>
            <a:r>
              <a:rPr lang="el-GR" dirty="0" err="1">
                <a:solidFill>
                  <a:schemeClr val="accent1"/>
                </a:solidFill>
              </a:rPr>
              <a:t>οὐ</a:t>
            </a:r>
            <a:r>
              <a:rPr lang="el-GR" dirty="0">
                <a:solidFill>
                  <a:schemeClr val="accent1"/>
                </a:solidFill>
              </a:rPr>
              <a:t> </a:t>
            </a:r>
            <a:r>
              <a:rPr lang="el-GR" dirty="0" err="1">
                <a:solidFill>
                  <a:schemeClr val="accent1"/>
                </a:solidFill>
              </a:rPr>
              <a:t>γὰρ</a:t>
            </a:r>
            <a:r>
              <a:rPr lang="el-GR" dirty="0">
                <a:solidFill>
                  <a:schemeClr val="accent1"/>
                </a:solidFill>
              </a:rPr>
              <a:t> </a:t>
            </a:r>
            <a:r>
              <a:rPr lang="el-GR" dirty="0" err="1">
                <a:solidFill>
                  <a:schemeClr val="accent1"/>
                </a:solidFill>
              </a:rPr>
              <a:t>γρύζειν</a:t>
            </a:r>
            <a:r>
              <a:rPr lang="el-GR" dirty="0">
                <a:solidFill>
                  <a:schemeClr val="accent1"/>
                </a:solidFill>
              </a:rPr>
              <a:t> </a:t>
            </a:r>
            <a:r>
              <a:rPr lang="el-GR" dirty="0" err="1">
                <a:solidFill>
                  <a:schemeClr val="accent1"/>
                </a:solidFill>
              </a:rPr>
              <a:t>εἰᾶθ</a:t>
            </a:r>
            <a:r>
              <a:rPr lang="el-GR" dirty="0">
                <a:solidFill>
                  <a:schemeClr val="accent1"/>
                </a:solidFill>
              </a:rPr>
              <a:t>’ </a:t>
            </a:r>
            <a:r>
              <a:rPr lang="el-GR" dirty="0" err="1">
                <a:solidFill>
                  <a:schemeClr val="accent1"/>
                </a:solidFill>
              </a:rPr>
              <a:t>ἡμᾶς</a:t>
            </a:r>
            <a:r>
              <a:rPr lang="el-GR" dirty="0">
                <a:solidFill>
                  <a:schemeClr val="accent1"/>
                </a:solidFill>
              </a:rPr>
              <a:t>. </a:t>
            </a:r>
            <a:r>
              <a:rPr lang="el-GR" dirty="0" err="1">
                <a:solidFill>
                  <a:schemeClr val="accent1"/>
                </a:solidFill>
              </a:rPr>
              <a:t>καίτοὐκ</a:t>
            </a:r>
            <a:r>
              <a:rPr lang="el-GR" dirty="0">
                <a:solidFill>
                  <a:schemeClr val="accent1"/>
                </a:solidFill>
              </a:rPr>
              <a:t> </a:t>
            </a:r>
            <a:r>
              <a:rPr lang="el-GR" dirty="0" err="1">
                <a:solidFill>
                  <a:schemeClr val="accent1"/>
                </a:solidFill>
              </a:rPr>
              <a:t>ἠρέσκετέ</a:t>
            </a:r>
            <a:r>
              <a:rPr lang="el-GR" dirty="0">
                <a:solidFill>
                  <a:schemeClr val="accent1"/>
                </a:solidFill>
              </a:rPr>
              <a:t> γ’ </a:t>
            </a:r>
            <a:r>
              <a:rPr lang="el-GR" dirty="0" err="1">
                <a:solidFill>
                  <a:schemeClr val="accent1"/>
                </a:solidFill>
              </a:rPr>
              <a:t>ἡμᾶς</a:t>
            </a:r>
            <a:r>
              <a:rPr lang="el-GR" dirty="0">
                <a:solidFill>
                  <a:schemeClr val="accent1"/>
                </a:solidFill>
              </a:rPr>
              <a:t>.</a:t>
            </a:r>
            <a:endParaRPr lang="fr-CH" dirty="0">
              <a:solidFill>
                <a:schemeClr val="accent1"/>
              </a:solidFill>
            </a:endParaRPr>
          </a:p>
        </p:txBody>
      </p:sp>
      <p:sp>
        <p:nvSpPr>
          <p:cNvPr id="4" name="TextBox 3">
            <a:extLst>
              <a:ext uri="{FF2B5EF4-FFF2-40B4-BE49-F238E27FC236}">
                <a16:creationId xmlns:a16="http://schemas.microsoft.com/office/drawing/2014/main" id="{D64EB46E-80ED-CC58-39B4-1D4BA2E1C5D4}"/>
              </a:ext>
            </a:extLst>
          </p:cNvPr>
          <p:cNvSpPr txBox="1"/>
          <p:nvPr/>
        </p:nvSpPr>
        <p:spPr>
          <a:xfrm>
            <a:off x="7891381" y="5569545"/>
            <a:ext cx="1829089"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CH" dirty="0"/>
              <a:t>Le 7</a:t>
            </a:r>
            <a:r>
              <a:rPr lang="fr-CH" baseline="30000" dirty="0"/>
              <a:t>e</a:t>
            </a:r>
            <a:r>
              <a:rPr lang="fr-CH" dirty="0"/>
              <a:t> pied est toujours un anapeste.</a:t>
            </a:r>
          </a:p>
        </p:txBody>
      </p:sp>
      <p:cxnSp>
        <p:nvCxnSpPr>
          <p:cNvPr id="6" name="Straight Arrow Connector 5">
            <a:extLst>
              <a:ext uri="{FF2B5EF4-FFF2-40B4-BE49-F238E27FC236}">
                <a16:creationId xmlns:a16="http://schemas.microsoft.com/office/drawing/2014/main" id="{E648C364-F2C3-1C05-729B-A10B8A2C0B8C}"/>
              </a:ext>
            </a:extLst>
          </p:cNvPr>
          <p:cNvCxnSpPr>
            <a:cxnSpLocks/>
            <a:stCxn id="4" idx="1"/>
          </p:cNvCxnSpPr>
          <p:nvPr/>
        </p:nvCxnSpPr>
        <p:spPr>
          <a:xfrm flipH="1" flipV="1">
            <a:off x="7533861" y="5434608"/>
            <a:ext cx="357520" cy="59660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Right Brace 4">
            <a:extLst>
              <a:ext uri="{FF2B5EF4-FFF2-40B4-BE49-F238E27FC236}">
                <a16:creationId xmlns:a16="http://schemas.microsoft.com/office/drawing/2014/main" id="{C907927C-55CC-D9AB-2EC3-F308F555741A}"/>
              </a:ext>
            </a:extLst>
          </p:cNvPr>
          <p:cNvSpPr/>
          <p:nvPr/>
        </p:nvSpPr>
        <p:spPr>
          <a:xfrm rot="5400000">
            <a:off x="7369968" y="4782823"/>
            <a:ext cx="275323" cy="100662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fr-CH"/>
          </a:p>
        </p:txBody>
      </p:sp>
    </p:spTree>
    <p:extLst>
      <p:ext uri="{BB962C8B-B14F-4D97-AF65-F5344CB8AC3E}">
        <p14:creationId xmlns:p14="http://schemas.microsoft.com/office/powerpoint/2010/main" val="5708716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35C230-2F83-4E58-97B0-FB0E509CC5EA}"/>
              </a:ext>
            </a:extLst>
          </p:cNvPr>
          <p:cNvSpPr>
            <a:spLocks noGrp="1"/>
          </p:cNvSpPr>
          <p:nvPr>
            <p:ph type="title"/>
          </p:nvPr>
        </p:nvSpPr>
        <p:spPr/>
        <p:txBody>
          <a:bodyPr/>
          <a:lstStyle/>
          <a:p>
            <a:r>
              <a:rPr lang="fr-FR" dirty="0">
                <a:solidFill>
                  <a:schemeClr val="accent1"/>
                </a:solidFill>
              </a:rPr>
              <a:t>Poésie strophique</a:t>
            </a:r>
          </a:p>
        </p:txBody>
      </p:sp>
      <p:sp>
        <p:nvSpPr>
          <p:cNvPr id="3" name="Espace réservé du contenu 2">
            <a:extLst>
              <a:ext uri="{FF2B5EF4-FFF2-40B4-BE49-F238E27FC236}">
                <a16:creationId xmlns:a16="http://schemas.microsoft.com/office/drawing/2014/main" id="{A1E545E6-CC1F-47D7-A12F-8F9177AB992F}"/>
              </a:ext>
            </a:extLst>
          </p:cNvPr>
          <p:cNvSpPr>
            <a:spLocks noGrp="1"/>
          </p:cNvSpPr>
          <p:nvPr>
            <p:ph idx="1"/>
          </p:nvPr>
        </p:nvSpPr>
        <p:spPr>
          <a:xfrm>
            <a:off x="838200" y="1690688"/>
            <a:ext cx="4880429" cy="4351338"/>
          </a:xfrm>
        </p:spPr>
        <p:txBody>
          <a:bodyPr>
            <a:normAutofit fontScale="85000" lnSpcReduction="10000"/>
          </a:bodyPr>
          <a:lstStyle/>
          <a:p>
            <a:pPr>
              <a:buClr>
                <a:schemeClr val="accent1"/>
              </a:buClr>
            </a:pPr>
            <a:r>
              <a:rPr lang="fr-FR" dirty="0"/>
              <a:t>Poésie </a:t>
            </a:r>
            <a:r>
              <a:rPr lang="fr-FR" dirty="0" err="1"/>
              <a:t>épodique</a:t>
            </a:r>
            <a:r>
              <a:rPr lang="fr-FR" dirty="0"/>
              <a:t> ionienne (Archiloque, </a:t>
            </a:r>
            <a:r>
              <a:rPr lang="fr-FR" dirty="0" err="1"/>
              <a:t>Hipponax</a:t>
            </a:r>
            <a:r>
              <a:rPr lang="fr-FR" dirty="0"/>
              <a:t>, Anacréon)</a:t>
            </a:r>
          </a:p>
          <a:p>
            <a:pPr>
              <a:buClr>
                <a:schemeClr val="accent1"/>
              </a:buClr>
            </a:pPr>
            <a:r>
              <a:rPr lang="fr-FR" dirty="0"/>
              <a:t>Poésie lyrique éolienne/lesbienne</a:t>
            </a:r>
          </a:p>
          <a:p>
            <a:pPr lvl="1">
              <a:buClr>
                <a:schemeClr val="accent1"/>
              </a:buClr>
            </a:pPr>
            <a:r>
              <a:rPr lang="fr-FR" dirty="0"/>
              <a:t>Sappho</a:t>
            </a:r>
          </a:p>
          <a:p>
            <a:pPr lvl="1">
              <a:buClr>
                <a:schemeClr val="accent1"/>
              </a:buClr>
            </a:pPr>
            <a:r>
              <a:rPr lang="fr-FR" dirty="0"/>
              <a:t>Alcée</a:t>
            </a:r>
          </a:p>
          <a:p>
            <a:pPr>
              <a:buClr>
                <a:schemeClr val="accent1"/>
              </a:buClr>
            </a:pPr>
            <a:r>
              <a:rPr lang="fr-FR" dirty="0"/>
              <a:t>Poésie lyrique dorienne</a:t>
            </a:r>
          </a:p>
          <a:p>
            <a:pPr>
              <a:buClr>
                <a:schemeClr val="accent1"/>
              </a:buClr>
            </a:pPr>
            <a:endParaRPr lang="fr-FR" dirty="0">
              <a:highlight>
                <a:srgbClr val="FFFF00"/>
              </a:highlight>
            </a:endParaRPr>
          </a:p>
          <a:p>
            <a:pPr marL="0" indent="0">
              <a:buClr>
                <a:schemeClr val="accent1"/>
              </a:buClr>
              <a:buNone/>
            </a:pPr>
            <a:r>
              <a:rPr lang="fr-FR" dirty="0"/>
              <a:t>La poésie lyrique, comme probablement la poésie </a:t>
            </a:r>
            <a:r>
              <a:rPr lang="fr-FR" dirty="0" err="1"/>
              <a:t>épodique</a:t>
            </a:r>
            <a:r>
              <a:rPr lang="fr-FR" dirty="0"/>
              <a:t>, est chantée et accompagnée de la lyre (ou dans certains cas par un aulos).</a:t>
            </a:r>
          </a:p>
        </p:txBody>
      </p:sp>
      <p:pic>
        <p:nvPicPr>
          <p:cNvPr id="2050" name="Picture 2">
            <a:extLst>
              <a:ext uri="{FF2B5EF4-FFF2-40B4-BE49-F238E27FC236}">
                <a16:creationId xmlns:a16="http://schemas.microsoft.com/office/drawing/2014/main" id="{5ABEAA88-2044-BD47-F547-1B6064DB71D2}"/>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1571" t="8331" r="10000" b="11348"/>
          <a:stretch/>
        </p:blipFill>
        <p:spPr bwMode="auto">
          <a:xfrm>
            <a:off x="6262666" y="1825625"/>
            <a:ext cx="5261677" cy="360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3022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54658-9BB7-9089-B623-053EBBABC992}"/>
              </a:ext>
            </a:extLst>
          </p:cNvPr>
          <p:cNvSpPr>
            <a:spLocks noGrp="1"/>
          </p:cNvSpPr>
          <p:nvPr>
            <p:ph type="title"/>
          </p:nvPr>
        </p:nvSpPr>
        <p:spPr/>
        <p:txBody>
          <a:bodyPr/>
          <a:lstStyle/>
          <a:p>
            <a:r>
              <a:rPr lang="fr-FR" dirty="0">
                <a:solidFill>
                  <a:schemeClr val="accent1"/>
                </a:solidFill>
              </a:rPr>
              <a:t>Poésie </a:t>
            </a:r>
            <a:r>
              <a:rPr lang="fr-FR" dirty="0" err="1">
                <a:solidFill>
                  <a:schemeClr val="accent1"/>
                </a:solidFill>
              </a:rPr>
              <a:t>épodique</a:t>
            </a:r>
            <a:r>
              <a:rPr lang="fr-FR" dirty="0">
                <a:solidFill>
                  <a:schemeClr val="accent1"/>
                </a:solidFill>
              </a:rPr>
              <a:t> ionienne</a:t>
            </a:r>
            <a:endParaRPr lang="fr-CH" dirty="0">
              <a:solidFill>
                <a:schemeClr val="accent1"/>
              </a:solidFill>
            </a:endParaRPr>
          </a:p>
        </p:txBody>
      </p:sp>
      <p:sp>
        <p:nvSpPr>
          <p:cNvPr id="3" name="Content Placeholder 2">
            <a:extLst>
              <a:ext uri="{FF2B5EF4-FFF2-40B4-BE49-F238E27FC236}">
                <a16:creationId xmlns:a16="http://schemas.microsoft.com/office/drawing/2014/main" id="{C5797E47-E146-5F4C-E853-21DA85D367EB}"/>
              </a:ext>
            </a:extLst>
          </p:cNvPr>
          <p:cNvSpPr>
            <a:spLocks noGrp="1"/>
          </p:cNvSpPr>
          <p:nvPr>
            <p:ph idx="1"/>
          </p:nvPr>
        </p:nvSpPr>
        <p:spPr>
          <a:xfrm>
            <a:off x="838200" y="1825625"/>
            <a:ext cx="5257800" cy="2441575"/>
          </a:xfrm>
        </p:spPr>
        <p:txBody>
          <a:bodyPr>
            <a:normAutofit/>
          </a:bodyPr>
          <a:lstStyle/>
          <a:p>
            <a:r>
              <a:rPr lang="fr-CH" dirty="0"/>
              <a:t>un côlon ou deux s’ajoutent à une unité métrique un peu plus longue</a:t>
            </a:r>
          </a:p>
          <a:p>
            <a:r>
              <a:rPr lang="fr-CH" dirty="0"/>
              <a:t>dactyles et iambes fréquemment utilisés</a:t>
            </a:r>
          </a:p>
          <a:p>
            <a:endParaRPr lang="fr-CH" dirty="0"/>
          </a:p>
        </p:txBody>
      </p:sp>
      <p:pic>
        <p:nvPicPr>
          <p:cNvPr id="3074" name="Picture 2">
            <a:extLst>
              <a:ext uri="{FF2B5EF4-FFF2-40B4-BE49-F238E27FC236}">
                <a16:creationId xmlns:a16="http://schemas.microsoft.com/office/drawing/2014/main" id="{039CE9F6-8DD4-C230-E92F-35CE90BC27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4227" y="1690688"/>
            <a:ext cx="5767773" cy="5167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C3CAE78-7342-052A-DC1A-48887B365AE6}"/>
              </a:ext>
            </a:extLst>
          </p:cNvPr>
          <p:cNvSpPr txBox="1"/>
          <p:nvPr/>
        </p:nvSpPr>
        <p:spPr>
          <a:xfrm>
            <a:off x="10898256" y="4172279"/>
            <a:ext cx="1077026" cy="369332"/>
          </a:xfrm>
          <a:prstGeom prst="rect">
            <a:avLst/>
          </a:prstGeom>
          <a:noFill/>
        </p:spPr>
        <p:txBody>
          <a:bodyPr wrap="none" rtlCol="0">
            <a:spAutoFit/>
          </a:bodyPr>
          <a:lstStyle/>
          <a:p>
            <a:r>
              <a:rPr lang="fr-CH" dirty="0" err="1"/>
              <a:t>Hipponax</a:t>
            </a:r>
            <a:endParaRPr lang="fr-CH" dirty="0"/>
          </a:p>
        </p:txBody>
      </p:sp>
      <p:cxnSp>
        <p:nvCxnSpPr>
          <p:cNvPr id="6" name="Straight Arrow Connector 5">
            <a:extLst>
              <a:ext uri="{FF2B5EF4-FFF2-40B4-BE49-F238E27FC236}">
                <a16:creationId xmlns:a16="http://schemas.microsoft.com/office/drawing/2014/main" id="{813ABE22-8FB9-0C22-663A-80B7385C9C79}"/>
              </a:ext>
            </a:extLst>
          </p:cNvPr>
          <p:cNvCxnSpPr>
            <a:cxnSpLocks/>
            <a:stCxn id="4" idx="1"/>
          </p:cNvCxnSpPr>
          <p:nvPr/>
        </p:nvCxnSpPr>
        <p:spPr>
          <a:xfrm flipH="1" flipV="1">
            <a:off x="10436772" y="4267200"/>
            <a:ext cx="461484" cy="897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C1769BA8-B398-0F20-F695-6AB99E3FAC32}"/>
              </a:ext>
            </a:extLst>
          </p:cNvPr>
          <p:cNvSpPr txBox="1"/>
          <p:nvPr/>
        </p:nvSpPr>
        <p:spPr>
          <a:xfrm>
            <a:off x="7672552" y="5167312"/>
            <a:ext cx="1200778" cy="369332"/>
          </a:xfrm>
          <a:prstGeom prst="rect">
            <a:avLst/>
          </a:prstGeom>
          <a:noFill/>
        </p:spPr>
        <p:txBody>
          <a:bodyPr wrap="none" rtlCol="0">
            <a:spAutoFit/>
          </a:bodyPr>
          <a:lstStyle/>
          <a:p>
            <a:r>
              <a:rPr lang="fr-CH" dirty="0"/>
              <a:t>Archiloque</a:t>
            </a:r>
          </a:p>
        </p:txBody>
      </p:sp>
      <p:cxnSp>
        <p:nvCxnSpPr>
          <p:cNvPr id="10" name="Straight Arrow Connector 9">
            <a:extLst>
              <a:ext uri="{FF2B5EF4-FFF2-40B4-BE49-F238E27FC236}">
                <a16:creationId xmlns:a16="http://schemas.microsoft.com/office/drawing/2014/main" id="{5667E916-2338-3261-7BB7-FE7218ACE914}"/>
              </a:ext>
            </a:extLst>
          </p:cNvPr>
          <p:cNvCxnSpPr>
            <a:cxnSpLocks/>
          </p:cNvCxnSpPr>
          <p:nvPr/>
        </p:nvCxnSpPr>
        <p:spPr>
          <a:xfrm flipV="1">
            <a:off x="8912772" y="4845269"/>
            <a:ext cx="395341" cy="4939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B2CB48F7-7A9A-67C7-130E-55D39F22B6CC}"/>
              </a:ext>
            </a:extLst>
          </p:cNvPr>
          <p:cNvSpPr txBox="1"/>
          <p:nvPr/>
        </p:nvSpPr>
        <p:spPr>
          <a:xfrm>
            <a:off x="10678510" y="3510455"/>
            <a:ext cx="1084143" cy="369332"/>
          </a:xfrm>
          <a:prstGeom prst="rect">
            <a:avLst/>
          </a:prstGeom>
          <a:noFill/>
        </p:spPr>
        <p:txBody>
          <a:bodyPr wrap="none" rtlCol="0">
            <a:spAutoFit/>
          </a:bodyPr>
          <a:lstStyle/>
          <a:p>
            <a:r>
              <a:rPr lang="fr-CH" dirty="0"/>
              <a:t>Anacréon</a:t>
            </a:r>
          </a:p>
        </p:txBody>
      </p:sp>
      <p:cxnSp>
        <p:nvCxnSpPr>
          <p:cNvPr id="15" name="Straight Arrow Connector 14">
            <a:extLst>
              <a:ext uri="{FF2B5EF4-FFF2-40B4-BE49-F238E27FC236}">
                <a16:creationId xmlns:a16="http://schemas.microsoft.com/office/drawing/2014/main" id="{039EE551-57E3-8873-944C-2F55F7DFCEDB}"/>
              </a:ext>
            </a:extLst>
          </p:cNvPr>
          <p:cNvCxnSpPr/>
          <p:nvPr/>
        </p:nvCxnSpPr>
        <p:spPr>
          <a:xfrm flipH="1">
            <a:off x="10163503" y="3699641"/>
            <a:ext cx="493987" cy="3354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C9920413-EB83-7DA1-1872-014961C02609}"/>
              </a:ext>
            </a:extLst>
          </p:cNvPr>
          <p:cNvSpPr txBox="1"/>
          <p:nvPr/>
        </p:nvSpPr>
        <p:spPr>
          <a:xfrm>
            <a:off x="419100" y="4721036"/>
            <a:ext cx="6096000" cy="1631216"/>
          </a:xfrm>
          <a:prstGeom prst="rect">
            <a:avLst/>
          </a:prstGeom>
          <a:noFill/>
        </p:spPr>
        <p:txBody>
          <a:bodyPr wrap="square">
            <a:spAutoFit/>
          </a:bodyPr>
          <a:lstStyle/>
          <a:p>
            <a:pPr marL="0" indent="0">
              <a:buNone/>
            </a:pPr>
            <a:r>
              <a:rPr lang="fr-CH" sz="2000" dirty="0"/>
              <a:t>Archiloque, </a:t>
            </a:r>
            <a:r>
              <a:rPr lang="fr-CH" sz="2000" dirty="0" err="1"/>
              <a:t>fr.</a:t>
            </a:r>
            <a:r>
              <a:rPr lang="fr-CH" sz="2000" dirty="0"/>
              <a:t> 168 West</a:t>
            </a:r>
          </a:p>
          <a:p>
            <a:r>
              <a:rPr lang="fr-CH" sz="2000" dirty="0"/>
              <a:t>⏑   –    ⏑  ⏑  –  ⏑   ⏑  – – 	        –  ⏑   –    ⏑  – –</a:t>
            </a:r>
          </a:p>
          <a:p>
            <a:pPr marL="0" indent="0">
              <a:buNone/>
            </a:pPr>
            <a:r>
              <a:rPr lang="el-GR" sz="2000" dirty="0" err="1">
                <a:solidFill>
                  <a:schemeClr val="accent1"/>
                </a:solidFill>
              </a:rPr>
              <a:t>Ἐρασμονίδη</a:t>
            </a:r>
            <a:r>
              <a:rPr lang="el-GR" sz="2000" dirty="0">
                <a:solidFill>
                  <a:schemeClr val="accent1"/>
                </a:solidFill>
              </a:rPr>
              <a:t> Χαρίλαε, </a:t>
            </a:r>
            <a:r>
              <a:rPr lang="fr-CH" sz="2000" dirty="0">
                <a:solidFill>
                  <a:schemeClr val="accent1"/>
                </a:solidFill>
              </a:rPr>
              <a:t>	   </a:t>
            </a:r>
            <a:r>
              <a:rPr lang="el-GR" sz="2000" dirty="0" err="1">
                <a:solidFill>
                  <a:schemeClr val="accent1"/>
                </a:solidFill>
              </a:rPr>
              <a:t>χρῆμά</a:t>
            </a:r>
            <a:r>
              <a:rPr lang="el-GR" sz="2000" dirty="0">
                <a:solidFill>
                  <a:schemeClr val="accent1"/>
                </a:solidFill>
              </a:rPr>
              <a:t> τοι </a:t>
            </a:r>
            <a:r>
              <a:rPr lang="el-GR" sz="2000" dirty="0" err="1">
                <a:solidFill>
                  <a:schemeClr val="accent1"/>
                </a:solidFill>
              </a:rPr>
              <a:t>γελοῖον</a:t>
            </a:r>
            <a:r>
              <a:rPr lang="el-GR" sz="2000" dirty="0">
                <a:solidFill>
                  <a:schemeClr val="accent1"/>
                </a:solidFill>
              </a:rPr>
              <a:t> </a:t>
            </a:r>
            <a:endParaRPr lang="fr-CH" sz="2000" dirty="0">
              <a:solidFill>
                <a:schemeClr val="accent1"/>
              </a:solidFill>
            </a:endParaRPr>
          </a:p>
          <a:p>
            <a:r>
              <a:rPr lang="fr-CH" sz="2000" dirty="0"/>
              <a:t>⏑    –     ⏑  ⏑     –  ⏑      ⏑  –   –         –    ⏑ –      ⏑    – –</a:t>
            </a:r>
            <a:br>
              <a:rPr lang="el-GR" sz="2000" dirty="0"/>
            </a:br>
            <a:r>
              <a:rPr lang="el-GR" sz="2000" dirty="0" err="1">
                <a:solidFill>
                  <a:schemeClr val="accent1"/>
                </a:solidFill>
              </a:rPr>
              <a:t>ἐρέω</a:t>
            </a:r>
            <a:r>
              <a:rPr lang="el-GR" sz="2000" dirty="0">
                <a:solidFill>
                  <a:schemeClr val="accent1"/>
                </a:solidFill>
              </a:rPr>
              <a:t>, </a:t>
            </a:r>
            <a:r>
              <a:rPr lang="el-GR" sz="2000" dirty="0" err="1">
                <a:solidFill>
                  <a:schemeClr val="accent1"/>
                </a:solidFill>
              </a:rPr>
              <a:t>πολὺ</a:t>
            </a:r>
            <a:r>
              <a:rPr lang="el-GR" sz="2000" dirty="0">
                <a:solidFill>
                  <a:schemeClr val="accent1"/>
                </a:solidFill>
              </a:rPr>
              <a:t> </a:t>
            </a:r>
            <a:r>
              <a:rPr lang="el-GR" sz="2000" dirty="0" err="1">
                <a:solidFill>
                  <a:schemeClr val="accent1"/>
                </a:solidFill>
              </a:rPr>
              <a:t>φίλταθ</a:t>
            </a:r>
            <a:r>
              <a:rPr lang="el-GR" sz="2000" dirty="0">
                <a:solidFill>
                  <a:schemeClr val="accent1"/>
                </a:solidFill>
              </a:rPr>
              <a:t>’ </a:t>
            </a:r>
            <a:r>
              <a:rPr lang="el-GR" sz="2000" dirty="0" err="1">
                <a:solidFill>
                  <a:schemeClr val="accent1"/>
                </a:solidFill>
              </a:rPr>
              <a:t>ἑταίρων</a:t>
            </a:r>
            <a:r>
              <a:rPr lang="el-GR" sz="2000" dirty="0">
                <a:solidFill>
                  <a:schemeClr val="accent1"/>
                </a:solidFill>
              </a:rPr>
              <a:t>,</a:t>
            </a:r>
            <a:r>
              <a:rPr lang="fr-CH" sz="2000" dirty="0">
                <a:solidFill>
                  <a:schemeClr val="accent1"/>
                </a:solidFill>
              </a:rPr>
              <a:t>   </a:t>
            </a:r>
            <a:r>
              <a:rPr lang="el-GR" sz="2000" dirty="0" err="1">
                <a:solidFill>
                  <a:schemeClr val="accent1"/>
                </a:solidFill>
              </a:rPr>
              <a:t>τέρψεαι</a:t>
            </a:r>
            <a:r>
              <a:rPr lang="el-GR" sz="2000" dirty="0">
                <a:solidFill>
                  <a:schemeClr val="accent1"/>
                </a:solidFill>
              </a:rPr>
              <a:t> δ’ </a:t>
            </a:r>
            <a:r>
              <a:rPr lang="el-GR" sz="2000" dirty="0" err="1">
                <a:solidFill>
                  <a:schemeClr val="accent1"/>
                </a:solidFill>
              </a:rPr>
              <a:t>ἀκούων</a:t>
            </a:r>
            <a:r>
              <a:rPr lang="el-GR" sz="2000" dirty="0">
                <a:solidFill>
                  <a:schemeClr val="accent1"/>
                </a:solidFill>
              </a:rPr>
              <a:t>.</a:t>
            </a:r>
            <a:endParaRPr lang="fr-CH" sz="2000" dirty="0">
              <a:solidFill>
                <a:schemeClr val="accent1"/>
              </a:solidFill>
            </a:endParaRPr>
          </a:p>
        </p:txBody>
      </p:sp>
    </p:spTree>
    <p:extLst>
      <p:ext uri="{BB962C8B-B14F-4D97-AF65-F5344CB8AC3E}">
        <p14:creationId xmlns:p14="http://schemas.microsoft.com/office/powerpoint/2010/main" val="21242170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C0C739-E4E5-47D5-BEA1-180EBED3173B}"/>
              </a:ext>
            </a:extLst>
          </p:cNvPr>
          <p:cNvSpPr>
            <a:spLocks noGrp="1"/>
          </p:cNvSpPr>
          <p:nvPr>
            <p:ph type="title"/>
          </p:nvPr>
        </p:nvSpPr>
        <p:spPr/>
        <p:txBody>
          <a:bodyPr/>
          <a:lstStyle/>
          <a:p>
            <a:r>
              <a:rPr lang="fr-FR" dirty="0">
                <a:solidFill>
                  <a:schemeClr val="accent1"/>
                </a:solidFill>
              </a:rPr>
              <a:t>Poésie lyrique éolienne</a:t>
            </a:r>
          </a:p>
        </p:txBody>
      </p:sp>
      <p:sp>
        <p:nvSpPr>
          <p:cNvPr id="3" name="Espace réservé du contenu 2">
            <a:extLst>
              <a:ext uri="{FF2B5EF4-FFF2-40B4-BE49-F238E27FC236}">
                <a16:creationId xmlns:a16="http://schemas.microsoft.com/office/drawing/2014/main" id="{8F8B22F1-163E-457B-A51F-9E4FA216A8BB}"/>
              </a:ext>
            </a:extLst>
          </p:cNvPr>
          <p:cNvSpPr>
            <a:spLocks noGrp="1"/>
          </p:cNvSpPr>
          <p:nvPr>
            <p:ph idx="1"/>
          </p:nvPr>
        </p:nvSpPr>
        <p:spPr>
          <a:xfrm>
            <a:off x="838200" y="1825625"/>
            <a:ext cx="6973957" cy="4351338"/>
          </a:xfrm>
        </p:spPr>
        <p:txBody>
          <a:bodyPr/>
          <a:lstStyle/>
          <a:p>
            <a:pPr>
              <a:buClr>
                <a:schemeClr val="accent1"/>
              </a:buClr>
            </a:pPr>
            <a:r>
              <a:rPr lang="fr-FR" dirty="0"/>
              <a:t>Système strophique (2, 3 ou 4 vers)</a:t>
            </a:r>
          </a:p>
          <a:p>
            <a:pPr>
              <a:buClr>
                <a:schemeClr val="accent1"/>
              </a:buClr>
            </a:pPr>
            <a:r>
              <a:rPr lang="fr-FR" dirty="0"/>
              <a:t>Différents types de mètres</a:t>
            </a:r>
          </a:p>
          <a:p>
            <a:pPr>
              <a:buClr>
                <a:schemeClr val="accent1"/>
              </a:buClr>
            </a:pPr>
            <a:r>
              <a:rPr lang="fr-FR" dirty="0"/>
              <a:t>Nombre fixe de syllabes, pas de substitutions possibles</a:t>
            </a:r>
          </a:p>
          <a:p>
            <a:pPr>
              <a:buClr>
                <a:schemeClr val="accent1"/>
              </a:buClr>
            </a:pPr>
            <a:r>
              <a:rPr lang="fr-CH" sz="2800" dirty="0"/>
              <a:t>choriambe   </a:t>
            </a:r>
            <a:r>
              <a:rPr lang="fr-CH" sz="3200" b="1" dirty="0">
                <a:effectLst/>
                <a:highlight>
                  <a:srgbClr val="C0C0C0"/>
                </a:highlight>
                <a:latin typeface="IFAO-Grec Unicode" panose="02020603050405020304" pitchFamily="18" charset="0"/>
                <a:ea typeface="Calibri" panose="020F0502020204030204" pitchFamily="34" charset="0"/>
                <a:cs typeface="Times New Roman" panose="02020603050405020304" pitchFamily="18" charset="0"/>
              </a:rPr>
              <a:t>– ⏑ ⏑ –</a:t>
            </a:r>
          </a:p>
          <a:p>
            <a:pPr>
              <a:buClr>
                <a:schemeClr val="accent1"/>
              </a:buClr>
              <a:buFont typeface="Wingdings" pitchFamily="2" charset="2"/>
              <a:buChar char="Ø"/>
            </a:pPr>
            <a:r>
              <a:rPr lang="fr-CH" sz="2800" dirty="0"/>
              <a:t> Une fois que le </a:t>
            </a:r>
            <a:r>
              <a:rPr lang="fr-CH" sz="2800" b="1" dirty="0"/>
              <a:t>choriambe</a:t>
            </a:r>
            <a:r>
              <a:rPr lang="fr-CH" sz="2800" dirty="0"/>
              <a:t> est repéré, les vers éoliens apparaissent tous comme une variation autour de ce motif.</a:t>
            </a:r>
          </a:p>
          <a:p>
            <a:pPr marL="0" indent="0">
              <a:buClr>
                <a:schemeClr val="accent1"/>
              </a:buClr>
              <a:buNone/>
            </a:pPr>
            <a:endParaRPr lang="fr-CH" sz="2800" b="1" dirty="0">
              <a:highlight>
                <a:srgbClr val="C0C0C0"/>
              </a:highlight>
            </a:endParaRPr>
          </a:p>
          <a:p>
            <a:pPr>
              <a:buClr>
                <a:schemeClr val="accent1"/>
              </a:buClr>
            </a:pPr>
            <a:endParaRPr lang="fr-CH" dirty="0"/>
          </a:p>
          <a:p>
            <a:endParaRPr lang="fr-FR" dirty="0"/>
          </a:p>
        </p:txBody>
      </p:sp>
      <p:pic>
        <p:nvPicPr>
          <p:cNvPr id="4" name="Image 5" descr="Une image contenant carte&#10;&#10;Description générée automatiquement">
            <a:extLst>
              <a:ext uri="{FF2B5EF4-FFF2-40B4-BE49-F238E27FC236}">
                <a16:creationId xmlns:a16="http://schemas.microsoft.com/office/drawing/2014/main" id="{05FBE9EC-4046-A160-DF38-0C122759E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3700" y="0"/>
            <a:ext cx="3988300" cy="3584121"/>
          </a:xfrm>
          <a:prstGeom prst="rect">
            <a:avLst/>
          </a:prstGeom>
        </p:spPr>
      </p:pic>
      <p:sp>
        <p:nvSpPr>
          <p:cNvPr id="5" name="ZoneTexte 7">
            <a:extLst>
              <a:ext uri="{FF2B5EF4-FFF2-40B4-BE49-F238E27FC236}">
                <a16:creationId xmlns:a16="http://schemas.microsoft.com/office/drawing/2014/main" id="{C03B50F3-E1A6-87D1-5C40-68165F078C17}"/>
              </a:ext>
            </a:extLst>
          </p:cNvPr>
          <p:cNvSpPr txBox="1"/>
          <p:nvPr/>
        </p:nvSpPr>
        <p:spPr>
          <a:xfrm>
            <a:off x="11434421" y="729734"/>
            <a:ext cx="757579" cy="369332"/>
          </a:xfrm>
          <a:prstGeom prst="rect">
            <a:avLst/>
          </a:prstGeom>
          <a:solidFill>
            <a:srgbClr val="FFFFFF">
              <a:alpha val="60000"/>
            </a:srgbClr>
          </a:solidFill>
        </p:spPr>
        <p:txBody>
          <a:bodyPr wrap="none" rtlCol="0">
            <a:spAutoFit/>
          </a:bodyPr>
          <a:lstStyle/>
          <a:p>
            <a:pPr algn="ctr"/>
            <a:r>
              <a:rPr lang="fr-CH" dirty="0">
                <a:solidFill>
                  <a:schemeClr val="accent1">
                    <a:lumMod val="50000"/>
                  </a:schemeClr>
                </a:solidFill>
              </a:rPr>
              <a:t>Éolide</a:t>
            </a:r>
          </a:p>
        </p:txBody>
      </p:sp>
      <p:sp>
        <p:nvSpPr>
          <p:cNvPr id="6" name="ZoneTexte 8">
            <a:extLst>
              <a:ext uri="{FF2B5EF4-FFF2-40B4-BE49-F238E27FC236}">
                <a16:creationId xmlns:a16="http://schemas.microsoft.com/office/drawing/2014/main" id="{B787B7EC-2B7E-8171-93F1-C8A286148DF5}"/>
              </a:ext>
            </a:extLst>
          </p:cNvPr>
          <p:cNvSpPr txBox="1"/>
          <p:nvPr/>
        </p:nvSpPr>
        <p:spPr>
          <a:xfrm>
            <a:off x="9954881" y="626711"/>
            <a:ext cx="821059" cy="369332"/>
          </a:xfrm>
          <a:prstGeom prst="rect">
            <a:avLst/>
          </a:prstGeom>
          <a:solidFill>
            <a:srgbClr val="FFFFFF">
              <a:alpha val="60000"/>
            </a:srgbClr>
          </a:solidFill>
        </p:spPr>
        <p:txBody>
          <a:bodyPr wrap="none" rtlCol="0">
            <a:spAutoFit/>
          </a:bodyPr>
          <a:lstStyle/>
          <a:p>
            <a:pPr algn="ctr"/>
            <a:r>
              <a:rPr lang="fr-CH" b="1" dirty="0">
                <a:solidFill>
                  <a:schemeClr val="accent1">
                    <a:lumMod val="50000"/>
                  </a:schemeClr>
                </a:solidFill>
              </a:rPr>
              <a:t>Lesbos</a:t>
            </a:r>
          </a:p>
        </p:txBody>
      </p:sp>
      <p:sp>
        <p:nvSpPr>
          <p:cNvPr id="7" name="Ellipse 6">
            <a:extLst>
              <a:ext uri="{FF2B5EF4-FFF2-40B4-BE49-F238E27FC236}">
                <a16:creationId xmlns:a16="http://schemas.microsoft.com/office/drawing/2014/main" id="{5F492040-2CDF-2D5F-6D92-203BB0AEB812}"/>
              </a:ext>
            </a:extLst>
          </p:cNvPr>
          <p:cNvSpPr/>
          <p:nvPr/>
        </p:nvSpPr>
        <p:spPr>
          <a:xfrm>
            <a:off x="10654393" y="791936"/>
            <a:ext cx="685800" cy="408214"/>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ZoneTexte 4">
            <a:extLst>
              <a:ext uri="{FF2B5EF4-FFF2-40B4-BE49-F238E27FC236}">
                <a16:creationId xmlns:a16="http://schemas.microsoft.com/office/drawing/2014/main" id="{4B0C5268-42BB-3F62-CE6B-910E067F4D93}"/>
              </a:ext>
            </a:extLst>
          </p:cNvPr>
          <p:cNvSpPr txBox="1"/>
          <p:nvPr/>
        </p:nvSpPr>
        <p:spPr>
          <a:xfrm>
            <a:off x="8203700" y="3122455"/>
            <a:ext cx="1947200" cy="461665"/>
          </a:xfrm>
          <a:prstGeom prst="rect">
            <a:avLst/>
          </a:prstGeom>
          <a:solidFill>
            <a:schemeClr val="bg1"/>
          </a:solidFill>
        </p:spPr>
        <p:txBody>
          <a:bodyPr wrap="none" rtlCol="0">
            <a:spAutoFit/>
          </a:bodyPr>
          <a:lstStyle/>
          <a:p>
            <a:r>
              <a:rPr lang="fr-CH" sz="2400" dirty="0"/>
              <a:t>Sappho, Alcée</a:t>
            </a:r>
          </a:p>
        </p:txBody>
      </p:sp>
    </p:spTree>
    <p:extLst>
      <p:ext uri="{BB962C8B-B14F-4D97-AF65-F5344CB8AC3E}">
        <p14:creationId xmlns:p14="http://schemas.microsoft.com/office/powerpoint/2010/main" val="34879361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2EC36-5E37-BBFB-6419-3B31F2027C81}"/>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91977356-EE13-16E1-ABB6-5A3E845305BD}"/>
              </a:ext>
            </a:extLst>
          </p:cNvPr>
          <p:cNvSpPr txBox="1"/>
          <p:nvPr/>
        </p:nvSpPr>
        <p:spPr>
          <a:xfrm>
            <a:off x="1975032" y="1567258"/>
            <a:ext cx="8241936" cy="1200329"/>
          </a:xfrm>
          <a:prstGeom prst="rect">
            <a:avLst/>
          </a:prstGeom>
          <a:noFill/>
        </p:spPr>
        <p:txBody>
          <a:bodyPr wrap="none" rtlCol="0">
            <a:spAutoFit/>
          </a:bodyPr>
          <a:lstStyle/>
          <a:p>
            <a:pPr algn="just"/>
            <a:r>
              <a:rPr lang="fr-CH" sz="2400" dirty="0">
                <a:effectLst/>
                <a:ea typeface="IFAO-Grec Unicode" panose="02020603050405020304" pitchFamily="18" charset="0"/>
                <a:cs typeface="Times New Roman" panose="02020603050405020304" pitchFamily="18" charset="0"/>
              </a:rPr>
              <a:t>o </a:t>
            </a:r>
            <a:r>
              <a:rPr lang="fr-CH" sz="2400" dirty="0" err="1">
                <a:effectLst/>
                <a:ea typeface="IFAO-Grec Unicode" panose="02020603050405020304" pitchFamily="18" charset="0"/>
                <a:cs typeface="Times New Roman" panose="02020603050405020304" pitchFamily="18" charset="0"/>
              </a:rPr>
              <a:t>o</a:t>
            </a:r>
            <a:r>
              <a:rPr lang="fr-CH" sz="2400" dirty="0">
                <a:effectLst/>
                <a:ea typeface="Calibri" panose="020F0502020204030204" pitchFamily="34" charset="0"/>
                <a:cs typeface="Times New Roman" panose="02020603050405020304" pitchFamily="18" charset="0"/>
              </a:rPr>
              <a:t>	= deux syllabes, dont au moins l’une des deux est longue.</a:t>
            </a:r>
          </a:p>
          <a:p>
            <a:pPr algn="just"/>
            <a:r>
              <a:rPr lang="fr-CH" sz="2400" dirty="0">
                <a:effectLst/>
                <a:ea typeface="IFAO-Grec Unicode" panose="02020603050405020304" pitchFamily="18" charset="0"/>
                <a:cs typeface="Times New Roman" panose="02020603050405020304" pitchFamily="18" charset="0"/>
              </a:rPr>
              <a:t></a:t>
            </a:r>
            <a:r>
              <a:rPr lang="fr-CH" sz="2400" dirty="0">
                <a:effectLst/>
                <a:ea typeface="Calibri" panose="020F0502020204030204" pitchFamily="34" charset="0"/>
                <a:cs typeface="Times New Roman" panose="02020603050405020304" pitchFamily="18" charset="0"/>
              </a:rPr>
              <a:t>	= une syllabe indifféremment longue ou brève.</a:t>
            </a:r>
          </a:p>
          <a:p>
            <a:pPr algn="just"/>
            <a:r>
              <a:rPr lang="fr-CH" sz="2400" dirty="0">
                <a:effectLst/>
                <a:ea typeface="IFAO-Grec Unicode" panose="02020603050405020304" pitchFamily="18" charset="0"/>
                <a:cs typeface="Times New Roman" panose="02020603050405020304" pitchFamily="18" charset="0"/>
              </a:rPr>
              <a:t>^</a:t>
            </a:r>
            <a:r>
              <a:rPr lang="fr-CH" sz="2400" i="1" dirty="0" err="1">
                <a:effectLst/>
                <a:ea typeface="IFAO-Grec Unicode" panose="02020603050405020304" pitchFamily="18" charset="0"/>
                <a:cs typeface="Times New Roman" panose="02020603050405020304" pitchFamily="18" charset="0"/>
              </a:rPr>
              <a:t>gl</a:t>
            </a:r>
            <a:r>
              <a:rPr lang="fr-CH" sz="2400" dirty="0">
                <a:effectLst/>
                <a:ea typeface="Calibri" panose="020F0502020204030204" pitchFamily="34" charset="0"/>
                <a:cs typeface="Times New Roman" panose="02020603050405020304" pitchFamily="18" charset="0"/>
              </a:rPr>
              <a:t>	= glyconien (</a:t>
            </a:r>
            <a:r>
              <a:rPr lang="fr-CH" sz="2400" i="1" dirty="0" err="1">
                <a:effectLst/>
                <a:ea typeface="Calibri" panose="020F0502020204030204" pitchFamily="34" charset="0"/>
                <a:cs typeface="Times New Roman" panose="02020603050405020304" pitchFamily="18" charset="0"/>
              </a:rPr>
              <a:t>gl</a:t>
            </a:r>
            <a:r>
              <a:rPr lang="fr-CH" sz="2400" dirty="0">
                <a:effectLst/>
                <a:ea typeface="Calibri" panose="020F0502020204030204" pitchFamily="34" charset="0"/>
                <a:cs typeface="Times New Roman" panose="02020603050405020304" pitchFamily="18" charset="0"/>
              </a:rPr>
              <a:t>) diminué de sa première syllabe.</a:t>
            </a:r>
          </a:p>
        </p:txBody>
      </p:sp>
      <p:graphicFrame>
        <p:nvGraphicFramePr>
          <p:cNvPr id="5" name="Tableau 4">
            <a:extLst>
              <a:ext uri="{FF2B5EF4-FFF2-40B4-BE49-F238E27FC236}">
                <a16:creationId xmlns:a16="http://schemas.microsoft.com/office/drawing/2014/main" id="{BF080BAF-0B98-7B6A-9CBE-7600693A8D8D}"/>
              </a:ext>
            </a:extLst>
          </p:cNvPr>
          <p:cNvGraphicFramePr>
            <a:graphicFrameLocks noGrp="1"/>
          </p:cNvGraphicFramePr>
          <p:nvPr/>
        </p:nvGraphicFramePr>
        <p:xfrm>
          <a:off x="893808" y="2911090"/>
          <a:ext cx="10404384" cy="2987040"/>
        </p:xfrm>
        <a:graphic>
          <a:graphicData uri="http://schemas.openxmlformats.org/drawingml/2006/table">
            <a:tbl>
              <a:tblPr>
                <a:tableStyleId>{5C22544A-7EE6-4342-B048-85BDC9FD1C3A}</a:tableStyleId>
              </a:tblPr>
              <a:tblGrid>
                <a:gridCol w="3468128">
                  <a:extLst>
                    <a:ext uri="{9D8B030D-6E8A-4147-A177-3AD203B41FA5}">
                      <a16:colId xmlns:a16="http://schemas.microsoft.com/office/drawing/2014/main" val="4188717601"/>
                    </a:ext>
                  </a:extLst>
                </a:gridCol>
                <a:gridCol w="3468128">
                  <a:extLst>
                    <a:ext uri="{9D8B030D-6E8A-4147-A177-3AD203B41FA5}">
                      <a16:colId xmlns:a16="http://schemas.microsoft.com/office/drawing/2014/main" val="3972470382"/>
                    </a:ext>
                  </a:extLst>
                </a:gridCol>
                <a:gridCol w="3468128">
                  <a:extLst>
                    <a:ext uri="{9D8B030D-6E8A-4147-A177-3AD203B41FA5}">
                      <a16:colId xmlns:a16="http://schemas.microsoft.com/office/drawing/2014/main" val="2603968064"/>
                    </a:ext>
                  </a:extLst>
                </a:gridCol>
              </a:tblGrid>
              <a:tr h="0">
                <a:tc>
                  <a:txBody>
                    <a:bodyPr/>
                    <a:lstStyle/>
                    <a:p>
                      <a:pPr algn="l"/>
                      <a:r>
                        <a:rPr lang="fr-CH" sz="2800" dirty="0">
                          <a:effectLst/>
                          <a:latin typeface="+mn-lt"/>
                        </a:rPr>
                        <a:t>Korzeniewski</a:t>
                      </a:r>
                      <a:endParaRPr lang="fr-CH" sz="2800" dirty="0">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l"/>
                      <a:r>
                        <a:rPr lang="fr-CH" sz="2800" dirty="0">
                          <a:effectLst/>
                          <a:latin typeface="+mn-lt"/>
                        </a:rPr>
                        <a:t>     choriambe</a:t>
                      </a:r>
                      <a:endParaRPr lang="fr-CH" sz="2800" dirty="0">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l"/>
                      <a:r>
                        <a:rPr lang="fr-CH" sz="2800">
                          <a:effectLst/>
                          <a:latin typeface="+mn-lt"/>
                        </a:rPr>
                        <a:t>West</a:t>
                      </a:r>
                      <a:endParaRPr lang="fr-CH" sz="2800">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0865749"/>
                  </a:ext>
                </a:extLst>
              </a:tr>
              <a:tr h="0">
                <a:tc>
                  <a:txBody>
                    <a:bodyPr/>
                    <a:lstStyle/>
                    <a:p>
                      <a:pPr algn="just"/>
                      <a:r>
                        <a:rPr lang="fr-CH" sz="2800" dirty="0">
                          <a:effectLst/>
                          <a:latin typeface="+mn-lt"/>
                        </a:rPr>
                        <a:t>glyconien (</a:t>
                      </a:r>
                      <a:r>
                        <a:rPr lang="fr-CH" sz="2800" i="1" dirty="0" err="1">
                          <a:effectLst/>
                          <a:latin typeface="+mn-lt"/>
                        </a:rPr>
                        <a:t>gl</a:t>
                      </a:r>
                      <a:r>
                        <a:rPr lang="fr-CH" sz="2800" dirty="0">
                          <a:effectLst/>
                          <a:latin typeface="+mn-lt"/>
                        </a:rPr>
                        <a:t>)</a:t>
                      </a:r>
                      <a:endParaRPr lang="fr-CH" sz="2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just"/>
                      <a:r>
                        <a:rPr lang="fr-CH" sz="2800" dirty="0">
                          <a:effectLst/>
                          <a:latin typeface="+mn-lt"/>
                          <a:ea typeface="IFAO-Grec Unicode" panose="02020603050405020304" pitchFamily="18" charset="0"/>
                        </a:rPr>
                        <a:t>o </a:t>
                      </a:r>
                      <a:r>
                        <a:rPr lang="fr-CH" sz="2800" dirty="0" err="1">
                          <a:effectLst/>
                          <a:latin typeface="+mn-lt"/>
                          <a:ea typeface="IFAO-Grec Unicode" panose="02020603050405020304" pitchFamily="18" charset="0"/>
                        </a:rPr>
                        <a:t>o</a:t>
                      </a:r>
                      <a:r>
                        <a:rPr lang="fr-CH" sz="2800" dirty="0">
                          <a:effectLst/>
                          <a:latin typeface="+mn-lt"/>
                          <a:ea typeface="IFAO-Grec Unicode" panose="02020603050405020304" pitchFamily="18" charset="0"/>
                        </a:rPr>
                        <a:t> </a:t>
                      </a:r>
                      <a:r>
                        <a:rPr lang="fr-CH" sz="2800" dirty="0">
                          <a:effectLst/>
                          <a:highlight>
                            <a:srgbClr val="C0C0C0"/>
                          </a:highlight>
                          <a:latin typeface="+mn-lt"/>
                          <a:ea typeface="IFAO-Grec Unicode" panose="02020603050405020304" pitchFamily="18" charset="0"/>
                        </a:rPr>
                        <a:t>– ˘ ˘ –</a:t>
                      </a:r>
                      <a:r>
                        <a:rPr lang="fr-CH" sz="2800" dirty="0">
                          <a:effectLst/>
                          <a:latin typeface="+mn-lt"/>
                          <a:ea typeface="IFAO-Grec Unicode" panose="02020603050405020304" pitchFamily="18" charset="0"/>
                        </a:rPr>
                        <a:t> ˘ –</a:t>
                      </a:r>
                      <a:endParaRPr lang="fr-CH" sz="2800" dirty="0">
                        <a:effectLst/>
                        <a:latin typeface="+mn-lt"/>
                        <a:ea typeface="IFAO-Grec Unicode"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just"/>
                      <a:r>
                        <a:rPr lang="fr-CH" sz="2800" dirty="0">
                          <a:effectLst/>
                          <a:latin typeface="+mn-lt"/>
                        </a:rPr>
                        <a:t>glyconien (</a:t>
                      </a:r>
                      <a:r>
                        <a:rPr lang="fr-CH" sz="2800" i="1" dirty="0" err="1">
                          <a:effectLst/>
                          <a:latin typeface="+mn-lt"/>
                        </a:rPr>
                        <a:t>gl</a:t>
                      </a:r>
                      <a:r>
                        <a:rPr lang="fr-CH" sz="2800" dirty="0">
                          <a:effectLst/>
                          <a:latin typeface="+mn-lt"/>
                        </a:rPr>
                        <a:t>)</a:t>
                      </a:r>
                      <a:endParaRPr lang="fr-CH" sz="2800" dirty="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964600157"/>
                  </a:ext>
                </a:extLst>
              </a:tr>
              <a:tr h="0">
                <a:tc>
                  <a:txBody>
                    <a:bodyPr/>
                    <a:lstStyle/>
                    <a:p>
                      <a:pPr algn="just"/>
                      <a:r>
                        <a:rPr lang="fr-CH" sz="2800" dirty="0" err="1">
                          <a:effectLst/>
                          <a:latin typeface="+mn-lt"/>
                        </a:rPr>
                        <a:t>phérécratéen</a:t>
                      </a:r>
                      <a:r>
                        <a:rPr lang="fr-CH" sz="2800" dirty="0">
                          <a:effectLst/>
                          <a:latin typeface="+mn-lt"/>
                        </a:rPr>
                        <a:t> (</a:t>
                      </a:r>
                      <a:r>
                        <a:rPr lang="fr-CH" sz="2800" i="1" dirty="0" err="1">
                          <a:effectLst/>
                          <a:latin typeface="+mn-lt"/>
                        </a:rPr>
                        <a:t>pher</a:t>
                      </a:r>
                      <a:r>
                        <a:rPr lang="fr-CH" sz="2800" dirty="0">
                          <a:effectLst/>
                          <a:latin typeface="+mn-lt"/>
                        </a:rPr>
                        <a:t>)</a:t>
                      </a:r>
                      <a:endParaRPr lang="fr-CH" sz="2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algn="just"/>
                      <a:r>
                        <a:rPr lang="fr-CH" sz="2800" dirty="0">
                          <a:effectLst/>
                          <a:latin typeface="+mn-lt"/>
                        </a:rPr>
                        <a:t>o </a:t>
                      </a:r>
                      <a:r>
                        <a:rPr lang="fr-CH" sz="2800" dirty="0" err="1">
                          <a:effectLst/>
                          <a:latin typeface="+mn-lt"/>
                        </a:rPr>
                        <a:t>o</a:t>
                      </a:r>
                      <a:r>
                        <a:rPr lang="fr-CH" sz="2800" dirty="0">
                          <a:effectLst/>
                          <a:latin typeface="+mn-lt"/>
                        </a:rPr>
                        <a:t> </a:t>
                      </a:r>
                      <a:r>
                        <a:rPr lang="fr-CH" sz="2800" dirty="0">
                          <a:effectLst/>
                          <a:highlight>
                            <a:srgbClr val="C0C0C0"/>
                          </a:highlight>
                          <a:latin typeface="+mn-lt"/>
                        </a:rPr>
                        <a:t>– ˘ ˘ –</a:t>
                      </a:r>
                      <a:r>
                        <a:rPr lang="fr-CH" sz="2800" dirty="0">
                          <a:effectLst/>
                          <a:latin typeface="+mn-lt"/>
                        </a:rPr>
                        <a:t> –</a:t>
                      </a:r>
                      <a:endParaRPr lang="fr-CH" sz="2800"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algn="just"/>
                      <a:r>
                        <a:rPr lang="fr-CH" sz="2800" dirty="0" err="1">
                          <a:effectLst/>
                          <a:latin typeface="+mn-lt"/>
                        </a:rPr>
                        <a:t>phérécratéen</a:t>
                      </a:r>
                      <a:r>
                        <a:rPr lang="fr-CH" sz="2800" dirty="0">
                          <a:effectLst/>
                          <a:latin typeface="+mn-lt"/>
                        </a:rPr>
                        <a:t> (</a:t>
                      </a:r>
                      <a:r>
                        <a:rPr lang="fr-CH" sz="2800" i="1" dirty="0">
                          <a:effectLst/>
                          <a:latin typeface="+mn-lt"/>
                        </a:rPr>
                        <a:t>ph</a:t>
                      </a:r>
                      <a:r>
                        <a:rPr lang="fr-CH" sz="2800" dirty="0">
                          <a:effectLst/>
                          <a:latin typeface="+mn-lt"/>
                        </a:rPr>
                        <a:t>)</a:t>
                      </a:r>
                      <a:endParaRPr lang="fr-CH" sz="2800" dirty="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869167254"/>
                  </a:ext>
                </a:extLst>
              </a:tr>
              <a:tr h="0">
                <a:tc>
                  <a:txBody>
                    <a:bodyPr/>
                    <a:lstStyle/>
                    <a:p>
                      <a:pPr algn="just"/>
                      <a:r>
                        <a:rPr lang="fr-CH" sz="2800" dirty="0">
                          <a:effectLst/>
                          <a:latin typeface="+mn-lt"/>
                        </a:rPr>
                        <a:t>hipponactéen (</a:t>
                      </a:r>
                      <a:r>
                        <a:rPr lang="fr-CH" sz="2800" i="1" dirty="0" err="1">
                          <a:effectLst/>
                          <a:latin typeface="+mn-lt"/>
                        </a:rPr>
                        <a:t>hipp</a:t>
                      </a:r>
                      <a:r>
                        <a:rPr lang="fr-CH" sz="2800" dirty="0">
                          <a:effectLst/>
                          <a:latin typeface="+mn-lt"/>
                        </a:rPr>
                        <a:t>)</a:t>
                      </a:r>
                      <a:endParaRPr lang="fr-CH" sz="2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just"/>
                      <a:r>
                        <a:rPr lang="fr-CH" sz="2800" dirty="0">
                          <a:effectLst/>
                          <a:latin typeface="+mn-lt"/>
                        </a:rPr>
                        <a:t>o </a:t>
                      </a:r>
                      <a:r>
                        <a:rPr lang="fr-CH" sz="2800" dirty="0" err="1">
                          <a:effectLst/>
                          <a:latin typeface="+mn-lt"/>
                        </a:rPr>
                        <a:t>o</a:t>
                      </a:r>
                      <a:r>
                        <a:rPr lang="fr-CH" sz="2800" dirty="0">
                          <a:effectLst/>
                          <a:latin typeface="+mn-lt"/>
                        </a:rPr>
                        <a:t> </a:t>
                      </a:r>
                      <a:r>
                        <a:rPr lang="fr-CH" sz="2800" dirty="0">
                          <a:effectLst/>
                          <a:highlight>
                            <a:srgbClr val="C0C0C0"/>
                          </a:highlight>
                          <a:latin typeface="+mn-lt"/>
                        </a:rPr>
                        <a:t>– ˘ ˘ –</a:t>
                      </a:r>
                      <a:r>
                        <a:rPr lang="fr-CH" sz="2800" dirty="0">
                          <a:effectLst/>
                          <a:latin typeface="+mn-lt"/>
                        </a:rPr>
                        <a:t> ˘ – –</a:t>
                      </a:r>
                      <a:endParaRPr lang="fr-CH" sz="2800" dirty="0">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just"/>
                      <a:r>
                        <a:rPr lang="fr-CH" sz="2800" dirty="0">
                          <a:effectLst/>
                          <a:latin typeface="+mn-lt"/>
                        </a:rPr>
                        <a:t>hipponactéen (</a:t>
                      </a:r>
                      <a:r>
                        <a:rPr lang="fr-CH" sz="2800" i="1" dirty="0">
                          <a:effectLst/>
                          <a:latin typeface="+mn-lt"/>
                        </a:rPr>
                        <a:t>hi</a:t>
                      </a:r>
                      <a:r>
                        <a:rPr lang="fr-CH" sz="2800" dirty="0">
                          <a:effectLst/>
                          <a:latin typeface="+mn-lt"/>
                        </a:rPr>
                        <a:t>)</a:t>
                      </a:r>
                      <a:endParaRPr lang="fr-CH" sz="2800" dirty="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8426166"/>
                  </a:ext>
                </a:extLst>
              </a:tr>
              <a:tr h="0">
                <a:tc>
                  <a:txBody>
                    <a:bodyPr/>
                    <a:lstStyle/>
                    <a:p>
                      <a:pPr algn="just"/>
                      <a:r>
                        <a:rPr lang="fr-CH" sz="2800" dirty="0" err="1">
                          <a:effectLst/>
                          <a:latin typeface="+mn-lt"/>
                        </a:rPr>
                        <a:t>télésilléen</a:t>
                      </a:r>
                      <a:r>
                        <a:rPr lang="fr-CH" sz="2800" dirty="0">
                          <a:effectLst/>
                          <a:latin typeface="+mn-lt"/>
                        </a:rPr>
                        <a:t> (</a:t>
                      </a:r>
                      <a:r>
                        <a:rPr lang="fr-CH" sz="2800" i="0" dirty="0">
                          <a:effectLst/>
                          <a:latin typeface="+mn-lt"/>
                        </a:rPr>
                        <a:t>^</a:t>
                      </a:r>
                      <a:r>
                        <a:rPr lang="fr-CH" sz="2800" i="1" dirty="0" err="1">
                          <a:effectLst/>
                          <a:latin typeface="+mn-lt"/>
                        </a:rPr>
                        <a:t>gl</a:t>
                      </a:r>
                      <a:r>
                        <a:rPr lang="fr-CH" sz="2800" dirty="0">
                          <a:effectLst/>
                          <a:latin typeface="+mn-lt"/>
                        </a:rPr>
                        <a:t>)</a:t>
                      </a:r>
                      <a:endParaRPr lang="fr-CH" sz="2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just"/>
                      <a:r>
                        <a:rPr lang="fr-CH" sz="2800" dirty="0">
                          <a:effectLst/>
                          <a:latin typeface="+mn-lt"/>
                        </a:rPr>
                        <a:t>   </a:t>
                      </a:r>
                      <a:r>
                        <a:rPr lang="fr-CH" sz="2800" dirty="0">
                          <a:effectLst/>
                          <a:latin typeface="+mn-lt"/>
                          <a:ea typeface="IFAO-Grec Unicode" panose="02020603050405020304" pitchFamily="18" charset="0"/>
                        </a:rPr>
                        <a:t> </a:t>
                      </a:r>
                      <a:r>
                        <a:rPr lang="fr-CH" sz="2800" dirty="0">
                          <a:effectLst/>
                          <a:highlight>
                            <a:srgbClr val="C0C0C0"/>
                          </a:highlight>
                          <a:latin typeface="+mn-lt"/>
                          <a:ea typeface="IFAO-Grec Unicode" panose="02020603050405020304" pitchFamily="18" charset="0"/>
                        </a:rPr>
                        <a:t>– ˘ ˘ –</a:t>
                      </a:r>
                      <a:r>
                        <a:rPr lang="fr-CH" sz="2800" dirty="0">
                          <a:effectLst/>
                          <a:latin typeface="+mn-lt"/>
                          <a:ea typeface="IFAO-Grec Unicode" panose="02020603050405020304" pitchFamily="18" charset="0"/>
                        </a:rPr>
                        <a:t> ˘ –</a:t>
                      </a:r>
                      <a:endParaRPr lang="fr-CH" sz="2800" dirty="0">
                        <a:effectLst/>
                        <a:latin typeface="+mn-lt"/>
                        <a:ea typeface="IFAO-Grec Unicode"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just"/>
                      <a:r>
                        <a:rPr lang="fr-CH" sz="2800" dirty="0" err="1">
                          <a:effectLst/>
                          <a:latin typeface="+mn-lt"/>
                        </a:rPr>
                        <a:t>télésilléen</a:t>
                      </a:r>
                      <a:r>
                        <a:rPr lang="fr-CH" sz="2800" dirty="0">
                          <a:effectLst/>
                          <a:latin typeface="+mn-lt"/>
                        </a:rPr>
                        <a:t> (</a:t>
                      </a:r>
                      <a:r>
                        <a:rPr lang="fr-CH" sz="2800" i="1" dirty="0" err="1">
                          <a:effectLst/>
                          <a:latin typeface="+mn-lt"/>
                        </a:rPr>
                        <a:t>tl</a:t>
                      </a:r>
                      <a:r>
                        <a:rPr lang="fr-CH" sz="2800" dirty="0">
                          <a:effectLst/>
                          <a:latin typeface="+mn-lt"/>
                        </a:rPr>
                        <a:t>)</a:t>
                      </a:r>
                      <a:endParaRPr lang="fr-CH" sz="2800" dirty="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642473650"/>
                  </a:ext>
                </a:extLst>
              </a:tr>
              <a:tr h="0">
                <a:tc>
                  <a:txBody>
                    <a:bodyPr/>
                    <a:lstStyle/>
                    <a:p>
                      <a:pPr algn="just"/>
                      <a:r>
                        <a:rPr lang="fr-CH" sz="2800" dirty="0" err="1">
                          <a:effectLst/>
                          <a:latin typeface="+mn-lt"/>
                        </a:rPr>
                        <a:t>reizianum</a:t>
                      </a:r>
                      <a:r>
                        <a:rPr lang="fr-CH" sz="2800" dirty="0">
                          <a:effectLst/>
                          <a:latin typeface="+mn-lt"/>
                        </a:rPr>
                        <a:t> (^</a:t>
                      </a:r>
                      <a:r>
                        <a:rPr lang="fr-CH" sz="2800" i="1" dirty="0" err="1">
                          <a:effectLst/>
                          <a:latin typeface="+mn-lt"/>
                        </a:rPr>
                        <a:t>pher</a:t>
                      </a:r>
                      <a:r>
                        <a:rPr lang="fr-CH" sz="2800" dirty="0">
                          <a:effectLst/>
                          <a:latin typeface="+mn-lt"/>
                        </a:rPr>
                        <a:t>)</a:t>
                      </a:r>
                      <a:endParaRPr lang="fr-CH" sz="2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algn="just"/>
                      <a:r>
                        <a:rPr lang="fr-CH" sz="2800" dirty="0">
                          <a:effectLst/>
                          <a:latin typeface="+mn-lt"/>
                        </a:rPr>
                        <a:t>   </a:t>
                      </a:r>
                      <a:r>
                        <a:rPr lang="fr-CH" sz="2800" dirty="0">
                          <a:effectLst/>
                          <a:latin typeface="+mn-lt"/>
                          <a:ea typeface="IFAO-Grec Unicode" panose="02020603050405020304" pitchFamily="18" charset="0"/>
                        </a:rPr>
                        <a:t> </a:t>
                      </a:r>
                      <a:r>
                        <a:rPr lang="fr-CH" sz="2800" dirty="0">
                          <a:effectLst/>
                          <a:highlight>
                            <a:srgbClr val="C0C0C0"/>
                          </a:highlight>
                          <a:latin typeface="+mn-lt"/>
                          <a:ea typeface="IFAO-Grec Unicode" panose="02020603050405020304" pitchFamily="18" charset="0"/>
                        </a:rPr>
                        <a:t>– ˘ ˘ –</a:t>
                      </a:r>
                      <a:r>
                        <a:rPr lang="fr-CH" sz="2800" dirty="0">
                          <a:effectLst/>
                          <a:latin typeface="+mn-lt"/>
                          <a:ea typeface="IFAO-Grec Unicode" panose="02020603050405020304" pitchFamily="18" charset="0"/>
                        </a:rPr>
                        <a:t> –</a:t>
                      </a:r>
                      <a:endParaRPr lang="fr-CH" sz="2800" dirty="0">
                        <a:effectLst/>
                        <a:latin typeface="+mn-lt"/>
                        <a:ea typeface="IFAO-Grec Unicode" panose="02020603050405020304" pitchFamily="18" charset="0"/>
                        <a:cs typeface="Times New Roman" panose="02020603050405020304" pitchFamily="18" charset="0"/>
                      </a:endParaRPr>
                    </a:p>
                  </a:txBody>
                  <a:tcPr marL="68580" marR="68580" marT="0" marB="0">
                    <a:noFill/>
                  </a:tcPr>
                </a:tc>
                <a:tc>
                  <a:txBody>
                    <a:bodyPr/>
                    <a:lstStyle/>
                    <a:p>
                      <a:pPr algn="just"/>
                      <a:r>
                        <a:rPr lang="fr-CH" sz="2800" dirty="0" err="1">
                          <a:effectLst/>
                          <a:latin typeface="+mn-lt"/>
                        </a:rPr>
                        <a:t>reizianum</a:t>
                      </a:r>
                      <a:r>
                        <a:rPr lang="fr-CH" sz="2800" dirty="0">
                          <a:effectLst/>
                          <a:latin typeface="+mn-lt"/>
                        </a:rPr>
                        <a:t> (</a:t>
                      </a:r>
                      <a:r>
                        <a:rPr lang="fr-CH" sz="2800" i="1" dirty="0">
                          <a:effectLst/>
                          <a:latin typeface="+mn-lt"/>
                        </a:rPr>
                        <a:t>r</a:t>
                      </a:r>
                      <a:r>
                        <a:rPr lang="fr-CH" sz="2800" dirty="0">
                          <a:effectLst/>
                          <a:latin typeface="+mn-lt"/>
                        </a:rPr>
                        <a:t>)</a:t>
                      </a:r>
                      <a:endParaRPr lang="fr-CH" sz="2800" dirty="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430831208"/>
                  </a:ext>
                </a:extLst>
              </a:tr>
              <a:tr h="0">
                <a:tc>
                  <a:txBody>
                    <a:bodyPr/>
                    <a:lstStyle/>
                    <a:p>
                      <a:pPr algn="just"/>
                      <a:r>
                        <a:rPr lang="fr-CH" sz="2800" dirty="0">
                          <a:effectLst/>
                          <a:latin typeface="+mn-lt"/>
                        </a:rPr>
                        <a:t>octosyllabique (^</a:t>
                      </a:r>
                      <a:r>
                        <a:rPr lang="fr-CH" sz="2800" i="1" dirty="0" err="1">
                          <a:effectLst/>
                          <a:latin typeface="+mn-lt"/>
                        </a:rPr>
                        <a:t>hipp</a:t>
                      </a:r>
                      <a:r>
                        <a:rPr lang="fr-CH" sz="2800" dirty="0">
                          <a:effectLst/>
                          <a:latin typeface="+mn-lt"/>
                        </a:rPr>
                        <a:t>)</a:t>
                      </a:r>
                      <a:endParaRPr lang="fr-CH" sz="2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just"/>
                      <a:r>
                        <a:rPr lang="fr-CH" sz="2800" dirty="0">
                          <a:effectLst/>
                          <a:latin typeface="+mn-lt"/>
                        </a:rPr>
                        <a:t>   </a:t>
                      </a:r>
                      <a:r>
                        <a:rPr lang="fr-CH" sz="2800" dirty="0">
                          <a:effectLst/>
                          <a:latin typeface="+mn-lt"/>
                          <a:ea typeface="IFAO-Grec Unicode" panose="02020603050405020304" pitchFamily="18" charset="0"/>
                        </a:rPr>
                        <a:t> </a:t>
                      </a:r>
                      <a:r>
                        <a:rPr lang="fr-CH" sz="2800" dirty="0">
                          <a:effectLst/>
                          <a:highlight>
                            <a:srgbClr val="C0C0C0"/>
                          </a:highlight>
                          <a:latin typeface="+mn-lt"/>
                          <a:ea typeface="IFAO-Grec Unicode" panose="02020603050405020304" pitchFamily="18" charset="0"/>
                        </a:rPr>
                        <a:t>– ˘ ˘ –</a:t>
                      </a:r>
                      <a:r>
                        <a:rPr lang="fr-CH" sz="2800" dirty="0">
                          <a:effectLst/>
                          <a:latin typeface="+mn-lt"/>
                          <a:ea typeface="IFAO-Grec Unicode" panose="02020603050405020304" pitchFamily="18" charset="0"/>
                        </a:rPr>
                        <a:t> ˘ – –</a:t>
                      </a:r>
                      <a:endParaRPr lang="fr-CH" sz="2800" dirty="0">
                        <a:effectLst/>
                        <a:latin typeface="+mn-lt"/>
                        <a:ea typeface="IFAO-Grec Unicode"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just"/>
                      <a:r>
                        <a:rPr lang="fr-CH" sz="2800" dirty="0" err="1">
                          <a:effectLst/>
                          <a:latin typeface="+mn-lt"/>
                        </a:rPr>
                        <a:t>hagésichoréen</a:t>
                      </a:r>
                      <a:r>
                        <a:rPr lang="fr-CH" sz="2800" dirty="0">
                          <a:effectLst/>
                          <a:latin typeface="+mn-lt"/>
                        </a:rPr>
                        <a:t> (</a:t>
                      </a:r>
                      <a:r>
                        <a:rPr lang="fr-CH" sz="2800" i="1" dirty="0" err="1">
                          <a:effectLst/>
                          <a:latin typeface="+mn-lt"/>
                        </a:rPr>
                        <a:t>hag</a:t>
                      </a:r>
                      <a:r>
                        <a:rPr lang="fr-CH" sz="2800" dirty="0">
                          <a:effectLst/>
                          <a:latin typeface="+mn-lt"/>
                        </a:rPr>
                        <a:t>)</a:t>
                      </a:r>
                      <a:endParaRPr lang="fr-CH" sz="2800" dirty="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6388501"/>
                  </a:ext>
                </a:extLst>
              </a:tr>
            </a:tbl>
          </a:graphicData>
        </a:graphic>
      </p:graphicFrame>
      <p:sp>
        <p:nvSpPr>
          <p:cNvPr id="2" name="Title 1">
            <a:extLst>
              <a:ext uri="{FF2B5EF4-FFF2-40B4-BE49-F238E27FC236}">
                <a16:creationId xmlns:a16="http://schemas.microsoft.com/office/drawing/2014/main" id="{9A64EACA-FC2A-4C68-88C1-EEF2E031639F}"/>
              </a:ext>
            </a:extLst>
          </p:cNvPr>
          <p:cNvSpPr>
            <a:spLocks noGrp="1"/>
          </p:cNvSpPr>
          <p:nvPr>
            <p:ph type="title"/>
          </p:nvPr>
        </p:nvSpPr>
        <p:spPr/>
        <p:txBody>
          <a:bodyPr/>
          <a:lstStyle/>
          <a:p>
            <a:r>
              <a:rPr lang="fr-CH" dirty="0">
                <a:solidFill>
                  <a:schemeClr val="accent1"/>
                </a:solidFill>
              </a:rPr>
              <a:t>Quelques </a:t>
            </a:r>
            <a:r>
              <a:rPr lang="fr-CH" dirty="0" err="1">
                <a:solidFill>
                  <a:schemeClr val="accent1"/>
                </a:solidFill>
              </a:rPr>
              <a:t>côla</a:t>
            </a:r>
            <a:r>
              <a:rPr lang="fr-CH" dirty="0">
                <a:solidFill>
                  <a:schemeClr val="accent1"/>
                </a:solidFill>
              </a:rPr>
              <a:t> de métrique éolienne</a:t>
            </a:r>
          </a:p>
        </p:txBody>
      </p:sp>
    </p:spTree>
    <p:extLst>
      <p:ext uri="{BB962C8B-B14F-4D97-AF65-F5344CB8AC3E}">
        <p14:creationId xmlns:p14="http://schemas.microsoft.com/office/powerpoint/2010/main" val="29164730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E4B6-3730-2B68-04EC-4E16B9AFAB71}"/>
            </a:ext>
          </a:extLst>
        </p:cNvPr>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9BBE21AF-DA51-9AB7-B086-C5DF6BA1FC19}"/>
              </a:ext>
            </a:extLst>
          </p:cNvPr>
          <p:cNvGraphicFramePr>
            <a:graphicFrameLocks noGrp="1"/>
          </p:cNvGraphicFramePr>
          <p:nvPr>
            <p:extLst>
              <p:ext uri="{D42A27DB-BD31-4B8C-83A1-F6EECF244321}">
                <p14:modId xmlns:p14="http://schemas.microsoft.com/office/powerpoint/2010/main" val="2991534602"/>
              </p:ext>
            </p:extLst>
          </p:nvPr>
        </p:nvGraphicFramePr>
        <p:xfrm>
          <a:off x="1" y="2344009"/>
          <a:ext cx="12192001" cy="2113280"/>
        </p:xfrm>
        <a:graphic>
          <a:graphicData uri="http://schemas.openxmlformats.org/drawingml/2006/table">
            <a:tbl>
              <a:tblPr>
                <a:tableStyleId>{5C22544A-7EE6-4342-B048-85BDC9FD1C3A}</a:tableStyleId>
              </a:tblPr>
              <a:tblGrid>
                <a:gridCol w="1901469">
                  <a:extLst>
                    <a:ext uri="{9D8B030D-6E8A-4147-A177-3AD203B41FA5}">
                      <a16:colId xmlns:a16="http://schemas.microsoft.com/office/drawing/2014/main" val="2462865648"/>
                    </a:ext>
                  </a:extLst>
                </a:gridCol>
                <a:gridCol w="4139359">
                  <a:extLst>
                    <a:ext uri="{9D8B030D-6E8A-4147-A177-3AD203B41FA5}">
                      <a16:colId xmlns:a16="http://schemas.microsoft.com/office/drawing/2014/main" val="4148903925"/>
                    </a:ext>
                  </a:extLst>
                </a:gridCol>
                <a:gridCol w="1582537">
                  <a:extLst>
                    <a:ext uri="{9D8B030D-6E8A-4147-A177-3AD203B41FA5}">
                      <a16:colId xmlns:a16="http://schemas.microsoft.com/office/drawing/2014/main" val="1268114964"/>
                    </a:ext>
                  </a:extLst>
                </a:gridCol>
                <a:gridCol w="4568636">
                  <a:extLst>
                    <a:ext uri="{9D8B030D-6E8A-4147-A177-3AD203B41FA5}">
                      <a16:colId xmlns:a16="http://schemas.microsoft.com/office/drawing/2014/main" val="2086255824"/>
                    </a:ext>
                  </a:extLst>
                </a:gridCol>
              </a:tblGrid>
              <a:tr h="0">
                <a:tc gridSpan="2">
                  <a:txBody>
                    <a:bodyPr/>
                    <a:lstStyle/>
                    <a:p>
                      <a:pPr algn="l"/>
                      <a:r>
                        <a:rPr lang="fr-CH" sz="2200" dirty="0">
                          <a:effectLst/>
                          <a:latin typeface="+mn-lt"/>
                        </a:rPr>
                        <a:t>Strophe </a:t>
                      </a:r>
                      <a:r>
                        <a:rPr lang="fr-CH" sz="2200" dirty="0" err="1">
                          <a:effectLst/>
                          <a:latin typeface="+mn-lt"/>
                        </a:rPr>
                        <a:t>sapphique</a:t>
                      </a:r>
                      <a:r>
                        <a:rPr lang="fr-CH" sz="2200" dirty="0">
                          <a:effectLst/>
                          <a:latin typeface="+mn-lt"/>
                        </a:rPr>
                        <a:t> selon Korzeniewski</a:t>
                      </a:r>
                    </a:p>
                    <a:p>
                      <a:pPr algn="l"/>
                      <a:endParaRPr lang="fr-CH" sz="2200" dirty="0">
                        <a:effectLst/>
                        <a:latin typeface="+mn-lt"/>
                        <a:ea typeface="Calibri" panose="020F0502020204030204" pitchFamily="34" charset="0"/>
                        <a:cs typeface="Times New Roman" panose="02020603050405020304" pitchFamily="18" charset="0"/>
                      </a:endParaRPr>
                    </a:p>
                  </a:txBody>
                  <a:tcPr marL="68580" marR="68580" marT="0" marB="0">
                    <a:noFill/>
                  </a:tcPr>
                </a:tc>
                <a:tc hMerge="1">
                  <a:txBody>
                    <a:bodyPr/>
                    <a:lstStyle/>
                    <a:p>
                      <a:endParaRPr lang="fr-CH"/>
                    </a:p>
                  </a:txBody>
                  <a:tcPr/>
                </a:tc>
                <a:tc gridSpan="2">
                  <a:txBody>
                    <a:bodyPr/>
                    <a:lstStyle/>
                    <a:p>
                      <a:pPr algn="l"/>
                      <a:r>
                        <a:rPr lang="fr-CH" sz="2200">
                          <a:effectLst/>
                          <a:latin typeface="+mn-lt"/>
                        </a:rPr>
                        <a:t>Strophe sapphique selon West</a:t>
                      </a:r>
                      <a:endParaRPr lang="fr-CH" sz="2200">
                        <a:effectLst/>
                        <a:latin typeface="+mn-lt"/>
                        <a:ea typeface="Calibri" panose="020F0502020204030204" pitchFamily="34" charset="0"/>
                        <a:cs typeface="Times New Roman" panose="02020603050405020304" pitchFamily="18" charset="0"/>
                      </a:endParaRPr>
                    </a:p>
                  </a:txBody>
                  <a:tcPr marL="68580" marR="68580" marT="0" marB="0">
                    <a:noFill/>
                  </a:tcPr>
                </a:tc>
                <a:tc hMerge="1">
                  <a:txBody>
                    <a:bodyPr/>
                    <a:lstStyle/>
                    <a:p>
                      <a:endParaRPr lang="fr-CH"/>
                    </a:p>
                  </a:txBody>
                  <a:tcPr/>
                </a:tc>
                <a:extLst>
                  <a:ext uri="{0D108BD9-81ED-4DB2-BD59-A6C34878D82A}">
                    <a16:rowId xmlns:a16="http://schemas.microsoft.com/office/drawing/2014/main" val="2247147481"/>
                  </a:ext>
                </a:extLst>
              </a:tr>
              <a:tr h="0">
                <a:tc>
                  <a:txBody>
                    <a:bodyPr/>
                    <a:lstStyle/>
                    <a:p>
                      <a:pPr algn="l"/>
                      <a:r>
                        <a:rPr lang="fr-CH" sz="2200" i="1" dirty="0" err="1">
                          <a:effectLst/>
                          <a:latin typeface="+mn-lt"/>
                        </a:rPr>
                        <a:t>cr</a:t>
                      </a:r>
                      <a:r>
                        <a:rPr lang="fr-CH" sz="2200" i="1" dirty="0">
                          <a:effectLst/>
                          <a:latin typeface="+mn-lt"/>
                        </a:rPr>
                        <a:t>  ^</a:t>
                      </a:r>
                      <a:r>
                        <a:rPr lang="fr-CH" sz="2200" i="1" dirty="0" err="1">
                          <a:effectLst/>
                          <a:latin typeface="+mn-lt"/>
                        </a:rPr>
                        <a:t>hipp</a:t>
                      </a:r>
                      <a:r>
                        <a:rPr lang="fr-CH" sz="2200" i="1" dirty="0">
                          <a:effectLst/>
                          <a:latin typeface="+mn-lt"/>
                        </a:rPr>
                        <a:t> </a:t>
                      </a:r>
                      <a:r>
                        <a:rPr lang="fr-CH" sz="2200" dirty="0">
                          <a:effectLst/>
                          <a:latin typeface="+mn-lt"/>
                        </a:rPr>
                        <a:t>||</a:t>
                      </a:r>
                    </a:p>
                    <a:p>
                      <a:pPr algn="l"/>
                      <a:r>
                        <a:rPr lang="fr-CH" sz="2200" i="1" dirty="0" err="1">
                          <a:effectLst/>
                          <a:latin typeface="+mn-lt"/>
                        </a:rPr>
                        <a:t>cr</a:t>
                      </a:r>
                      <a:r>
                        <a:rPr lang="fr-CH" sz="2200" i="1" dirty="0">
                          <a:effectLst/>
                          <a:latin typeface="+mn-lt"/>
                        </a:rPr>
                        <a:t>  ^</a:t>
                      </a:r>
                      <a:r>
                        <a:rPr lang="fr-CH" sz="2200" i="1" dirty="0" err="1">
                          <a:effectLst/>
                          <a:latin typeface="+mn-lt"/>
                        </a:rPr>
                        <a:t>hipp</a:t>
                      </a:r>
                      <a:r>
                        <a:rPr lang="fr-CH" sz="2200" i="1" dirty="0">
                          <a:effectLst/>
                          <a:latin typeface="+mn-lt"/>
                        </a:rPr>
                        <a:t> </a:t>
                      </a:r>
                      <a:r>
                        <a:rPr lang="fr-CH" sz="2200" dirty="0">
                          <a:effectLst/>
                          <a:latin typeface="+mn-lt"/>
                        </a:rPr>
                        <a:t>||</a:t>
                      </a:r>
                    </a:p>
                    <a:p>
                      <a:pPr algn="l"/>
                      <a:r>
                        <a:rPr lang="fr-CH" sz="2200" i="1" dirty="0" err="1">
                          <a:effectLst/>
                          <a:latin typeface="+mn-lt"/>
                        </a:rPr>
                        <a:t>cr</a:t>
                      </a:r>
                      <a:r>
                        <a:rPr lang="fr-CH" sz="2200" i="1" dirty="0">
                          <a:effectLst/>
                          <a:latin typeface="+mn-lt"/>
                        </a:rPr>
                        <a:t>  ^</a:t>
                      </a:r>
                      <a:r>
                        <a:rPr lang="fr-CH" sz="2200" i="1" dirty="0" err="1">
                          <a:effectLst/>
                          <a:latin typeface="+mn-lt"/>
                        </a:rPr>
                        <a:t>gl</a:t>
                      </a:r>
                      <a:r>
                        <a:rPr lang="fr-CH" sz="2200" i="1" dirty="0">
                          <a:effectLst/>
                          <a:latin typeface="+mn-lt"/>
                        </a:rPr>
                        <a:t>  ^</a:t>
                      </a:r>
                      <a:r>
                        <a:rPr lang="fr-CH" sz="2200" i="1" dirty="0" err="1">
                          <a:effectLst/>
                          <a:latin typeface="+mn-lt"/>
                        </a:rPr>
                        <a:t>pher</a:t>
                      </a:r>
                      <a:r>
                        <a:rPr lang="fr-CH" sz="2200" i="1" dirty="0">
                          <a:effectLst/>
                          <a:latin typeface="+mn-lt"/>
                        </a:rPr>
                        <a:t> </a:t>
                      </a:r>
                      <a:r>
                        <a:rPr lang="fr-CH" sz="2200" dirty="0">
                          <a:effectLst/>
                          <a:latin typeface="IFAO-Grec Unicode" panose="02020603050405020304" pitchFamily="18" charset="0"/>
                          <a:ea typeface="IFAO-Grec Unicode" panose="02020603050405020304" pitchFamily="18" charset="0"/>
                        </a:rPr>
                        <a:t></a:t>
                      </a:r>
                      <a:endParaRPr lang="fr-CH" sz="2200" dirty="0">
                        <a:effectLst/>
                        <a:latin typeface="IFAO-Grec Unicode" panose="02020603050405020304" pitchFamily="18" charset="0"/>
                        <a:ea typeface="IFAO-Grec Unicode" panose="02020603050405020304" pitchFamily="18" charset="0"/>
                        <a:cs typeface="Times New Roman" panose="02020603050405020304" pitchFamily="18" charset="0"/>
                      </a:endParaRPr>
                    </a:p>
                  </a:txBody>
                  <a:tcPr marL="68580" marR="68580" marT="0" marB="0">
                    <a:noFill/>
                  </a:tcPr>
                </a:tc>
                <a:tc>
                  <a:txBody>
                    <a:bodyPr/>
                    <a:lstStyle/>
                    <a:p>
                      <a:pPr algn="l">
                        <a:spcBef>
                          <a:spcPts val="400"/>
                        </a:spcBef>
                      </a:pPr>
                      <a:r>
                        <a:rPr lang="fr-CH" sz="2200" dirty="0">
                          <a:effectLst/>
                          <a:latin typeface="IFAO-Grec Unicode" panose="02020603050405020304" pitchFamily="18" charset="0"/>
                          <a:ea typeface="IFAO-Grec Unicode" panose="02020603050405020304" pitchFamily="18" charset="0"/>
                        </a:rPr>
                        <a:t>– ⏑ –   </a:t>
                      </a:r>
                      <a:r>
                        <a:rPr lang="fr-CH" sz="2200" dirty="0">
                          <a:effectLst/>
                          <a:highlight>
                            <a:srgbClr val="C0C0C0"/>
                          </a:highlight>
                          <a:latin typeface="IFAO-Grec Unicode" panose="02020603050405020304" pitchFamily="18" charset="0"/>
                          <a:ea typeface="IFAO-Grec Unicode" panose="02020603050405020304" pitchFamily="18" charset="0"/>
                        </a:rPr>
                        <a:t>– ⏑ ⏑ –</a:t>
                      </a:r>
                      <a:r>
                        <a:rPr lang="fr-CH" sz="2200" dirty="0">
                          <a:effectLst/>
                          <a:latin typeface="IFAO-Grec Unicode" panose="02020603050405020304" pitchFamily="18" charset="0"/>
                          <a:ea typeface="IFAO-Grec Unicode" panose="02020603050405020304" pitchFamily="18" charset="0"/>
                        </a:rPr>
                        <a:t> ⏑ – – ||</a:t>
                      </a:r>
                    </a:p>
                    <a:p>
                      <a:pPr algn="l">
                        <a:spcBef>
                          <a:spcPts val="400"/>
                        </a:spcBef>
                      </a:pPr>
                      <a:r>
                        <a:rPr lang="fr-CH" sz="2200" dirty="0">
                          <a:effectLst/>
                          <a:latin typeface="IFAO-Grec Unicode" panose="02020603050405020304" pitchFamily="18" charset="0"/>
                          <a:ea typeface="IFAO-Grec Unicode" panose="02020603050405020304" pitchFamily="18" charset="0"/>
                        </a:rPr>
                        <a:t>– ⏑ –   </a:t>
                      </a:r>
                      <a:r>
                        <a:rPr lang="fr-CH" sz="2200" dirty="0">
                          <a:effectLst/>
                          <a:highlight>
                            <a:srgbClr val="C0C0C0"/>
                          </a:highlight>
                          <a:latin typeface="IFAO-Grec Unicode" panose="02020603050405020304" pitchFamily="18" charset="0"/>
                          <a:ea typeface="IFAO-Grec Unicode" panose="02020603050405020304" pitchFamily="18" charset="0"/>
                        </a:rPr>
                        <a:t>– ⏑ ⏑ –</a:t>
                      </a:r>
                      <a:r>
                        <a:rPr lang="fr-CH" sz="2200" dirty="0">
                          <a:effectLst/>
                          <a:latin typeface="IFAO-Grec Unicode" panose="02020603050405020304" pitchFamily="18" charset="0"/>
                          <a:ea typeface="IFAO-Grec Unicode" panose="02020603050405020304" pitchFamily="18" charset="0"/>
                        </a:rPr>
                        <a:t> ⏑ – – ||</a:t>
                      </a:r>
                    </a:p>
                    <a:p>
                      <a:pPr algn="l">
                        <a:spcBef>
                          <a:spcPts val="400"/>
                        </a:spcBef>
                      </a:pPr>
                      <a:r>
                        <a:rPr lang="fr-CH" sz="2200" dirty="0">
                          <a:effectLst/>
                          <a:latin typeface="IFAO-Grec Unicode" panose="02020603050405020304" pitchFamily="18" charset="0"/>
                          <a:ea typeface="IFAO-Grec Unicode" panose="02020603050405020304" pitchFamily="18" charset="0"/>
                        </a:rPr>
                        <a:t>– ⏑ –   </a:t>
                      </a:r>
                      <a:r>
                        <a:rPr lang="fr-CH" sz="2200" dirty="0">
                          <a:effectLst/>
                          <a:highlight>
                            <a:srgbClr val="C0C0C0"/>
                          </a:highlight>
                          <a:latin typeface="IFAO-Grec Unicode" panose="02020603050405020304" pitchFamily="18" charset="0"/>
                          <a:ea typeface="IFAO-Grec Unicode" panose="02020603050405020304" pitchFamily="18" charset="0"/>
                        </a:rPr>
                        <a:t>– ⏑ ⏑ –</a:t>
                      </a:r>
                      <a:r>
                        <a:rPr lang="fr-CH" sz="2200" dirty="0">
                          <a:effectLst/>
                          <a:latin typeface="IFAO-Grec Unicode" panose="02020603050405020304" pitchFamily="18" charset="0"/>
                          <a:ea typeface="IFAO-Grec Unicode" panose="02020603050405020304" pitchFamily="18" charset="0"/>
                        </a:rPr>
                        <a:t> ⏑ –  ⁞ </a:t>
                      </a:r>
                      <a:r>
                        <a:rPr lang="fr-CH" sz="2200" dirty="0">
                          <a:effectLst/>
                          <a:highlight>
                            <a:srgbClr val="C0C0C0"/>
                          </a:highlight>
                          <a:latin typeface="IFAO-Grec Unicode" panose="02020603050405020304" pitchFamily="18" charset="0"/>
                          <a:ea typeface="IFAO-Grec Unicode" panose="02020603050405020304" pitchFamily="18" charset="0"/>
                        </a:rPr>
                        <a:t>– ⏑ ⏑ –</a:t>
                      </a:r>
                      <a:r>
                        <a:rPr lang="fr-CH" sz="2200" dirty="0">
                          <a:effectLst/>
                          <a:latin typeface="IFAO-Grec Unicode" panose="02020603050405020304" pitchFamily="18" charset="0"/>
                          <a:ea typeface="IFAO-Grec Unicode" panose="02020603050405020304" pitchFamily="18" charset="0"/>
                        </a:rPr>
                        <a:t> – </a:t>
                      </a:r>
                      <a:endParaRPr lang="fr-CH" sz="2200" dirty="0">
                        <a:effectLst/>
                        <a:latin typeface="IFAO-Grec Unicode" panose="02020603050405020304" pitchFamily="18" charset="0"/>
                        <a:ea typeface="IFAO-Grec Unicode" panose="02020603050405020304" pitchFamily="18" charset="0"/>
                        <a:cs typeface="Times New Roman" panose="02020603050405020304" pitchFamily="18" charset="0"/>
                      </a:endParaRPr>
                    </a:p>
                  </a:txBody>
                  <a:tcPr marL="68580" marR="68580" marT="0" marB="0">
                    <a:noFill/>
                  </a:tcPr>
                </a:tc>
                <a:tc>
                  <a:txBody>
                    <a:bodyPr/>
                    <a:lstStyle/>
                    <a:p>
                      <a:pPr algn="l"/>
                      <a:r>
                        <a:rPr lang="en-US" sz="2200" i="1" dirty="0">
                          <a:effectLst/>
                          <a:latin typeface="+mn-lt"/>
                        </a:rPr>
                        <a:t>^</a:t>
                      </a:r>
                      <a:r>
                        <a:rPr lang="en-US" sz="2200" i="1" dirty="0" err="1">
                          <a:effectLst/>
                          <a:latin typeface="+mn-lt"/>
                        </a:rPr>
                        <a:t>ia</a:t>
                      </a:r>
                      <a:r>
                        <a:rPr lang="en-US" sz="2200" i="1" dirty="0">
                          <a:effectLst/>
                          <a:latin typeface="+mn-lt"/>
                        </a:rPr>
                        <a:t> hag</a:t>
                      </a:r>
                      <a:endParaRPr lang="fr-CH" sz="2200" i="1" dirty="0">
                        <a:effectLst/>
                        <a:latin typeface="+mn-lt"/>
                      </a:endParaRPr>
                    </a:p>
                    <a:p>
                      <a:pPr algn="l"/>
                      <a:r>
                        <a:rPr lang="en-US" sz="2200" i="1" dirty="0">
                          <a:effectLst/>
                          <a:latin typeface="+mn-lt"/>
                        </a:rPr>
                        <a:t>^</a:t>
                      </a:r>
                      <a:r>
                        <a:rPr lang="en-US" sz="2200" i="1" dirty="0" err="1">
                          <a:effectLst/>
                          <a:latin typeface="+mn-lt"/>
                        </a:rPr>
                        <a:t>ia</a:t>
                      </a:r>
                      <a:r>
                        <a:rPr lang="en-US" sz="2200" i="1" dirty="0">
                          <a:effectLst/>
                          <a:latin typeface="+mn-lt"/>
                        </a:rPr>
                        <a:t> hag</a:t>
                      </a:r>
                      <a:endParaRPr lang="fr-CH" sz="2200" i="1" dirty="0">
                        <a:effectLst/>
                        <a:latin typeface="+mn-lt"/>
                      </a:endParaRPr>
                    </a:p>
                    <a:p>
                      <a:pPr algn="l"/>
                      <a:r>
                        <a:rPr lang="en-US" sz="2200" i="1" dirty="0">
                          <a:effectLst/>
                          <a:latin typeface="+mn-lt"/>
                        </a:rPr>
                        <a:t>^</a:t>
                      </a:r>
                      <a:r>
                        <a:rPr lang="en-US" sz="2200" i="1" dirty="0" err="1">
                          <a:effectLst/>
                          <a:latin typeface="+mn-lt"/>
                        </a:rPr>
                        <a:t>ia</a:t>
                      </a:r>
                      <a:r>
                        <a:rPr lang="en-US" sz="2200" i="1" dirty="0">
                          <a:effectLst/>
                          <a:latin typeface="+mn-lt"/>
                        </a:rPr>
                        <a:t> hag</a:t>
                      </a:r>
                      <a:r>
                        <a:rPr lang="en-US" sz="2200" i="0" dirty="0">
                          <a:effectLst/>
                          <a:latin typeface="+mn-lt"/>
                        </a:rPr>
                        <a:t> ⁞ </a:t>
                      </a:r>
                      <a:r>
                        <a:rPr lang="en-US" sz="2200" i="1" dirty="0">
                          <a:effectLst/>
                          <a:latin typeface="+mn-lt"/>
                        </a:rPr>
                        <a:t>ad</a:t>
                      </a:r>
                      <a:endParaRPr lang="fr-CH" sz="2200" i="1" dirty="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algn="l">
                        <a:spcBef>
                          <a:spcPts val="400"/>
                        </a:spcBef>
                      </a:pPr>
                      <a:r>
                        <a:rPr lang="fr-CH" sz="2200" dirty="0">
                          <a:effectLst/>
                          <a:latin typeface="IFAO-Grec Unicode" panose="02020603050405020304" pitchFamily="18" charset="0"/>
                          <a:ea typeface="IFAO-Grec Unicode" panose="02020603050405020304" pitchFamily="18" charset="0"/>
                        </a:rPr>
                        <a:t>– ⏑ –   </a:t>
                      </a:r>
                      <a:r>
                        <a:rPr lang="fr-CH" sz="2200" dirty="0">
                          <a:effectLst/>
                          <a:highlight>
                            <a:srgbClr val="C0C0C0"/>
                          </a:highlight>
                          <a:latin typeface="IFAO-Grec Unicode" panose="02020603050405020304" pitchFamily="18" charset="0"/>
                          <a:ea typeface="IFAO-Grec Unicode" panose="02020603050405020304" pitchFamily="18" charset="0"/>
                        </a:rPr>
                        <a:t>– ⏑ ⏑ –</a:t>
                      </a:r>
                      <a:r>
                        <a:rPr lang="fr-CH" sz="2200" dirty="0">
                          <a:effectLst/>
                          <a:latin typeface="IFAO-Grec Unicode" panose="02020603050405020304" pitchFamily="18" charset="0"/>
                          <a:ea typeface="IFAO-Grec Unicode" panose="02020603050405020304" pitchFamily="18" charset="0"/>
                        </a:rPr>
                        <a:t> ⏑ – – ||</a:t>
                      </a:r>
                    </a:p>
                    <a:p>
                      <a:pPr algn="l">
                        <a:spcBef>
                          <a:spcPts val="400"/>
                        </a:spcBef>
                      </a:pPr>
                      <a:r>
                        <a:rPr lang="fr-CH" sz="2200" dirty="0">
                          <a:effectLst/>
                          <a:latin typeface="IFAO-Grec Unicode" panose="02020603050405020304" pitchFamily="18" charset="0"/>
                          <a:ea typeface="IFAO-Grec Unicode" panose="02020603050405020304" pitchFamily="18" charset="0"/>
                        </a:rPr>
                        <a:t>– ⏑ –   </a:t>
                      </a:r>
                      <a:r>
                        <a:rPr lang="fr-CH" sz="2200" dirty="0">
                          <a:effectLst/>
                          <a:highlight>
                            <a:srgbClr val="C0C0C0"/>
                          </a:highlight>
                          <a:latin typeface="IFAO-Grec Unicode" panose="02020603050405020304" pitchFamily="18" charset="0"/>
                          <a:ea typeface="IFAO-Grec Unicode" panose="02020603050405020304" pitchFamily="18" charset="0"/>
                        </a:rPr>
                        <a:t>– ⏑ ⏑ –</a:t>
                      </a:r>
                      <a:r>
                        <a:rPr lang="fr-CH" sz="2200" dirty="0">
                          <a:effectLst/>
                          <a:latin typeface="IFAO-Grec Unicode" panose="02020603050405020304" pitchFamily="18" charset="0"/>
                          <a:ea typeface="IFAO-Grec Unicode" panose="02020603050405020304" pitchFamily="18" charset="0"/>
                        </a:rPr>
                        <a:t> ⏑ – – ||</a:t>
                      </a:r>
                    </a:p>
                    <a:p>
                      <a:pPr algn="l">
                        <a:spcBef>
                          <a:spcPts val="400"/>
                        </a:spcBef>
                      </a:pPr>
                      <a:r>
                        <a:rPr lang="fr-CH" sz="2200" dirty="0">
                          <a:effectLst/>
                          <a:latin typeface="IFAO-Grec Unicode" panose="02020603050405020304" pitchFamily="18" charset="0"/>
                          <a:ea typeface="IFAO-Grec Unicode" panose="02020603050405020304" pitchFamily="18" charset="0"/>
                        </a:rPr>
                        <a:t>– ⏑ –   </a:t>
                      </a:r>
                      <a:r>
                        <a:rPr lang="fr-CH" sz="2200" dirty="0">
                          <a:effectLst/>
                          <a:highlight>
                            <a:srgbClr val="C0C0C0"/>
                          </a:highlight>
                          <a:latin typeface="IFAO-Grec Unicode" panose="02020603050405020304" pitchFamily="18" charset="0"/>
                          <a:ea typeface="IFAO-Grec Unicode" panose="02020603050405020304" pitchFamily="18" charset="0"/>
                        </a:rPr>
                        <a:t>– ⏑ ⏑ –</a:t>
                      </a:r>
                      <a:r>
                        <a:rPr lang="fr-CH" sz="2200" dirty="0">
                          <a:effectLst/>
                          <a:latin typeface="IFAO-Grec Unicode" panose="02020603050405020304" pitchFamily="18" charset="0"/>
                          <a:ea typeface="IFAO-Grec Unicode" panose="02020603050405020304" pitchFamily="18" charset="0"/>
                        </a:rPr>
                        <a:t> ⏑ ⁞ – ⁞ </a:t>
                      </a:r>
                      <a:r>
                        <a:rPr lang="fr-CH" sz="2200" dirty="0">
                          <a:effectLst/>
                          <a:highlight>
                            <a:srgbClr val="C0C0C0"/>
                          </a:highlight>
                          <a:latin typeface="IFAO-Grec Unicode" panose="02020603050405020304" pitchFamily="18" charset="0"/>
                          <a:ea typeface="IFAO-Grec Unicode" panose="02020603050405020304" pitchFamily="18" charset="0"/>
                        </a:rPr>
                        <a:t>– ⏑ ⏑ –</a:t>
                      </a:r>
                      <a:r>
                        <a:rPr lang="fr-CH" sz="2200" dirty="0">
                          <a:effectLst/>
                          <a:latin typeface="IFAO-Grec Unicode" panose="02020603050405020304" pitchFamily="18" charset="0"/>
                          <a:ea typeface="IFAO-Grec Unicode" panose="02020603050405020304" pitchFamily="18" charset="0"/>
                        </a:rPr>
                        <a:t> – </a:t>
                      </a:r>
                      <a:endParaRPr lang="fr-CH" sz="2200" dirty="0">
                        <a:effectLst/>
                        <a:latin typeface="IFAO-Grec Unicode" panose="02020603050405020304" pitchFamily="18" charset="0"/>
                        <a:ea typeface="IFAO-Grec Unicode"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541690329"/>
                  </a:ext>
                </a:extLst>
              </a:tr>
              <a:tr h="0">
                <a:tc>
                  <a:txBody>
                    <a:bodyPr/>
                    <a:lstStyle/>
                    <a:p>
                      <a:pPr algn="l"/>
                      <a:r>
                        <a:rPr lang="fr-CH" sz="2200">
                          <a:effectLst/>
                          <a:latin typeface="+mn-lt"/>
                        </a:rPr>
                        <a:t> </a:t>
                      </a:r>
                      <a:endParaRPr lang="fr-CH" sz="2200">
                        <a:effectLst/>
                        <a:latin typeface="+mn-lt"/>
                        <a:ea typeface="Calibri" panose="020F0502020204030204" pitchFamily="34" charset="0"/>
                        <a:cs typeface="Times New Roman" panose="02020603050405020304" pitchFamily="18" charset="0"/>
                      </a:endParaRPr>
                    </a:p>
                  </a:txBody>
                  <a:tcPr marL="68580" marR="68580" marT="0" marB="0">
                    <a:noFill/>
                  </a:tcPr>
                </a:tc>
                <a:tc>
                  <a:txBody>
                    <a:bodyPr/>
                    <a:lstStyle/>
                    <a:p>
                      <a:pPr algn="l">
                        <a:spcBef>
                          <a:spcPts val="400"/>
                        </a:spcBef>
                      </a:pPr>
                      <a:r>
                        <a:rPr lang="fr-CH" sz="2200">
                          <a:effectLst/>
                          <a:latin typeface="+mn-lt"/>
                        </a:rPr>
                        <a:t> </a:t>
                      </a:r>
                      <a:endParaRPr lang="fr-CH" sz="2200">
                        <a:effectLst/>
                        <a:latin typeface="+mn-lt"/>
                        <a:ea typeface="Calibri" panose="020F0502020204030204" pitchFamily="34" charset="0"/>
                        <a:cs typeface="Times New Roman" panose="02020603050405020304" pitchFamily="18" charset="0"/>
                      </a:endParaRPr>
                    </a:p>
                  </a:txBody>
                  <a:tcPr marL="68580" marR="68580" marT="0" marB="0">
                    <a:noFill/>
                  </a:tcPr>
                </a:tc>
                <a:tc gridSpan="2">
                  <a:txBody>
                    <a:bodyPr/>
                    <a:lstStyle/>
                    <a:p>
                      <a:pPr algn="l">
                        <a:spcBef>
                          <a:spcPts val="400"/>
                        </a:spcBef>
                      </a:pPr>
                      <a:r>
                        <a:rPr lang="fr-CH" sz="2200" dirty="0">
                          <a:effectLst/>
                          <a:latin typeface="+mn-lt"/>
                        </a:rPr>
                        <a:t>(</a:t>
                      </a:r>
                      <a:r>
                        <a:rPr lang="fr-CH" sz="2200" i="1" dirty="0">
                          <a:effectLst/>
                          <a:latin typeface="+mn-lt"/>
                        </a:rPr>
                        <a:t>ad</a:t>
                      </a:r>
                      <a:r>
                        <a:rPr lang="fr-CH" sz="2200" dirty="0">
                          <a:effectLst/>
                          <a:latin typeface="+mn-lt"/>
                        </a:rPr>
                        <a:t> = </a:t>
                      </a:r>
                      <a:r>
                        <a:rPr lang="fr-CH" sz="2200" i="1" dirty="0" err="1">
                          <a:effectLst/>
                          <a:latin typeface="+mn-lt"/>
                        </a:rPr>
                        <a:t>adonéen</a:t>
                      </a:r>
                      <a:r>
                        <a:rPr lang="fr-CH" sz="2200" dirty="0">
                          <a:effectLst/>
                          <a:latin typeface="+mn-lt"/>
                        </a:rPr>
                        <a:t>  </a:t>
                      </a:r>
                      <a:r>
                        <a:rPr lang="fr-CH" sz="2200" dirty="0">
                          <a:effectLst/>
                          <a:latin typeface="IFAO-Grec Unicode" panose="02020603050405020304" pitchFamily="18" charset="0"/>
                          <a:ea typeface="IFAO-Grec Unicode" panose="02020603050405020304" pitchFamily="18" charset="0"/>
                        </a:rPr>
                        <a:t>– ⏑ ⏑ – – </a:t>
                      </a:r>
                      <a:r>
                        <a:rPr lang="fr-CH" sz="2200" dirty="0">
                          <a:effectLst/>
                          <a:latin typeface="+mn-lt"/>
                        </a:rPr>
                        <a:t>)</a:t>
                      </a:r>
                      <a:endParaRPr lang="fr-CH" sz="2200" dirty="0">
                        <a:effectLst/>
                        <a:latin typeface="+mn-lt"/>
                        <a:ea typeface="Calibri" panose="020F0502020204030204" pitchFamily="34" charset="0"/>
                        <a:cs typeface="Times New Roman" panose="02020603050405020304" pitchFamily="18" charset="0"/>
                      </a:endParaRPr>
                    </a:p>
                  </a:txBody>
                  <a:tcPr marL="68580" marR="68580" marT="0" marB="0">
                    <a:noFill/>
                  </a:tcPr>
                </a:tc>
                <a:tc hMerge="1">
                  <a:txBody>
                    <a:bodyPr/>
                    <a:lstStyle/>
                    <a:p>
                      <a:endParaRPr lang="fr-CH"/>
                    </a:p>
                  </a:txBody>
                  <a:tcPr/>
                </a:tc>
                <a:extLst>
                  <a:ext uri="{0D108BD9-81ED-4DB2-BD59-A6C34878D82A}">
                    <a16:rowId xmlns:a16="http://schemas.microsoft.com/office/drawing/2014/main" val="1035818769"/>
                  </a:ext>
                </a:extLst>
              </a:tr>
            </a:tbl>
          </a:graphicData>
        </a:graphic>
      </p:graphicFrame>
      <p:sp>
        <p:nvSpPr>
          <p:cNvPr id="2" name="Title 1">
            <a:extLst>
              <a:ext uri="{FF2B5EF4-FFF2-40B4-BE49-F238E27FC236}">
                <a16:creationId xmlns:a16="http://schemas.microsoft.com/office/drawing/2014/main" id="{7D0F6060-DAFD-3871-0E08-92526FD02C7C}"/>
              </a:ext>
            </a:extLst>
          </p:cNvPr>
          <p:cNvSpPr>
            <a:spLocks noGrp="1"/>
          </p:cNvSpPr>
          <p:nvPr>
            <p:ph type="title"/>
          </p:nvPr>
        </p:nvSpPr>
        <p:spPr/>
        <p:txBody>
          <a:bodyPr/>
          <a:lstStyle/>
          <a:p>
            <a:r>
              <a:rPr lang="fr-CH" dirty="0">
                <a:solidFill>
                  <a:schemeClr val="accent1"/>
                </a:solidFill>
              </a:rPr>
              <a:t>Décrire le schéma métrique</a:t>
            </a:r>
          </a:p>
        </p:txBody>
      </p:sp>
      <p:sp>
        <p:nvSpPr>
          <p:cNvPr id="3" name="TextBox 2">
            <a:extLst>
              <a:ext uri="{FF2B5EF4-FFF2-40B4-BE49-F238E27FC236}">
                <a16:creationId xmlns:a16="http://schemas.microsoft.com/office/drawing/2014/main" id="{B2C2BBD4-4DE7-CFF3-A5EE-FA3864CCD6A1}"/>
              </a:ext>
            </a:extLst>
          </p:cNvPr>
          <p:cNvSpPr txBox="1"/>
          <p:nvPr/>
        </p:nvSpPr>
        <p:spPr>
          <a:xfrm>
            <a:off x="261731" y="5108713"/>
            <a:ext cx="3565976" cy="369332"/>
          </a:xfrm>
          <a:prstGeom prst="rect">
            <a:avLst/>
          </a:prstGeom>
          <a:noFill/>
        </p:spPr>
        <p:txBody>
          <a:bodyPr wrap="none" rtlCol="0">
            <a:spAutoFit/>
          </a:bodyPr>
          <a:lstStyle/>
          <a:p>
            <a:r>
              <a:rPr lang="fr-CH" sz="1800" i="1" dirty="0" err="1">
                <a:effectLst/>
                <a:latin typeface="+mn-lt"/>
              </a:rPr>
              <a:t>cr</a:t>
            </a:r>
            <a:r>
              <a:rPr lang="fr-CH" sz="1800" i="1" dirty="0">
                <a:effectLst/>
                <a:latin typeface="+mn-lt"/>
              </a:rPr>
              <a:t>  ^</a:t>
            </a:r>
            <a:r>
              <a:rPr lang="fr-CH" sz="1800" i="1" dirty="0" err="1">
                <a:effectLst/>
                <a:latin typeface="+mn-lt"/>
              </a:rPr>
              <a:t>hipp</a:t>
            </a:r>
            <a:r>
              <a:rPr lang="fr-CH" sz="1800" i="1" dirty="0">
                <a:effectLst/>
                <a:latin typeface="+mn-lt"/>
              </a:rPr>
              <a:t> = </a:t>
            </a:r>
            <a:r>
              <a:rPr lang="fr-CH" dirty="0" err="1"/>
              <a:t>crétique</a:t>
            </a:r>
            <a:r>
              <a:rPr lang="fr-CH" dirty="0"/>
              <a:t> + octosyllabique</a:t>
            </a:r>
          </a:p>
        </p:txBody>
      </p:sp>
      <p:sp>
        <p:nvSpPr>
          <p:cNvPr id="6" name="TextBox 5">
            <a:extLst>
              <a:ext uri="{FF2B5EF4-FFF2-40B4-BE49-F238E27FC236}">
                <a16:creationId xmlns:a16="http://schemas.microsoft.com/office/drawing/2014/main" id="{8C8E741A-F1B3-CA0B-B52E-617680ACDF64}"/>
              </a:ext>
            </a:extLst>
          </p:cNvPr>
          <p:cNvSpPr txBox="1"/>
          <p:nvPr/>
        </p:nvSpPr>
        <p:spPr>
          <a:xfrm>
            <a:off x="6380921" y="5108713"/>
            <a:ext cx="4473725" cy="369332"/>
          </a:xfrm>
          <a:prstGeom prst="rect">
            <a:avLst/>
          </a:prstGeom>
          <a:noFill/>
        </p:spPr>
        <p:txBody>
          <a:bodyPr wrap="none" rtlCol="0">
            <a:spAutoFit/>
          </a:bodyPr>
          <a:lstStyle/>
          <a:p>
            <a:r>
              <a:rPr lang="en-US" sz="1800" i="1" dirty="0">
                <a:effectLst/>
                <a:latin typeface="+mn-lt"/>
              </a:rPr>
              <a:t>^</a:t>
            </a:r>
            <a:r>
              <a:rPr lang="en-US" sz="1800" i="1" dirty="0" err="1">
                <a:effectLst/>
                <a:latin typeface="+mn-lt"/>
              </a:rPr>
              <a:t>ia</a:t>
            </a:r>
            <a:r>
              <a:rPr lang="en-US" sz="1800" i="1" dirty="0">
                <a:effectLst/>
                <a:latin typeface="+mn-lt"/>
              </a:rPr>
              <a:t> hag</a:t>
            </a:r>
            <a:r>
              <a:rPr lang="fr-CH" i="1" dirty="0"/>
              <a:t> </a:t>
            </a:r>
            <a:r>
              <a:rPr lang="fr-CH" dirty="0"/>
              <a:t>= iambe catalectique + </a:t>
            </a:r>
            <a:r>
              <a:rPr lang="fr-CH" dirty="0" err="1"/>
              <a:t>hagésichoréen</a:t>
            </a:r>
            <a:endParaRPr lang="fr-CH" dirty="0"/>
          </a:p>
        </p:txBody>
      </p:sp>
    </p:spTree>
    <p:extLst>
      <p:ext uri="{BB962C8B-B14F-4D97-AF65-F5344CB8AC3E}">
        <p14:creationId xmlns:p14="http://schemas.microsoft.com/office/powerpoint/2010/main" val="37675764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80B6A2-59DF-499D-A086-B04E18D5FFB5}"/>
              </a:ext>
            </a:extLst>
          </p:cNvPr>
          <p:cNvSpPr>
            <a:spLocks noGrp="1"/>
          </p:cNvSpPr>
          <p:nvPr>
            <p:ph type="title"/>
          </p:nvPr>
        </p:nvSpPr>
        <p:spPr/>
        <p:txBody>
          <a:bodyPr/>
          <a:lstStyle/>
          <a:p>
            <a:r>
              <a:rPr lang="fr-FR" dirty="0">
                <a:solidFill>
                  <a:schemeClr val="accent1"/>
                </a:solidFill>
              </a:rPr>
              <a:t>Strophe </a:t>
            </a:r>
            <a:r>
              <a:rPr lang="fr-FR" dirty="0" err="1">
                <a:solidFill>
                  <a:schemeClr val="accent1"/>
                </a:solidFill>
              </a:rPr>
              <a:t>sapphique</a:t>
            </a:r>
            <a:endParaRPr lang="fr-FR" dirty="0"/>
          </a:p>
        </p:txBody>
      </p:sp>
      <p:sp>
        <p:nvSpPr>
          <p:cNvPr id="3" name="Espace réservé du contenu 2">
            <a:extLst>
              <a:ext uri="{FF2B5EF4-FFF2-40B4-BE49-F238E27FC236}">
                <a16:creationId xmlns:a16="http://schemas.microsoft.com/office/drawing/2014/main" id="{3D1AA98F-74A1-48D6-9E08-B653947DA2E2}"/>
              </a:ext>
            </a:extLst>
          </p:cNvPr>
          <p:cNvSpPr>
            <a:spLocks noGrp="1"/>
          </p:cNvSpPr>
          <p:nvPr>
            <p:ph idx="1"/>
          </p:nvPr>
        </p:nvSpPr>
        <p:spPr/>
        <p:txBody>
          <a:bodyPr>
            <a:normAutofit/>
          </a:bodyPr>
          <a:lstStyle/>
          <a:p>
            <a:pPr marL="0" indent="0">
              <a:buNone/>
            </a:pPr>
            <a:r>
              <a:rPr lang="fr-CH" dirty="0">
                <a:latin typeface="IFAO-Grec Unicode" panose="02020603050405020304" pitchFamily="18" charset="77"/>
                <a:ea typeface="IFAO-Grec Unicode" panose="02020603050405020304" pitchFamily="18" charset="77"/>
              </a:rPr>
              <a:t>	– </a:t>
            </a:r>
            <a:r>
              <a:rPr lang="fr-FR" dirty="0">
                <a:latin typeface="IFAO-Grec Unicode" panose="02020603050405020304" pitchFamily="18" charset="77"/>
                <a:ea typeface="IFAO-Grec Unicode" panose="02020603050405020304" pitchFamily="18" charset="77"/>
              </a:rPr>
              <a:t> ⏑ </a:t>
            </a:r>
            <a:r>
              <a:rPr lang="fr-CH" dirty="0">
                <a:latin typeface="IFAO-Grec Unicode" panose="02020603050405020304" pitchFamily="18" charset="77"/>
                <a:ea typeface="IFAO-Grec Unicode" panose="02020603050405020304" pitchFamily="18" charset="77"/>
              </a:rPr>
              <a:t>– </a:t>
            </a:r>
            <a:r>
              <a:rPr lang="fr-CH" sz="2800" dirty="0">
                <a:effectLst/>
                <a:latin typeface="IFAO-Grec Unicode" panose="02020603050405020304" pitchFamily="18" charset="77"/>
                <a:ea typeface="IFAO-Grec Unicode" panose="02020603050405020304" pitchFamily="18" charset="77"/>
              </a:rPr>
              <a:t></a:t>
            </a:r>
            <a:r>
              <a:rPr lang="fr-FR" dirty="0">
                <a:latin typeface="IFAO-Grec Unicode" panose="02020603050405020304" pitchFamily="18" charset="77"/>
                <a:ea typeface="IFAO-Grec Unicode" panose="02020603050405020304" pitchFamily="18" charset="77"/>
              </a:rPr>
              <a:t> </a:t>
            </a:r>
            <a:r>
              <a:rPr lang="fr-CH" dirty="0">
                <a:latin typeface="IFAO-Grec Unicode" panose="02020603050405020304" pitchFamily="18" charset="77"/>
                <a:ea typeface="IFAO-Grec Unicode" panose="02020603050405020304" pitchFamily="18" charset="77"/>
              </a:rPr>
              <a:t>– </a:t>
            </a:r>
            <a:r>
              <a:rPr lang="fr-FR" dirty="0">
                <a:latin typeface="IFAO-Grec Unicode" panose="02020603050405020304" pitchFamily="18" charset="77"/>
                <a:ea typeface="IFAO-Grec Unicode" panose="02020603050405020304" pitchFamily="18" charset="77"/>
              </a:rPr>
              <a:t> ⏑ ⏑ </a:t>
            </a:r>
            <a:r>
              <a:rPr lang="fr-CH" dirty="0">
                <a:latin typeface="IFAO-Grec Unicode" panose="02020603050405020304" pitchFamily="18" charset="77"/>
                <a:ea typeface="IFAO-Grec Unicode" panose="02020603050405020304" pitchFamily="18" charset="77"/>
              </a:rPr>
              <a:t>– </a:t>
            </a:r>
            <a:r>
              <a:rPr lang="fr-FR" dirty="0">
                <a:latin typeface="IFAO-Grec Unicode" panose="02020603050405020304" pitchFamily="18" charset="77"/>
                <a:ea typeface="IFAO-Grec Unicode" panose="02020603050405020304" pitchFamily="18" charset="77"/>
              </a:rPr>
              <a:t> ⏑ </a:t>
            </a:r>
            <a:r>
              <a:rPr lang="fr-CH" dirty="0">
                <a:latin typeface="IFAO-Grec Unicode" panose="02020603050405020304" pitchFamily="18" charset="77"/>
                <a:ea typeface="IFAO-Grec Unicode" panose="02020603050405020304" pitchFamily="18" charset="77"/>
              </a:rPr>
              <a:t>– – ||</a:t>
            </a:r>
            <a:endParaRPr lang="fr-FR" dirty="0">
              <a:latin typeface="IFAO-Grec Unicode" panose="02020603050405020304" pitchFamily="18" charset="77"/>
              <a:ea typeface="IFAO-Grec Unicode" panose="02020603050405020304" pitchFamily="18" charset="77"/>
            </a:endParaRPr>
          </a:p>
          <a:p>
            <a:pPr marL="0" indent="0">
              <a:buNone/>
            </a:pPr>
            <a:r>
              <a:rPr lang="fr-CH" dirty="0">
                <a:latin typeface="IFAO-Grec Unicode" panose="02020603050405020304" pitchFamily="18" charset="77"/>
                <a:ea typeface="IFAO-Grec Unicode" panose="02020603050405020304" pitchFamily="18" charset="77"/>
              </a:rPr>
              <a:t>	– </a:t>
            </a:r>
            <a:r>
              <a:rPr lang="fr-FR" dirty="0">
                <a:latin typeface="IFAO-Grec Unicode" panose="02020603050405020304" pitchFamily="18" charset="77"/>
                <a:ea typeface="IFAO-Grec Unicode" panose="02020603050405020304" pitchFamily="18" charset="77"/>
              </a:rPr>
              <a:t> ⏑ </a:t>
            </a:r>
            <a:r>
              <a:rPr lang="fr-CH" dirty="0">
                <a:latin typeface="IFAO-Grec Unicode" panose="02020603050405020304" pitchFamily="18" charset="77"/>
                <a:ea typeface="IFAO-Grec Unicode" panose="02020603050405020304" pitchFamily="18" charset="77"/>
              </a:rPr>
              <a:t>– </a:t>
            </a:r>
            <a:r>
              <a:rPr lang="fr-CH" sz="2800" dirty="0">
                <a:effectLst/>
                <a:latin typeface="IFAO-Grec Unicode" panose="02020603050405020304" pitchFamily="18" charset="77"/>
                <a:ea typeface="IFAO-Grec Unicode" panose="02020603050405020304" pitchFamily="18" charset="77"/>
              </a:rPr>
              <a:t></a:t>
            </a:r>
            <a:r>
              <a:rPr lang="fr-FR" dirty="0">
                <a:latin typeface="IFAO-Grec Unicode" panose="02020603050405020304" pitchFamily="18" charset="77"/>
                <a:ea typeface="IFAO-Grec Unicode" panose="02020603050405020304" pitchFamily="18" charset="77"/>
              </a:rPr>
              <a:t> </a:t>
            </a:r>
            <a:r>
              <a:rPr lang="fr-CH" dirty="0">
                <a:latin typeface="IFAO-Grec Unicode" panose="02020603050405020304" pitchFamily="18" charset="77"/>
                <a:ea typeface="IFAO-Grec Unicode" panose="02020603050405020304" pitchFamily="18" charset="77"/>
              </a:rPr>
              <a:t>– </a:t>
            </a:r>
            <a:r>
              <a:rPr lang="fr-FR" dirty="0">
                <a:latin typeface="IFAO-Grec Unicode" panose="02020603050405020304" pitchFamily="18" charset="77"/>
                <a:ea typeface="IFAO-Grec Unicode" panose="02020603050405020304" pitchFamily="18" charset="77"/>
              </a:rPr>
              <a:t> ⏑ ⏑ </a:t>
            </a:r>
            <a:r>
              <a:rPr lang="fr-CH" dirty="0">
                <a:latin typeface="IFAO-Grec Unicode" panose="02020603050405020304" pitchFamily="18" charset="77"/>
                <a:ea typeface="IFAO-Grec Unicode" panose="02020603050405020304" pitchFamily="18" charset="77"/>
              </a:rPr>
              <a:t>– </a:t>
            </a:r>
            <a:r>
              <a:rPr lang="fr-FR" dirty="0">
                <a:latin typeface="IFAO-Grec Unicode" panose="02020603050405020304" pitchFamily="18" charset="77"/>
                <a:ea typeface="IFAO-Grec Unicode" panose="02020603050405020304" pitchFamily="18" charset="77"/>
              </a:rPr>
              <a:t> ⏑ </a:t>
            </a:r>
            <a:r>
              <a:rPr lang="fr-CH" dirty="0">
                <a:latin typeface="IFAO-Grec Unicode" panose="02020603050405020304" pitchFamily="18" charset="77"/>
                <a:ea typeface="IFAO-Grec Unicode" panose="02020603050405020304" pitchFamily="18" charset="77"/>
              </a:rPr>
              <a:t>– – ||</a:t>
            </a:r>
            <a:endParaRPr lang="fr-FR" dirty="0">
              <a:latin typeface="IFAO-Grec Unicode" panose="02020603050405020304" pitchFamily="18" charset="77"/>
              <a:ea typeface="IFAO-Grec Unicode" panose="02020603050405020304" pitchFamily="18" charset="77"/>
            </a:endParaRPr>
          </a:p>
          <a:p>
            <a:pPr marL="0" indent="0">
              <a:buNone/>
            </a:pPr>
            <a:r>
              <a:rPr lang="fr-CH" dirty="0">
                <a:latin typeface="IFAO-Grec Unicode" panose="02020603050405020304" pitchFamily="18" charset="77"/>
                <a:ea typeface="IFAO-Grec Unicode" panose="02020603050405020304" pitchFamily="18" charset="77"/>
              </a:rPr>
              <a:t>	– </a:t>
            </a:r>
            <a:r>
              <a:rPr lang="fr-FR" dirty="0">
                <a:latin typeface="IFAO-Grec Unicode" panose="02020603050405020304" pitchFamily="18" charset="77"/>
                <a:ea typeface="IFAO-Grec Unicode" panose="02020603050405020304" pitchFamily="18" charset="77"/>
              </a:rPr>
              <a:t> ⏑ </a:t>
            </a:r>
            <a:r>
              <a:rPr lang="fr-CH" dirty="0">
                <a:latin typeface="IFAO-Grec Unicode" panose="02020603050405020304" pitchFamily="18" charset="77"/>
                <a:ea typeface="IFAO-Grec Unicode" panose="02020603050405020304" pitchFamily="18" charset="77"/>
              </a:rPr>
              <a:t>– </a:t>
            </a:r>
            <a:r>
              <a:rPr lang="fr-CH" sz="2800" dirty="0">
                <a:effectLst/>
                <a:latin typeface="IFAO-Grec Unicode" panose="02020603050405020304" pitchFamily="18" charset="77"/>
                <a:ea typeface="IFAO-Grec Unicode" panose="02020603050405020304" pitchFamily="18" charset="77"/>
              </a:rPr>
              <a:t></a:t>
            </a:r>
            <a:r>
              <a:rPr lang="fr-FR" dirty="0">
                <a:latin typeface="IFAO-Grec Unicode" panose="02020603050405020304" pitchFamily="18" charset="77"/>
                <a:ea typeface="IFAO-Grec Unicode" panose="02020603050405020304" pitchFamily="18" charset="77"/>
              </a:rPr>
              <a:t> </a:t>
            </a:r>
            <a:r>
              <a:rPr lang="fr-CH" dirty="0">
                <a:latin typeface="IFAO-Grec Unicode" panose="02020603050405020304" pitchFamily="18" charset="77"/>
                <a:ea typeface="IFAO-Grec Unicode" panose="02020603050405020304" pitchFamily="18" charset="77"/>
              </a:rPr>
              <a:t>– </a:t>
            </a:r>
            <a:r>
              <a:rPr lang="fr-FR" dirty="0">
                <a:latin typeface="IFAO-Grec Unicode" panose="02020603050405020304" pitchFamily="18" charset="77"/>
                <a:ea typeface="IFAO-Grec Unicode" panose="02020603050405020304" pitchFamily="18" charset="77"/>
              </a:rPr>
              <a:t> ⏑ ⏑ </a:t>
            </a:r>
            <a:r>
              <a:rPr lang="fr-CH" dirty="0">
                <a:latin typeface="IFAO-Grec Unicode" panose="02020603050405020304" pitchFamily="18" charset="77"/>
                <a:ea typeface="IFAO-Grec Unicode" panose="02020603050405020304" pitchFamily="18" charset="77"/>
              </a:rPr>
              <a:t>– </a:t>
            </a:r>
            <a:r>
              <a:rPr lang="fr-FR" dirty="0">
                <a:latin typeface="IFAO-Grec Unicode" panose="02020603050405020304" pitchFamily="18" charset="77"/>
                <a:ea typeface="IFAO-Grec Unicode" panose="02020603050405020304" pitchFamily="18" charset="77"/>
              </a:rPr>
              <a:t> ⏑ </a:t>
            </a:r>
            <a:r>
              <a:rPr lang="fr-CH" dirty="0">
                <a:latin typeface="IFAO-Grec Unicode" panose="02020603050405020304" pitchFamily="18" charset="77"/>
                <a:ea typeface="IFAO-Grec Unicode" panose="02020603050405020304" pitchFamily="18" charset="77"/>
              </a:rPr>
              <a:t>–  </a:t>
            </a:r>
            <a:r>
              <a:rPr lang="fr-CH" sz="2800" dirty="0">
                <a:effectLst/>
                <a:latin typeface="IFAO-Grec Unicode" panose="02020603050405020304" pitchFamily="18" charset="77"/>
                <a:ea typeface="IFAO-Grec Unicode" panose="02020603050405020304" pitchFamily="18" charset="77"/>
              </a:rPr>
              <a:t></a:t>
            </a:r>
            <a:r>
              <a:rPr lang="fr-CH" dirty="0">
                <a:latin typeface="IFAO-Grec Unicode" panose="02020603050405020304" pitchFamily="18" charset="77"/>
                <a:ea typeface="IFAO-Grec Unicode" panose="02020603050405020304" pitchFamily="18" charset="77"/>
              </a:rPr>
              <a:t> –  ⏑ ⏑ – – |||</a:t>
            </a:r>
            <a:endParaRPr lang="fr-FR" dirty="0">
              <a:latin typeface="IFAO-Grec Unicode" panose="02020603050405020304" pitchFamily="18" charset="77"/>
              <a:ea typeface="IFAO-Grec Unicode" panose="02020603050405020304" pitchFamily="18" charset="77"/>
            </a:endParaRPr>
          </a:p>
          <a:p>
            <a:pPr marL="0" indent="0">
              <a:buNone/>
            </a:pPr>
            <a:endParaRPr lang="fr-FR" dirty="0"/>
          </a:p>
          <a:p>
            <a:endParaRPr lang="fr-FR" dirty="0"/>
          </a:p>
        </p:txBody>
      </p:sp>
      <p:sp>
        <p:nvSpPr>
          <p:cNvPr id="4" name="Right Brace 3">
            <a:extLst>
              <a:ext uri="{FF2B5EF4-FFF2-40B4-BE49-F238E27FC236}">
                <a16:creationId xmlns:a16="http://schemas.microsoft.com/office/drawing/2014/main" id="{B6CC2E07-3837-28F5-96CA-92D324D3F287}"/>
              </a:ext>
            </a:extLst>
          </p:cNvPr>
          <p:cNvSpPr/>
          <p:nvPr/>
        </p:nvSpPr>
        <p:spPr>
          <a:xfrm rot="5400000">
            <a:off x="3399180" y="3021498"/>
            <a:ext cx="268359" cy="1083366"/>
          </a:xfrm>
          <a:prstGeom prst="righ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fr-CH"/>
          </a:p>
        </p:txBody>
      </p:sp>
      <p:sp>
        <p:nvSpPr>
          <p:cNvPr id="5" name="TextBox 4">
            <a:extLst>
              <a:ext uri="{FF2B5EF4-FFF2-40B4-BE49-F238E27FC236}">
                <a16:creationId xmlns:a16="http://schemas.microsoft.com/office/drawing/2014/main" id="{7EF721A5-0429-E06A-226D-EDE8CB1CEACC}"/>
              </a:ext>
            </a:extLst>
          </p:cNvPr>
          <p:cNvSpPr txBox="1"/>
          <p:nvPr/>
        </p:nvSpPr>
        <p:spPr>
          <a:xfrm>
            <a:off x="3006306" y="3933270"/>
            <a:ext cx="1067600"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fr-CH" dirty="0"/>
              <a:t>coriambe</a:t>
            </a:r>
          </a:p>
        </p:txBody>
      </p:sp>
      <p:cxnSp>
        <p:nvCxnSpPr>
          <p:cNvPr id="7" name="Straight Connector 6">
            <a:extLst>
              <a:ext uri="{FF2B5EF4-FFF2-40B4-BE49-F238E27FC236}">
                <a16:creationId xmlns:a16="http://schemas.microsoft.com/office/drawing/2014/main" id="{500067A9-9691-D5C2-1D6E-0DB120478D43}"/>
              </a:ext>
            </a:extLst>
          </p:cNvPr>
          <p:cNvCxnSpPr>
            <a:cxnSpLocks/>
            <a:stCxn id="5" idx="0"/>
            <a:endCxn id="4" idx="1"/>
          </p:cNvCxnSpPr>
          <p:nvPr/>
        </p:nvCxnSpPr>
        <p:spPr>
          <a:xfrm flipH="1" flipV="1">
            <a:off x="3533360" y="3697361"/>
            <a:ext cx="6746" cy="235909"/>
          </a:xfrm>
          <a:prstGeom prst="line">
            <a:avLst/>
          </a:prstGeom>
        </p:spPr>
        <p:style>
          <a:lnRef idx="3">
            <a:schemeClr val="accent3"/>
          </a:lnRef>
          <a:fillRef idx="0">
            <a:schemeClr val="accent3"/>
          </a:fillRef>
          <a:effectRef idx="2">
            <a:schemeClr val="accent3"/>
          </a:effectRef>
          <a:fontRef idx="minor">
            <a:schemeClr val="tx1"/>
          </a:fontRef>
        </p:style>
      </p:cxnSp>
      <p:sp>
        <p:nvSpPr>
          <p:cNvPr id="10" name="TextBox 9">
            <a:extLst>
              <a:ext uri="{FF2B5EF4-FFF2-40B4-BE49-F238E27FC236}">
                <a16:creationId xmlns:a16="http://schemas.microsoft.com/office/drawing/2014/main" id="{1000CE69-5B6C-2B27-FBC9-FA55DD8808F0}"/>
              </a:ext>
            </a:extLst>
          </p:cNvPr>
          <p:cNvSpPr txBox="1"/>
          <p:nvPr/>
        </p:nvSpPr>
        <p:spPr>
          <a:xfrm>
            <a:off x="7155543" y="2057791"/>
            <a:ext cx="3860800" cy="369332"/>
          </a:xfrm>
          <a:prstGeom prst="rect">
            <a:avLst/>
          </a:prstGeom>
          <a:noFill/>
        </p:spPr>
        <p:txBody>
          <a:bodyPr wrap="square">
            <a:spAutoFit/>
          </a:bodyPr>
          <a:lstStyle/>
          <a:p>
            <a:pPr lvl="1">
              <a:buClr>
                <a:schemeClr val="accent1"/>
              </a:buClr>
            </a:pPr>
            <a:r>
              <a:rPr lang="fr-FR" dirty="0"/>
              <a:t>2 vers </a:t>
            </a:r>
            <a:r>
              <a:rPr lang="fr-FR" dirty="0" err="1"/>
              <a:t>sapphiques</a:t>
            </a:r>
            <a:r>
              <a:rPr lang="fr-FR" dirty="0"/>
              <a:t> de 11 syllabes </a:t>
            </a:r>
          </a:p>
        </p:txBody>
      </p:sp>
      <p:sp>
        <p:nvSpPr>
          <p:cNvPr id="12" name="TextBox 11">
            <a:extLst>
              <a:ext uri="{FF2B5EF4-FFF2-40B4-BE49-F238E27FC236}">
                <a16:creationId xmlns:a16="http://schemas.microsoft.com/office/drawing/2014/main" id="{54FBC98E-0D72-1F1A-96E6-B91018A4E884}"/>
              </a:ext>
            </a:extLst>
          </p:cNvPr>
          <p:cNvSpPr txBox="1"/>
          <p:nvPr/>
        </p:nvSpPr>
        <p:spPr>
          <a:xfrm>
            <a:off x="7180943" y="2922415"/>
            <a:ext cx="3280228" cy="369332"/>
          </a:xfrm>
          <a:prstGeom prst="rect">
            <a:avLst/>
          </a:prstGeom>
          <a:noFill/>
        </p:spPr>
        <p:txBody>
          <a:bodyPr wrap="square">
            <a:spAutoFit/>
          </a:bodyPr>
          <a:lstStyle/>
          <a:p>
            <a:pPr lvl="1">
              <a:buClr>
                <a:schemeClr val="accent1"/>
              </a:buClr>
            </a:pPr>
            <a:r>
              <a:rPr lang="fr-FR" dirty="0"/>
              <a:t>1 long vers de 16 syllabes </a:t>
            </a:r>
          </a:p>
        </p:txBody>
      </p:sp>
      <p:sp>
        <p:nvSpPr>
          <p:cNvPr id="13" name="Right Brace 12">
            <a:extLst>
              <a:ext uri="{FF2B5EF4-FFF2-40B4-BE49-F238E27FC236}">
                <a16:creationId xmlns:a16="http://schemas.microsoft.com/office/drawing/2014/main" id="{1238BCE9-BD13-1F20-C96D-6B4B358F4944}"/>
              </a:ext>
            </a:extLst>
          </p:cNvPr>
          <p:cNvSpPr/>
          <p:nvPr/>
        </p:nvSpPr>
        <p:spPr>
          <a:xfrm>
            <a:off x="7061200" y="1881168"/>
            <a:ext cx="239486" cy="774946"/>
          </a:xfrm>
          <a:prstGeom prst="righ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fr-CH"/>
          </a:p>
        </p:txBody>
      </p:sp>
      <p:sp>
        <p:nvSpPr>
          <p:cNvPr id="14" name="Right Brace 13">
            <a:extLst>
              <a:ext uri="{FF2B5EF4-FFF2-40B4-BE49-F238E27FC236}">
                <a16:creationId xmlns:a16="http://schemas.microsoft.com/office/drawing/2014/main" id="{D0983858-E6F9-35FC-9E9D-93142E49BE6D}"/>
              </a:ext>
            </a:extLst>
          </p:cNvPr>
          <p:cNvSpPr/>
          <p:nvPr/>
        </p:nvSpPr>
        <p:spPr>
          <a:xfrm>
            <a:off x="7061200" y="2922415"/>
            <a:ext cx="239486" cy="369332"/>
          </a:xfrm>
          <a:prstGeom prst="righ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fr-CH"/>
          </a:p>
        </p:txBody>
      </p:sp>
      <p:sp>
        <p:nvSpPr>
          <p:cNvPr id="15" name="Rectangle 14">
            <a:extLst>
              <a:ext uri="{FF2B5EF4-FFF2-40B4-BE49-F238E27FC236}">
                <a16:creationId xmlns:a16="http://schemas.microsoft.com/office/drawing/2014/main" id="{6AE804E4-C335-C486-3174-FF24DE6645DF}"/>
              </a:ext>
            </a:extLst>
          </p:cNvPr>
          <p:cNvSpPr/>
          <p:nvPr/>
        </p:nvSpPr>
        <p:spPr>
          <a:xfrm>
            <a:off x="2923251" y="1926597"/>
            <a:ext cx="1213322" cy="136515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fr-CH"/>
          </a:p>
        </p:txBody>
      </p:sp>
    </p:spTree>
    <p:extLst>
      <p:ext uri="{BB962C8B-B14F-4D97-AF65-F5344CB8AC3E}">
        <p14:creationId xmlns:p14="http://schemas.microsoft.com/office/powerpoint/2010/main" val="3153676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39799-60E9-073E-BDE9-1B86538F139D}"/>
              </a:ext>
            </a:extLst>
          </p:cNvPr>
          <p:cNvSpPr>
            <a:spLocks noGrp="1"/>
          </p:cNvSpPr>
          <p:nvPr>
            <p:ph type="title"/>
          </p:nvPr>
        </p:nvSpPr>
        <p:spPr/>
        <p:txBody>
          <a:bodyPr/>
          <a:lstStyle/>
          <a:p>
            <a:r>
              <a:rPr lang="fr-CH" dirty="0"/>
              <a:t>I. Hexamètres dactyliques: </a:t>
            </a:r>
            <a:r>
              <a:rPr lang="fr-CH" i="1" dirty="0" err="1"/>
              <a:t>Od</a:t>
            </a:r>
            <a:r>
              <a:rPr lang="fr-CH" dirty="0"/>
              <a:t>. 6,149-161</a:t>
            </a:r>
          </a:p>
        </p:txBody>
      </p:sp>
      <p:sp>
        <p:nvSpPr>
          <p:cNvPr id="3" name="Content Placeholder 2">
            <a:extLst>
              <a:ext uri="{FF2B5EF4-FFF2-40B4-BE49-F238E27FC236}">
                <a16:creationId xmlns:a16="http://schemas.microsoft.com/office/drawing/2014/main" id="{5006E469-44CD-93EA-00D6-FF9E2404BF54}"/>
              </a:ext>
            </a:extLst>
          </p:cNvPr>
          <p:cNvSpPr>
            <a:spLocks noGrp="1"/>
          </p:cNvSpPr>
          <p:nvPr>
            <p:ph idx="1"/>
          </p:nvPr>
        </p:nvSpPr>
        <p:spPr>
          <a:ln>
            <a:noFill/>
          </a:ln>
        </p:spPr>
        <p:txBody>
          <a:bodyPr/>
          <a:lstStyle/>
          <a:p>
            <a:pPr marL="0" indent="0">
              <a:buNone/>
            </a:pPr>
            <a:r>
              <a:rPr lang="en-CH" kern="0" dirty="0">
                <a:solidFill>
                  <a:schemeClr val="bg2">
                    <a:lumMod val="50000"/>
                  </a:schemeClr>
                </a:solidFill>
                <a:effectLst/>
                <a:latin typeface="IFAO-Grec Unicode" panose="02020603050405020304" pitchFamily="18" charset="77"/>
                <a:ea typeface="IFAO-Grec Unicode" panose="02020603050405020304" pitchFamily="18" charset="77"/>
              </a:rPr>
              <a:t>Si tu es une déesse, </a:t>
            </a:r>
            <a:r>
              <a:rPr lang="en-CH" kern="0" dirty="0">
                <a:solidFill>
                  <a:schemeClr val="bg2">
                    <a:lumMod val="50000"/>
                  </a:schemeClr>
                </a:solidFill>
                <a:latin typeface="IFAO-Grec Unicode" panose="02020603050405020304" pitchFamily="18" charset="77"/>
                <a:ea typeface="IFAO-Grec Unicode" panose="02020603050405020304" pitchFamily="18" charset="77"/>
              </a:rPr>
              <a:t>parmi ceux qui</a:t>
            </a:r>
            <a:r>
              <a:rPr lang="en-CH" kern="0" dirty="0">
                <a:solidFill>
                  <a:schemeClr val="bg2">
                    <a:lumMod val="50000"/>
                  </a:schemeClr>
                </a:solidFill>
                <a:effectLst/>
                <a:latin typeface="IFAO-Grec Unicode" panose="02020603050405020304" pitchFamily="18" charset="77"/>
                <a:ea typeface="IFAO-Grec Unicode" panose="02020603050405020304" pitchFamily="18" charset="77"/>
              </a:rPr>
              <a:t> habitent le vaste ciel,</a:t>
            </a:r>
            <a:r>
              <a:rPr lang="en-CH" dirty="0">
                <a:solidFill>
                  <a:schemeClr val="bg2">
                    <a:lumMod val="50000"/>
                  </a:schemeClr>
                </a:solidFill>
                <a:effectLst/>
                <a:latin typeface="IFAO-Grec Unicode" panose="02020603050405020304" pitchFamily="18" charset="77"/>
                <a:ea typeface="IFAO-Grec Unicode" panose="02020603050405020304" pitchFamily="18" charset="77"/>
              </a:rPr>
              <a:t> </a:t>
            </a:r>
            <a:endParaRPr lang="fr-CH" kern="100" dirty="0">
              <a:solidFill>
                <a:schemeClr val="bg2">
                  <a:lumMod val="50000"/>
                </a:schemeClr>
              </a:solidFill>
              <a:effectLst/>
              <a:latin typeface="IFAO-Grec Unicode" panose="02020603050405020304" pitchFamily="18" charset="77"/>
              <a:ea typeface="IFAO-Grec Unicode" panose="02020603050405020304" pitchFamily="18" charset="77"/>
              <a:cs typeface="Times New Roman" panose="02020603050405020304" pitchFamily="18" charset="0"/>
            </a:endParaRPr>
          </a:p>
          <a:p>
            <a:pPr marL="0" indent="0">
              <a:buNone/>
            </a:pP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 |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  </a:t>
            </a:r>
            <a:r>
              <a:rPr lang="fr-CH" sz="3200" b="1" dirty="0">
                <a:effectLst/>
                <a:latin typeface="IFAO-Grec Unicode" panose="02020603050405020304" pitchFamily="18" charset="0"/>
                <a:ea typeface="IFAO-Grec Unicode" panose="02020603050405020304" pitchFamily="18" charset="0"/>
                <a:cs typeface="Times New Roman" panose="02020603050405020304" pitchFamily="18"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endParaRPr lang="fr-CH" sz="3200" kern="100" dirty="0">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fr-CH" sz="3200" kern="100" dirty="0" err="1">
                <a:effectLst/>
                <a:latin typeface="IFAO-Grec Unicode" panose="02020603050405020304" pitchFamily="18" charset="77"/>
                <a:ea typeface="Aptos" panose="020B0004020202020204" pitchFamily="34" charset="0"/>
                <a:cs typeface="Times New Roman" panose="02020603050405020304" pitchFamily="18" charset="0"/>
              </a:rPr>
              <a:t>εἰ</a:t>
            </a: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err="1">
                <a:effectLst/>
                <a:latin typeface="IFAO-Grec Unicode" panose="02020603050405020304" pitchFamily="18" charset="77"/>
                <a:ea typeface="Aptos" panose="020B0004020202020204" pitchFamily="34" charset="0"/>
                <a:cs typeface="Times New Roman" panose="02020603050405020304" pitchFamily="18" charset="0"/>
              </a:rPr>
              <a:t>μέν</a:t>
            </a: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err="1">
                <a:effectLst/>
                <a:latin typeface="IFAO-Grec Unicode" panose="02020603050405020304" pitchFamily="18" charset="77"/>
                <a:ea typeface="Aptos" panose="020B0004020202020204" pitchFamily="34" charset="0"/>
                <a:cs typeface="Times New Roman" panose="02020603050405020304" pitchFamily="18" charset="0"/>
              </a:rPr>
              <a:t>τις</a:t>
            </a: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err="1">
                <a:effectLst/>
                <a:latin typeface="IFAO-Grec Unicode" panose="02020603050405020304" pitchFamily="18" charset="77"/>
                <a:ea typeface="Aptos" panose="020B0004020202020204" pitchFamily="34" charset="0"/>
                <a:cs typeface="Times New Roman" panose="02020603050405020304" pitchFamily="18" charset="0"/>
              </a:rPr>
              <a:t>θεός</a:t>
            </a: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err="1">
                <a:effectLst/>
                <a:latin typeface="IFAO-Grec Unicode" panose="02020603050405020304" pitchFamily="18" charset="77"/>
                <a:ea typeface="Aptos" panose="020B0004020202020204" pitchFamily="34" charset="0"/>
                <a:cs typeface="Times New Roman" panose="02020603050405020304" pitchFamily="18" charset="0"/>
              </a:rPr>
              <a:t>ἐσσι</a:t>
            </a: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a:t>
            </a: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err="1">
                <a:effectLst/>
                <a:latin typeface="IFAO-Grec Unicode" panose="02020603050405020304" pitchFamily="18" charset="77"/>
                <a:ea typeface="Aptos" panose="020B0004020202020204" pitchFamily="34" charset="0"/>
                <a:cs typeface="Times New Roman" panose="02020603050405020304" pitchFamily="18" charset="0"/>
              </a:rPr>
              <a:t>τοὶ</a:t>
            </a: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err="1">
                <a:effectLst/>
                <a:latin typeface="IFAO-Grec Unicode" panose="02020603050405020304" pitchFamily="18" charset="77"/>
                <a:ea typeface="Aptos" panose="020B0004020202020204" pitchFamily="34" charset="0"/>
                <a:cs typeface="Times New Roman" panose="02020603050405020304" pitchFamily="18" charset="0"/>
              </a:rPr>
              <a:t>οὐρ</a:t>
            </a: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α</a:t>
            </a:r>
            <a:r>
              <a:rPr lang="fr-CH" sz="3200" kern="100" dirty="0" err="1">
                <a:effectLst/>
                <a:latin typeface="IFAO-Grec Unicode" panose="02020603050405020304" pitchFamily="18" charset="77"/>
                <a:ea typeface="Aptos" panose="020B0004020202020204" pitchFamily="34" charset="0"/>
                <a:cs typeface="Times New Roman" panose="02020603050405020304" pitchFamily="18" charset="0"/>
              </a:rPr>
              <a:t>νὸν</a:t>
            </a: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err="1">
                <a:effectLst/>
                <a:latin typeface="IFAO-Grec Unicode" panose="02020603050405020304" pitchFamily="18" charset="77"/>
                <a:ea typeface="Aptos" panose="020B0004020202020204" pitchFamily="34" charset="0"/>
                <a:cs typeface="Times New Roman" panose="02020603050405020304" pitchFamily="18" charset="0"/>
              </a:rPr>
              <a:t>εὐρὺν</a:t>
            </a: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err="1">
                <a:effectLst/>
                <a:latin typeface="IFAO-Grec Unicode" panose="02020603050405020304" pitchFamily="18" charset="77"/>
                <a:ea typeface="Aptos" panose="020B0004020202020204" pitchFamily="34" charset="0"/>
                <a:cs typeface="Times New Roman" panose="02020603050405020304" pitchFamily="18" charset="0"/>
              </a:rPr>
              <a:t>ἔχουσιν</a:t>
            </a: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a:t>
            </a:r>
          </a:p>
          <a:p>
            <a:pPr marL="0" indent="0">
              <a:buNone/>
            </a:pPr>
            <a:endParaRPr lang="fr-CH" sz="3200" kern="100" dirty="0">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césure </a:t>
            </a:r>
            <a:r>
              <a:rPr lang="fr-CH" kern="100" dirty="0" err="1">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tritotrochaïque</a:t>
            </a:r>
            <a:r>
              <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fr-CH" kern="100" dirty="0">
                <a:solidFill>
                  <a:srgbClr val="FF0000"/>
                </a:solidFill>
                <a:effectLst/>
                <a:latin typeface="IFAO-Grec Unicode" panose="02020603050405020304" pitchFamily="18" charset="77"/>
                <a:ea typeface="Aptos" panose="020B0004020202020204" pitchFamily="34" charset="0"/>
                <a:cs typeface="Times New Roman" panose="02020603050405020304" pitchFamily="18" charset="0"/>
              </a:rPr>
              <a:t>coupe bucolique</a:t>
            </a:r>
            <a:endParaRPr lang="en-CH"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B03B78F1-12E0-4D10-15EB-B93AAA3E5AE8}"/>
              </a:ext>
            </a:extLst>
          </p:cNvPr>
          <p:cNvCxnSpPr/>
          <p:nvPr/>
        </p:nvCxnSpPr>
        <p:spPr>
          <a:xfrm flipH="1" flipV="1">
            <a:off x="4335517" y="3429000"/>
            <a:ext cx="220717" cy="57544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FBDC739-7E65-5649-9266-A65F2750A92A}"/>
              </a:ext>
            </a:extLst>
          </p:cNvPr>
          <p:cNvSpPr txBox="1"/>
          <p:nvPr/>
        </p:nvSpPr>
        <p:spPr>
          <a:xfrm rot="19693676">
            <a:off x="6572830" y="3298074"/>
            <a:ext cx="450764" cy="830997"/>
          </a:xfrm>
          <a:prstGeom prst="rect">
            <a:avLst/>
          </a:prstGeom>
          <a:noFill/>
        </p:spPr>
        <p:txBody>
          <a:bodyPr wrap="none" rtlCol="0">
            <a:spAutoFit/>
          </a:bodyPr>
          <a:lstStyle/>
          <a:p>
            <a:r>
              <a:rPr lang="fr-CH" sz="4800" dirty="0">
                <a:solidFill>
                  <a:srgbClr val="FF0000"/>
                </a:solidFill>
              </a:rPr>
              <a:t>x</a:t>
            </a:r>
          </a:p>
        </p:txBody>
      </p:sp>
      <p:cxnSp>
        <p:nvCxnSpPr>
          <p:cNvPr id="6" name="Straight Arrow Connector 5">
            <a:extLst>
              <a:ext uri="{FF2B5EF4-FFF2-40B4-BE49-F238E27FC236}">
                <a16:creationId xmlns:a16="http://schemas.microsoft.com/office/drawing/2014/main" id="{C6BB4570-2813-7232-DC38-D5F628D01E55}"/>
              </a:ext>
            </a:extLst>
          </p:cNvPr>
          <p:cNvCxnSpPr>
            <a:cxnSpLocks/>
          </p:cNvCxnSpPr>
          <p:nvPr/>
        </p:nvCxnSpPr>
        <p:spPr>
          <a:xfrm flipH="1" flipV="1">
            <a:off x="6541200" y="3425853"/>
            <a:ext cx="514024" cy="57544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6217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459EBD-F15B-44C9-91E0-DA1E5F3DE87C}"/>
              </a:ext>
            </a:extLst>
          </p:cNvPr>
          <p:cNvSpPr>
            <a:spLocks noGrp="1"/>
          </p:cNvSpPr>
          <p:nvPr>
            <p:ph type="title"/>
          </p:nvPr>
        </p:nvSpPr>
        <p:spPr/>
        <p:txBody>
          <a:bodyPr/>
          <a:lstStyle/>
          <a:p>
            <a:r>
              <a:rPr lang="fr-FR" dirty="0">
                <a:solidFill>
                  <a:schemeClr val="bg1">
                    <a:lumMod val="50000"/>
                  </a:schemeClr>
                </a:solidFill>
              </a:rPr>
              <a:t>Exercice: strophe </a:t>
            </a:r>
            <a:r>
              <a:rPr lang="fr-FR" dirty="0" err="1">
                <a:solidFill>
                  <a:schemeClr val="bg1">
                    <a:lumMod val="50000"/>
                  </a:schemeClr>
                </a:solidFill>
              </a:rPr>
              <a:t>sapphique</a:t>
            </a:r>
            <a:endParaRPr lang="fr-FR" dirty="0">
              <a:solidFill>
                <a:schemeClr val="bg1">
                  <a:lumMod val="50000"/>
                </a:schemeClr>
              </a:solidFill>
            </a:endParaRPr>
          </a:p>
        </p:txBody>
      </p:sp>
      <p:sp>
        <p:nvSpPr>
          <p:cNvPr id="3" name="Espace réservé du contenu 2">
            <a:extLst>
              <a:ext uri="{FF2B5EF4-FFF2-40B4-BE49-F238E27FC236}">
                <a16:creationId xmlns:a16="http://schemas.microsoft.com/office/drawing/2014/main" id="{058FA73D-6008-4406-821E-697441C8C4DB}"/>
              </a:ext>
            </a:extLst>
          </p:cNvPr>
          <p:cNvSpPr>
            <a:spLocks noGrp="1"/>
          </p:cNvSpPr>
          <p:nvPr>
            <p:ph idx="1"/>
          </p:nvPr>
        </p:nvSpPr>
        <p:spPr/>
        <p:txBody>
          <a:bodyPr/>
          <a:lstStyle/>
          <a:p>
            <a:pPr marL="0" indent="0">
              <a:buNone/>
            </a:pPr>
            <a:r>
              <a:rPr lang="fr-FR" dirty="0" err="1"/>
              <a:t>Sapph</a:t>
            </a:r>
            <a:r>
              <a:rPr lang="fr-FR" dirty="0"/>
              <a:t>., </a:t>
            </a:r>
            <a:r>
              <a:rPr lang="fr-FR" dirty="0" err="1"/>
              <a:t>fr.</a:t>
            </a:r>
            <a:r>
              <a:rPr lang="fr-FR" dirty="0"/>
              <a:t> 16, 1-3</a:t>
            </a:r>
            <a:endParaRPr lang="el-GR" dirty="0"/>
          </a:p>
          <a:p>
            <a:pPr marL="0" indent="0">
              <a:buNone/>
            </a:pPr>
            <a:endParaRPr lang="fr-FR" dirty="0">
              <a:latin typeface="IFAO-Grec Unicode" panose="02020603050405020304" pitchFamily="18" charset="77"/>
              <a:ea typeface="IFAO-Grec Unicode" panose="02020603050405020304" pitchFamily="18" charset="77"/>
            </a:endParaRPr>
          </a:p>
          <a:p>
            <a:pPr marL="0" indent="0">
              <a:buNone/>
            </a:pPr>
            <a:r>
              <a:rPr lang="el-GR" dirty="0">
                <a:solidFill>
                  <a:schemeClr val="accent1"/>
                </a:solidFill>
              </a:rPr>
              <a:t>ο]ἰ μὲν ἰππήων στρότον οἰ δὲ πέσδων </a:t>
            </a:r>
          </a:p>
          <a:p>
            <a:pPr marL="0" indent="0">
              <a:buNone/>
            </a:pPr>
            <a:r>
              <a:rPr lang="fr-CH" dirty="0">
                <a:latin typeface="IFAO-Grec Unicode" panose="02020603050405020304" pitchFamily="18" charset="77"/>
                <a:ea typeface="IFAO-Grec Unicode" panose="02020603050405020304" pitchFamily="18" charset="77"/>
              </a:rPr>
              <a:t> </a:t>
            </a:r>
            <a:endParaRPr lang="fr-FR" dirty="0">
              <a:latin typeface="IFAO-Grec Unicode" panose="02020603050405020304" pitchFamily="18" charset="77"/>
              <a:ea typeface="IFAO-Grec Unicode" panose="02020603050405020304" pitchFamily="18" charset="77"/>
            </a:endParaRPr>
          </a:p>
          <a:p>
            <a:pPr marL="0" indent="0">
              <a:buNone/>
            </a:pPr>
            <a:r>
              <a:rPr lang="el-GR" dirty="0">
                <a:solidFill>
                  <a:schemeClr val="accent1"/>
                </a:solidFill>
              </a:rPr>
              <a:t>οἰ δὲ νάων φαῖσ’ ἐπ[ὶ] γᾶν μέλαι[ν]αν </a:t>
            </a:r>
          </a:p>
          <a:p>
            <a:pPr marL="0" indent="0">
              <a:buNone/>
            </a:pPr>
            <a:r>
              <a:rPr lang="fr-CH" dirty="0">
                <a:solidFill>
                  <a:schemeClr val="bg2">
                    <a:lumMod val="75000"/>
                  </a:schemeClr>
                </a:solidFill>
              </a:rPr>
              <a:t> </a:t>
            </a:r>
            <a:endParaRPr lang="fr-FR" dirty="0">
              <a:latin typeface="IFAO-Grec Unicode" panose="02020603050405020304" pitchFamily="18" charset="77"/>
              <a:ea typeface="IFAO-Grec Unicode" panose="02020603050405020304" pitchFamily="18" charset="77"/>
            </a:endParaRPr>
          </a:p>
          <a:p>
            <a:pPr marL="0" indent="0">
              <a:buNone/>
            </a:pPr>
            <a:r>
              <a:rPr lang="el-GR" dirty="0">
                <a:solidFill>
                  <a:schemeClr val="accent1"/>
                </a:solidFill>
              </a:rPr>
              <a:t>ἔ]μμεναι κάλλιστον, ἔγω δὲ κῆν’ ὄττω τις ἔραται·</a:t>
            </a:r>
            <a:endParaRPr lang="fr-FR" dirty="0">
              <a:solidFill>
                <a:schemeClr val="accent1"/>
              </a:solidFill>
            </a:endParaRPr>
          </a:p>
          <a:p>
            <a:endParaRPr lang="fr-FR" dirty="0"/>
          </a:p>
        </p:txBody>
      </p:sp>
    </p:spTree>
    <p:extLst>
      <p:ext uri="{BB962C8B-B14F-4D97-AF65-F5344CB8AC3E}">
        <p14:creationId xmlns:p14="http://schemas.microsoft.com/office/powerpoint/2010/main" val="27167703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0A1DA-649F-0722-79AD-F746AA9CAA7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6A3BEB2-3102-B627-F02B-39E975DF708E}"/>
              </a:ext>
            </a:extLst>
          </p:cNvPr>
          <p:cNvSpPr>
            <a:spLocks noGrp="1"/>
          </p:cNvSpPr>
          <p:nvPr>
            <p:ph type="title"/>
          </p:nvPr>
        </p:nvSpPr>
        <p:spPr/>
        <p:txBody>
          <a:bodyPr/>
          <a:lstStyle/>
          <a:p>
            <a:r>
              <a:rPr lang="fr-FR" dirty="0">
                <a:solidFill>
                  <a:schemeClr val="bg1">
                    <a:lumMod val="50000"/>
                  </a:schemeClr>
                </a:solidFill>
              </a:rPr>
              <a:t>Exercice: strophe </a:t>
            </a:r>
            <a:r>
              <a:rPr lang="fr-FR" dirty="0" err="1">
                <a:solidFill>
                  <a:schemeClr val="bg1">
                    <a:lumMod val="50000"/>
                  </a:schemeClr>
                </a:solidFill>
              </a:rPr>
              <a:t>sapphique</a:t>
            </a:r>
            <a:endParaRPr lang="fr-FR" dirty="0">
              <a:solidFill>
                <a:schemeClr val="bg1">
                  <a:lumMod val="50000"/>
                </a:schemeClr>
              </a:solidFill>
            </a:endParaRPr>
          </a:p>
        </p:txBody>
      </p:sp>
      <p:sp>
        <p:nvSpPr>
          <p:cNvPr id="3" name="Espace réservé du contenu 2">
            <a:extLst>
              <a:ext uri="{FF2B5EF4-FFF2-40B4-BE49-F238E27FC236}">
                <a16:creationId xmlns:a16="http://schemas.microsoft.com/office/drawing/2014/main" id="{9162FC29-0A34-E2A4-A5F7-124FB7515760}"/>
              </a:ext>
            </a:extLst>
          </p:cNvPr>
          <p:cNvSpPr>
            <a:spLocks noGrp="1"/>
          </p:cNvSpPr>
          <p:nvPr>
            <p:ph idx="1"/>
          </p:nvPr>
        </p:nvSpPr>
        <p:spPr/>
        <p:txBody>
          <a:bodyPr/>
          <a:lstStyle/>
          <a:p>
            <a:pPr marL="0" indent="0">
              <a:buNone/>
            </a:pPr>
            <a:r>
              <a:rPr lang="fr-FR" dirty="0" err="1"/>
              <a:t>Sapph</a:t>
            </a:r>
            <a:r>
              <a:rPr lang="fr-FR" dirty="0"/>
              <a:t>., </a:t>
            </a:r>
            <a:r>
              <a:rPr lang="fr-FR" dirty="0" err="1"/>
              <a:t>fr.</a:t>
            </a:r>
            <a:r>
              <a:rPr lang="fr-FR" dirty="0"/>
              <a:t> 16, 1-3</a:t>
            </a:r>
            <a:endParaRPr lang="el-GR" dirty="0"/>
          </a:p>
          <a:p>
            <a:pPr marL="0" indent="0">
              <a:buNone/>
            </a:pPr>
            <a:r>
              <a:rPr lang="fr-CH" dirty="0">
                <a:latin typeface="IFAO-Grec Unicode" panose="02020603050405020304" pitchFamily="18" charset="77"/>
                <a:ea typeface="IFAO-Grec Unicode" panose="02020603050405020304" pitchFamily="18" charset="77"/>
              </a:rPr>
              <a:t>–      </a:t>
            </a:r>
            <a:r>
              <a:rPr lang="fr-FR" dirty="0">
                <a:latin typeface="IFAO-Grec Unicode" panose="02020603050405020304" pitchFamily="18" charset="77"/>
                <a:ea typeface="IFAO-Grec Unicode" panose="02020603050405020304" pitchFamily="18" charset="77"/>
              </a:rPr>
              <a:t>⏑   </a:t>
            </a:r>
            <a:r>
              <a:rPr lang="fr-CH" dirty="0">
                <a:latin typeface="IFAO-Grec Unicode" panose="02020603050405020304" pitchFamily="18" charset="77"/>
                <a:ea typeface="IFAO-Grec Unicode" panose="02020603050405020304" pitchFamily="18" charset="77"/>
              </a:rPr>
              <a:t>–   –</a:t>
            </a:r>
            <a:r>
              <a:rPr lang="fr-FR" dirty="0">
                <a:latin typeface="IFAO-Grec Unicode" panose="02020603050405020304" pitchFamily="18" charset="77"/>
                <a:ea typeface="IFAO-Grec Unicode" panose="02020603050405020304" pitchFamily="18" charset="77"/>
              </a:rPr>
              <a:t> </a:t>
            </a:r>
            <a:r>
              <a:rPr lang="fr-CH" dirty="0">
                <a:latin typeface="IFAO-Grec Unicode" panose="02020603050405020304" pitchFamily="18" charset="77"/>
                <a:ea typeface="IFAO-Grec Unicode" panose="02020603050405020304" pitchFamily="18" charset="77"/>
              </a:rPr>
              <a:t>–         </a:t>
            </a:r>
            <a:r>
              <a:rPr lang="fr-FR" dirty="0">
                <a:latin typeface="IFAO-Grec Unicode" panose="02020603050405020304" pitchFamily="18" charset="77"/>
                <a:ea typeface="IFAO-Grec Unicode" panose="02020603050405020304" pitchFamily="18" charset="77"/>
              </a:rPr>
              <a:t>⏑  ⏑   </a:t>
            </a:r>
            <a:r>
              <a:rPr lang="fr-CH" dirty="0">
                <a:latin typeface="IFAO-Grec Unicode" panose="02020603050405020304" pitchFamily="18" charset="77"/>
                <a:ea typeface="IFAO-Grec Unicode" panose="02020603050405020304" pitchFamily="18" charset="77"/>
              </a:rPr>
              <a:t>–   </a:t>
            </a:r>
            <a:r>
              <a:rPr lang="fr-FR" dirty="0">
                <a:latin typeface="IFAO-Grec Unicode" panose="02020603050405020304" pitchFamily="18" charset="77"/>
                <a:ea typeface="IFAO-Grec Unicode" panose="02020603050405020304" pitchFamily="18" charset="77"/>
              </a:rPr>
              <a:t>⏑    </a:t>
            </a:r>
            <a:r>
              <a:rPr lang="fr-CH" dirty="0">
                <a:latin typeface="IFAO-Grec Unicode" panose="02020603050405020304" pitchFamily="18" charset="77"/>
                <a:ea typeface="IFAO-Grec Unicode" panose="02020603050405020304" pitchFamily="18" charset="77"/>
              </a:rPr>
              <a:t>–    –</a:t>
            </a:r>
            <a:endParaRPr lang="fr-FR" dirty="0">
              <a:latin typeface="IFAO-Grec Unicode" panose="02020603050405020304" pitchFamily="18" charset="77"/>
              <a:ea typeface="IFAO-Grec Unicode" panose="02020603050405020304" pitchFamily="18" charset="77"/>
            </a:endParaRPr>
          </a:p>
          <a:p>
            <a:pPr marL="0" indent="0">
              <a:buNone/>
            </a:pPr>
            <a:r>
              <a:rPr lang="el-GR" dirty="0">
                <a:solidFill>
                  <a:schemeClr val="accent1"/>
                </a:solidFill>
              </a:rPr>
              <a:t>ο]ἰ μὲν ἰππήων στρότον οἰ δὲ πέσδων </a:t>
            </a:r>
          </a:p>
          <a:p>
            <a:pPr marL="0" indent="0">
              <a:buNone/>
            </a:pPr>
            <a:r>
              <a:rPr lang="fr-CH" dirty="0">
                <a:latin typeface="IFAO-Grec Unicode" panose="02020603050405020304" pitchFamily="18" charset="77"/>
                <a:ea typeface="IFAO-Grec Unicode" panose="02020603050405020304" pitchFamily="18" charset="77"/>
              </a:rPr>
              <a:t>–    </a:t>
            </a:r>
            <a:r>
              <a:rPr lang="fr-FR" dirty="0">
                <a:latin typeface="IFAO-Grec Unicode" panose="02020603050405020304" pitchFamily="18" charset="77"/>
                <a:ea typeface="IFAO-Grec Unicode" panose="02020603050405020304" pitchFamily="18" charset="77"/>
              </a:rPr>
              <a:t>⏑   </a:t>
            </a:r>
            <a:r>
              <a:rPr lang="fr-CH" dirty="0">
                <a:latin typeface="IFAO-Grec Unicode" panose="02020603050405020304" pitchFamily="18" charset="77"/>
                <a:ea typeface="IFAO-Grec Unicode" panose="02020603050405020304" pitchFamily="18" charset="77"/>
              </a:rPr>
              <a:t>– –</a:t>
            </a:r>
            <a:r>
              <a:rPr lang="fr-FR" dirty="0">
                <a:latin typeface="IFAO-Grec Unicode" panose="02020603050405020304" pitchFamily="18" charset="77"/>
                <a:ea typeface="IFAO-Grec Unicode" panose="02020603050405020304" pitchFamily="18" charset="77"/>
              </a:rPr>
              <a:t>      </a:t>
            </a:r>
            <a:r>
              <a:rPr lang="fr-CH" dirty="0">
                <a:latin typeface="IFAO-Grec Unicode" panose="02020603050405020304" pitchFamily="18" charset="77"/>
                <a:ea typeface="IFAO-Grec Unicode" panose="02020603050405020304" pitchFamily="18" charset="77"/>
              </a:rPr>
              <a:t>–      </a:t>
            </a:r>
            <a:r>
              <a:rPr lang="fr-FR" dirty="0">
                <a:latin typeface="IFAO-Grec Unicode" panose="02020603050405020304" pitchFamily="18" charset="77"/>
                <a:ea typeface="IFAO-Grec Unicode" panose="02020603050405020304" pitchFamily="18" charset="77"/>
              </a:rPr>
              <a:t>⏑  ⏑   </a:t>
            </a:r>
            <a:r>
              <a:rPr lang="fr-CH" dirty="0">
                <a:latin typeface="IFAO-Grec Unicode" panose="02020603050405020304" pitchFamily="18" charset="77"/>
                <a:ea typeface="IFAO-Grec Unicode" panose="02020603050405020304" pitchFamily="18" charset="77"/>
              </a:rPr>
              <a:t>–     </a:t>
            </a:r>
            <a:r>
              <a:rPr lang="fr-FR" dirty="0">
                <a:latin typeface="IFAO-Grec Unicode" panose="02020603050405020304" pitchFamily="18" charset="77"/>
                <a:ea typeface="IFAO-Grec Unicode" panose="02020603050405020304" pitchFamily="18" charset="77"/>
              </a:rPr>
              <a:t>⏑   </a:t>
            </a:r>
            <a:r>
              <a:rPr lang="fr-CH" dirty="0">
                <a:latin typeface="IFAO-Grec Unicode" panose="02020603050405020304" pitchFamily="18" charset="77"/>
                <a:ea typeface="IFAO-Grec Unicode" panose="02020603050405020304" pitchFamily="18" charset="77"/>
              </a:rPr>
              <a:t>–     –</a:t>
            </a:r>
            <a:endParaRPr lang="fr-FR" dirty="0">
              <a:latin typeface="IFAO-Grec Unicode" panose="02020603050405020304" pitchFamily="18" charset="77"/>
              <a:ea typeface="IFAO-Grec Unicode" panose="02020603050405020304" pitchFamily="18" charset="77"/>
            </a:endParaRPr>
          </a:p>
          <a:p>
            <a:pPr marL="0" indent="0">
              <a:buNone/>
            </a:pPr>
            <a:r>
              <a:rPr lang="el-GR" dirty="0">
                <a:solidFill>
                  <a:schemeClr val="accent1"/>
                </a:solidFill>
              </a:rPr>
              <a:t>οἰ δὲ νάων φαῖσ’ ἐπ[ὶ] γᾶν μέλαι[ν]αν </a:t>
            </a:r>
          </a:p>
          <a:p>
            <a:pPr marL="0" indent="0">
              <a:buNone/>
            </a:pPr>
            <a:r>
              <a:rPr lang="fr-CH" dirty="0">
                <a:solidFill>
                  <a:schemeClr val="bg2">
                    <a:lumMod val="75000"/>
                  </a:schemeClr>
                </a:solidFill>
              </a:rPr>
              <a:t> </a:t>
            </a:r>
            <a:r>
              <a:rPr lang="fr-CH" dirty="0">
                <a:latin typeface="IFAO-Grec Unicode" panose="02020603050405020304" pitchFamily="18" charset="77"/>
                <a:ea typeface="IFAO-Grec Unicode" panose="02020603050405020304" pitchFamily="18" charset="77"/>
              </a:rPr>
              <a:t>–     </a:t>
            </a:r>
            <a:r>
              <a:rPr lang="fr-FR" dirty="0">
                <a:latin typeface="IFAO-Grec Unicode" panose="02020603050405020304" pitchFamily="18" charset="77"/>
                <a:ea typeface="IFAO-Grec Unicode" panose="02020603050405020304" pitchFamily="18" charset="77"/>
              </a:rPr>
              <a:t>⏑  </a:t>
            </a:r>
            <a:r>
              <a:rPr lang="fr-CH" dirty="0">
                <a:latin typeface="IFAO-Grec Unicode" panose="02020603050405020304" pitchFamily="18" charset="77"/>
                <a:ea typeface="IFAO-Grec Unicode" panose="02020603050405020304" pitchFamily="18" charset="77"/>
              </a:rPr>
              <a:t>–    –</a:t>
            </a:r>
            <a:r>
              <a:rPr lang="fr-FR" dirty="0">
                <a:latin typeface="IFAO-Grec Unicode" panose="02020603050405020304" pitchFamily="18" charset="77"/>
                <a:ea typeface="IFAO-Grec Unicode" panose="02020603050405020304" pitchFamily="18" charset="77"/>
              </a:rPr>
              <a:t> </a:t>
            </a:r>
            <a:r>
              <a:rPr lang="el-GR" dirty="0">
                <a:latin typeface="IFAO-Grec Unicode" panose="02020603050405020304" pitchFamily="18" charset="77"/>
                <a:ea typeface="IFAO-Grec Unicode" panose="02020603050405020304" pitchFamily="18" charset="77"/>
              </a:rPr>
              <a:t>  </a:t>
            </a:r>
            <a:r>
              <a:rPr lang="fr-CH" dirty="0">
                <a:latin typeface="IFAO-Grec Unicode" panose="02020603050405020304" pitchFamily="18" charset="77"/>
                <a:ea typeface="IFAO-Grec Unicode" panose="02020603050405020304" pitchFamily="18" charset="77"/>
              </a:rPr>
              <a:t>– </a:t>
            </a:r>
            <a:r>
              <a:rPr lang="el-GR" dirty="0">
                <a:latin typeface="IFAO-Grec Unicode" panose="02020603050405020304" pitchFamily="18" charset="77"/>
                <a:ea typeface="IFAO-Grec Unicode" panose="02020603050405020304" pitchFamily="18" charset="77"/>
              </a:rPr>
              <a:t>   </a:t>
            </a:r>
            <a:r>
              <a:rPr lang="fr-FR" dirty="0">
                <a:latin typeface="IFAO-Grec Unicode" panose="02020603050405020304" pitchFamily="18" charset="77"/>
                <a:ea typeface="IFAO-Grec Unicode" panose="02020603050405020304" pitchFamily="18" charset="77"/>
              </a:rPr>
              <a:t>⏑</a:t>
            </a:r>
            <a:r>
              <a:rPr lang="el-GR" dirty="0">
                <a:latin typeface="IFAO-Grec Unicode" panose="02020603050405020304" pitchFamily="18" charset="77"/>
                <a:ea typeface="IFAO-Grec Unicode" panose="02020603050405020304" pitchFamily="18" charset="77"/>
              </a:rPr>
              <a:t>    </a:t>
            </a:r>
            <a:r>
              <a:rPr lang="fr-FR" dirty="0">
                <a:latin typeface="IFAO-Grec Unicode" panose="02020603050405020304" pitchFamily="18" charset="77"/>
                <a:ea typeface="IFAO-Grec Unicode" panose="02020603050405020304" pitchFamily="18" charset="77"/>
              </a:rPr>
              <a:t>⏑ </a:t>
            </a:r>
            <a:r>
              <a:rPr lang="fr-CH" dirty="0">
                <a:latin typeface="IFAO-Grec Unicode" panose="02020603050405020304" pitchFamily="18" charset="77"/>
                <a:ea typeface="IFAO-Grec Unicode" panose="02020603050405020304" pitchFamily="18" charset="77"/>
              </a:rPr>
              <a:t>– </a:t>
            </a:r>
            <a:r>
              <a:rPr lang="el-GR" dirty="0">
                <a:latin typeface="IFAO-Grec Unicode" panose="02020603050405020304" pitchFamily="18" charset="77"/>
                <a:ea typeface="IFAO-Grec Unicode" panose="02020603050405020304" pitchFamily="18" charset="77"/>
              </a:rPr>
              <a:t>  </a:t>
            </a:r>
            <a:r>
              <a:rPr lang="fr-FR" dirty="0">
                <a:latin typeface="IFAO-Grec Unicode" panose="02020603050405020304" pitchFamily="18" charset="77"/>
                <a:ea typeface="IFAO-Grec Unicode" panose="02020603050405020304" pitchFamily="18" charset="77"/>
              </a:rPr>
              <a:t>⏑ </a:t>
            </a:r>
            <a:r>
              <a:rPr lang="el-GR" dirty="0">
                <a:latin typeface="IFAO-Grec Unicode" panose="02020603050405020304" pitchFamily="18" charset="77"/>
                <a:ea typeface="IFAO-Grec Unicode" panose="02020603050405020304" pitchFamily="18" charset="77"/>
              </a:rPr>
              <a:t>  </a:t>
            </a:r>
            <a:r>
              <a:rPr lang="fr-CH" dirty="0">
                <a:latin typeface="IFAO-Grec Unicode" panose="02020603050405020304" pitchFamily="18" charset="77"/>
                <a:ea typeface="IFAO-Grec Unicode" panose="02020603050405020304" pitchFamily="18" charset="77"/>
              </a:rPr>
              <a:t>–  </a:t>
            </a:r>
            <a:r>
              <a:rPr lang="el-GR" dirty="0">
                <a:latin typeface="IFAO-Grec Unicode" panose="02020603050405020304" pitchFamily="18" charset="77"/>
                <a:ea typeface="IFAO-Grec Unicode" panose="02020603050405020304" pitchFamily="18" charset="77"/>
              </a:rPr>
              <a:t>   </a:t>
            </a:r>
            <a:r>
              <a:rPr lang="fr-CH" dirty="0">
                <a:latin typeface="IFAO-Grec Unicode" panose="02020603050405020304" pitchFamily="18" charset="77"/>
                <a:ea typeface="IFAO-Grec Unicode" panose="02020603050405020304" pitchFamily="18" charset="77"/>
              </a:rPr>
              <a:t>–</a:t>
            </a:r>
            <a:r>
              <a:rPr lang="el-GR" dirty="0">
                <a:latin typeface="IFAO-Grec Unicode" panose="02020603050405020304" pitchFamily="18" charset="77"/>
                <a:ea typeface="IFAO-Grec Unicode" panose="02020603050405020304" pitchFamily="18" charset="77"/>
              </a:rPr>
              <a:t>  </a:t>
            </a:r>
            <a:r>
              <a:rPr lang="fr-CH" dirty="0">
                <a:latin typeface="IFAO-Grec Unicode" panose="02020603050405020304" pitchFamily="18" charset="77"/>
                <a:ea typeface="IFAO-Grec Unicode" panose="02020603050405020304" pitchFamily="18" charset="77"/>
              </a:rPr>
              <a:t> – </a:t>
            </a:r>
            <a:r>
              <a:rPr lang="el-GR" dirty="0">
                <a:latin typeface="IFAO-Grec Unicode" panose="02020603050405020304" pitchFamily="18" charset="77"/>
                <a:ea typeface="IFAO-Grec Unicode" panose="02020603050405020304" pitchFamily="18" charset="77"/>
              </a:rPr>
              <a:t> </a:t>
            </a:r>
            <a:r>
              <a:rPr lang="fr-CH" dirty="0">
                <a:latin typeface="IFAO-Grec Unicode" panose="02020603050405020304" pitchFamily="18" charset="77"/>
                <a:ea typeface="IFAO-Grec Unicode" panose="02020603050405020304" pitchFamily="18" charset="77"/>
              </a:rPr>
              <a:t>⏑</a:t>
            </a:r>
            <a:r>
              <a:rPr lang="el-GR" dirty="0">
                <a:latin typeface="IFAO-Grec Unicode" panose="02020603050405020304" pitchFamily="18" charset="77"/>
                <a:ea typeface="IFAO-Grec Unicode" panose="02020603050405020304" pitchFamily="18" charset="77"/>
              </a:rPr>
              <a:t> </a:t>
            </a:r>
            <a:r>
              <a:rPr lang="fr-CH" dirty="0">
                <a:latin typeface="IFAO-Grec Unicode" panose="02020603050405020304" pitchFamily="18" charset="77"/>
                <a:ea typeface="IFAO-Grec Unicode" panose="02020603050405020304" pitchFamily="18" charset="77"/>
              </a:rPr>
              <a:t> </a:t>
            </a:r>
            <a:r>
              <a:rPr lang="el-GR" dirty="0">
                <a:latin typeface="IFAO-Grec Unicode" panose="02020603050405020304" pitchFamily="18" charset="77"/>
                <a:ea typeface="IFAO-Grec Unicode" panose="02020603050405020304" pitchFamily="18" charset="77"/>
              </a:rPr>
              <a:t> </a:t>
            </a:r>
            <a:r>
              <a:rPr lang="fr-CH" dirty="0">
                <a:latin typeface="IFAO-Grec Unicode" panose="02020603050405020304" pitchFamily="18" charset="77"/>
                <a:ea typeface="IFAO-Grec Unicode" panose="02020603050405020304" pitchFamily="18" charset="77"/>
              </a:rPr>
              <a:t>⏑  –  –</a:t>
            </a:r>
            <a:endParaRPr lang="fr-FR" dirty="0">
              <a:latin typeface="IFAO-Grec Unicode" panose="02020603050405020304" pitchFamily="18" charset="77"/>
              <a:ea typeface="IFAO-Grec Unicode" panose="02020603050405020304" pitchFamily="18" charset="77"/>
            </a:endParaRPr>
          </a:p>
          <a:p>
            <a:pPr marL="0" indent="0">
              <a:buNone/>
            </a:pPr>
            <a:r>
              <a:rPr lang="el-GR" dirty="0">
                <a:solidFill>
                  <a:schemeClr val="accent1"/>
                </a:solidFill>
              </a:rPr>
              <a:t>ἔ]μμεναι κάλλιστον, ἔγω δὲ κῆν’ ὄττω τις </a:t>
            </a:r>
            <a:r>
              <a:rPr lang="el-GR" dirty="0" err="1">
                <a:solidFill>
                  <a:schemeClr val="accent1"/>
                </a:solidFill>
              </a:rPr>
              <a:t>ἔραται</a:t>
            </a:r>
            <a:r>
              <a:rPr lang="el-GR" dirty="0">
                <a:solidFill>
                  <a:schemeClr val="accent1"/>
                </a:solidFill>
              </a:rPr>
              <a:t>·</a:t>
            </a:r>
            <a:endParaRPr lang="fr-FR" dirty="0">
              <a:solidFill>
                <a:schemeClr val="accent1"/>
              </a:solidFill>
            </a:endParaRPr>
          </a:p>
        </p:txBody>
      </p:sp>
    </p:spTree>
    <p:extLst>
      <p:ext uri="{BB962C8B-B14F-4D97-AF65-F5344CB8AC3E}">
        <p14:creationId xmlns:p14="http://schemas.microsoft.com/office/powerpoint/2010/main" val="7375696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80B6A2-59DF-499D-A086-B04E18D5FFB5}"/>
              </a:ext>
            </a:extLst>
          </p:cNvPr>
          <p:cNvSpPr>
            <a:spLocks noGrp="1"/>
          </p:cNvSpPr>
          <p:nvPr>
            <p:ph type="title"/>
          </p:nvPr>
        </p:nvSpPr>
        <p:spPr/>
        <p:txBody>
          <a:bodyPr/>
          <a:lstStyle/>
          <a:p>
            <a:r>
              <a:rPr lang="fr-FR" dirty="0">
                <a:solidFill>
                  <a:schemeClr val="accent1"/>
                </a:solidFill>
              </a:rPr>
              <a:t>Strophe alcaïque</a:t>
            </a:r>
            <a:endParaRPr lang="fr-FR" dirty="0"/>
          </a:p>
        </p:txBody>
      </p:sp>
      <p:sp>
        <p:nvSpPr>
          <p:cNvPr id="3" name="Espace réservé du contenu 2">
            <a:extLst>
              <a:ext uri="{FF2B5EF4-FFF2-40B4-BE49-F238E27FC236}">
                <a16:creationId xmlns:a16="http://schemas.microsoft.com/office/drawing/2014/main" id="{3D1AA98F-74A1-48D6-9E08-B653947DA2E2}"/>
              </a:ext>
            </a:extLst>
          </p:cNvPr>
          <p:cNvSpPr>
            <a:spLocks noGrp="1"/>
          </p:cNvSpPr>
          <p:nvPr>
            <p:ph idx="1"/>
          </p:nvPr>
        </p:nvSpPr>
        <p:spPr/>
        <p:txBody>
          <a:bodyPr>
            <a:normAutofit/>
          </a:bodyPr>
          <a:lstStyle/>
          <a:p>
            <a:pPr marL="0" indent="0">
              <a:buNone/>
            </a:pPr>
            <a:r>
              <a:rPr lang="fr-CH" dirty="0">
                <a:latin typeface="IFAO-Grec Unicode" panose="02020603050405020304" pitchFamily="18" charset="77"/>
                <a:ea typeface="IFAO-Grec Unicode" panose="02020603050405020304" pitchFamily="18" charset="77"/>
              </a:rPr>
              <a:t>	⏑  – </a:t>
            </a:r>
            <a:r>
              <a:rPr lang="fr-FR" dirty="0">
                <a:latin typeface="IFAO-Grec Unicode" panose="02020603050405020304" pitchFamily="18" charset="77"/>
                <a:ea typeface="IFAO-Grec Unicode" panose="02020603050405020304" pitchFamily="18" charset="77"/>
              </a:rPr>
              <a:t>⏑ </a:t>
            </a:r>
            <a:r>
              <a:rPr lang="fr-CH" dirty="0">
                <a:latin typeface="IFAO-Grec Unicode" panose="02020603050405020304" pitchFamily="18" charset="77"/>
                <a:ea typeface="IFAO-Grec Unicode" panose="02020603050405020304" pitchFamily="18" charset="77"/>
              </a:rPr>
              <a:t>– </a:t>
            </a:r>
            <a:r>
              <a:rPr lang="fr-FR" dirty="0">
                <a:latin typeface="IFAO-Grec Unicode" panose="02020603050405020304" pitchFamily="18" charset="77"/>
                <a:ea typeface="IFAO-Grec Unicode" panose="02020603050405020304" pitchFamily="18" charset="77"/>
              </a:rPr>
              <a:t>⏑ </a:t>
            </a:r>
            <a:r>
              <a:rPr lang="fr-CH" dirty="0">
                <a:latin typeface="IFAO-Grec Unicode" panose="02020603050405020304" pitchFamily="18" charset="77"/>
                <a:ea typeface="IFAO-Grec Unicode" panose="02020603050405020304" pitchFamily="18" charset="77"/>
              </a:rPr>
              <a:t>│ – </a:t>
            </a:r>
            <a:r>
              <a:rPr lang="fr-FR" dirty="0">
                <a:latin typeface="IFAO-Grec Unicode" panose="02020603050405020304" pitchFamily="18" charset="77"/>
                <a:ea typeface="IFAO-Grec Unicode" panose="02020603050405020304" pitchFamily="18" charset="77"/>
              </a:rPr>
              <a:t>⏑⏑ </a:t>
            </a:r>
            <a:r>
              <a:rPr lang="fr-CH" dirty="0">
                <a:latin typeface="IFAO-Grec Unicode" panose="02020603050405020304" pitchFamily="18" charset="77"/>
                <a:ea typeface="IFAO-Grec Unicode" panose="02020603050405020304" pitchFamily="18" charset="77"/>
              </a:rPr>
              <a:t>– </a:t>
            </a:r>
            <a:r>
              <a:rPr lang="fr-FR" dirty="0">
                <a:latin typeface="IFAO-Grec Unicode" panose="02020603050405020304" pitchFamily="18" charset="77"/>
                <a:ea typeface="IFAO-Grec Unicode" panose="02020603050405020304" pitchFamily="18" charset="77"/>
              </a:rPr>
              <a:t>⏑ </a:t>
            </a:r>
            <a:r>
              <a:rPr lang="fr-CH" dirty="0">
                <a:latin typeface="IFAO-Grec Unicode" panose="02020603050405020304" pitchFamily="18" charset="77"/>
                <a:ea typeface="IFAO-Grec Unicode" panose="02020603050405020304" pitchFamily="18" charset="77"/>
              </a:rPr>
              <a:t>– </a:t>
            </a:r>
            <a:r>
              <a:rPr lang="fr-CH" sz="2800" dirty="0">
                <a:effectLst/>
                <a:latin typeface="IFAO-Grec Unicode" panose="02020603050405020304" pitchFamily="18" charset="77"/>
                <a:ea typeface="IFAO-Grec Unicode" panose="02020603050405020304" pitchFamily="18" charset="77"/>
              </a:rPr>
              <a:t></a:t>
            </a:r>
            <a:r>
              <a:rPr lang="fr-FR" dirty="0">
                <a:latin typeface="IFAO-Grec Unicode" panose="02020603050405020304" pitchFamily="18" charset="77"/>
                <a:ea typeface="IFAO-Grec Unicode" panose="02020603050405020304" pitchFamily="18" charset="77"/>
              </a:rPr>
              <a:t> ||</a:t>
            </a:r>
          </a:p>
          <a:p>
            <a:pPr marL="0" indent="0">
              <a:buNone/>
            </a:pPr>
            <a:r>
              <a:rPr lang="fr-CH" dirty="0">
                <a:latin typeface="IFAO-Grec Unicode" panose="02020603050405020304" pitchFamily="18" charset="77"/>
                <a:ea typeface="IFAO-Grec Unicode" panose="02020603050405020304" pitchFamily="18" charset="77"/>
              </a:rPr>
              <a:t>	⏑  – </a:t>
            </a:r>
            <a:r>
              <a:rPr lang="fr-FR" dirty="0">
                <a:latin typeface="IFAO-Grec Unicode" panose="02020603050405020304" pitchFamily="18" charset="77"/>
                <a:ea typeface="IFAO-Grec Unicode" panose="02020603050405020304" pitchFamily="18" charset="77"/>
              </a:rPr>
              <a:t>⏑ </a:t>
            </a:r>
            <a:r>
              <a:rPr lang="fr-CH" dirty="0">
                <a:latin typeface="IFAO-Grec Unicode" panose="02020603050405020304" pitchFamily="18" charset="77"/>
                <a:ea typeface="IFAO-Grec Unicode" panose="02020603050405020304" pitchFamily="18" charset="77"/>
              </a:rPr>
              <a:t>– </a:t>
            </a:r>
            <a:r>
              <a:rPr lang="fr-FR" dirty="0">
                <a:latin typeface="IFAO-Grec Unicode" panose="02020603050405020304" pitchFamily="18" charset="77"/>
                <a:ea typeface="IFAO-Grec Unicode" panose="02020603050405020304" pitchFamily="18" charset="77"/>
              </a:rPr>
              <a:t>⏑ </a:t>
            </a:r>
            <a:r>
              <a:rPr lang="fr-CH" dirty="0">
                <a:latin typeface="IFAO-Grec Unicode" panose="02020603050405020304" pitchFamily="18" charset="77"/>
                <a:ea typeface="IFAO-Grec Unicode" panose="02020603050405020304" pitchFamily="18" charset="77"/>
              </a:rPr>
              <a:t>│ – </a:t>
            </a:r>
            <a:r>
              <a:rPr lang="fr-FR" dirty="0">
                <a:latin typeface="IFAO-Grec Unicode" panose="02020603050405020304" pitchFamily="18" charset="77"/>
                <a:ea typeface="IFAO-Grec Unicode" panose="02020603050405020304" pitchFamily="18" charset="77"/>
              </a:rPr>
              <a:t>⏑⏑ </a:t>
            </a:r>
            <a:r>
              <a:rPr lang="fr-CH" dirty="0">
                <a:latin typeface="IFAO-Grec Unicode" panose="02020603050405020304" pitchFamily="18" charset="77"/>
                <a:ea typeface="IFAO-Grec Unicode" panose="02020603050405020304" pitchFamily="18" charset="77"/>
              </a:rPr>
              <a:t>– </a:t>
            </a:r>
            <a:r>
              <a:rPr lang="fr-FR" dirty="0">
                <a:latin typeface="IFAO-Grec Unicode" panose="02020603050405020304" pitchFamily="18" charset="77"/>
                <a:ea typeface="IFAO-Grec Unicode" panose="02020603050405020304" pitchFamily="18" charset="77"/>
              </a:rPr>
              <a:t>⏑ </a:t>
            </a:r>
            <a:r>
              <a:rPr lang="fr-CH" dirty="0">
                <a:latin typeface="IFAO-Grec Unicode" panose="02020603050405020304" pitchFamily="18" charset="77"/>
                <a:ea typeface="IFAO-Grec Unicode" panose="02020603050405020304" pitchFamily="18" charset="77"/>
              </a:rPr>
              <a:t>– </a:t>
            </a:r>
            <a:r>
              <a:rPr lang="fr-CH" sz="2800" dirty="0">
                <a:effectLst/>
                <a:latin typeface="IFAO-Grec Unicode" panose="02020603050405020304" pitchFamily="18" charset="77"/>
                <a:ea typeface="IFAO-Grec Unicode" panose="02020603050405020304" pitchFamily="18" charset="77"/>
              </a:rPr>
              <a:t> ||</a:t>
            </a:r>
            <a:endParaRPr lang="fr-FR" dirty="0">
              <a:latin typeface="IFAO-Grec Unicode" panose="02020603050405020304" pitchFamily="18" charset="77"/>
              <a:ea typeface="IFAO-Grec Unicode" panose="02020603050405020304" pitchFamily="18" charset="77"/>
            </a:endParaRPr>
          </a:p>
          <a:p>
            <a:pPr marL="457200" lvl="1" indent="0">
              <a:buNone/>
            </a:pPr>
            <a:r>
              <a:rPr lang="fr-CH" sz="2800" dirty="0">
                <a:latin typeface="IFAO-Grec Unicode" panose="02020603050405020304" pitchFamily="18" charset="77"/>
                <a:ea typeface="IFAO-Grec Unicode" panose="02020603050405020304" pitchFamily="18" charset="77"/>
              </a:rPr>
              <a:t>	</a:t>
            </a:r>
            <a:r>
              <a:rPr lang="fr-CH" sz="2800" dirty="0">
                <a:effectLst/>
                <a:latin typeface="IFAO-Grec Unicode" panose="02020603050405020304" pitchFamily="18" charset="77"/>
                <a:ea typeface="IFAO-Grec Unicode" panose="02020603050405020304" pitchFamily="18" charset="77"/>
              </a:rPr>
              <a:t></a:t>
            </a:r>
            <a:r>
              <a:rPr lang="fr-CH" sz="2800" dirty="0">
                <a:latin typeface="IFAO-Grec Unicode" panose="02020603050405020304" pitchFamily="18" charset="77"/>
                <a:ea typeface="IFAO-Grec Unicode" panose="02020603050405020304" pitchFamily="18" charset="77"/>
              </a:rPr>
              <a:t> – </a:t>
            </a:r>
            <a:r>
              <a:rPr lang="fr-FR" sz="2800" dirty="0">
                <a:latin typeface="IFAO-Grec Unicode" panose="02020603050405020304" pitchFamily="18" charset="77"/>
                <a:ea typeface="IFAO-Grec Unicode" panose="02020603050405020304" pitchFamily="18" charset="77"/>
              </a:rPr>
              <a:t>⏑ </a:t>
            </a:r>
            <a:r>
              <a:rPr lang="fr-CH" sz="2800" dirty="0">
                <a:latin typeface="IFAO-Grec Unicode" panose="02020603050405020304" pitchFamily="18" charset="77"/>
                <a:ea typeface="IFAO-Grec Unicode" panose="02020603050405020304" pitchFamily="18" charset="77"/>
              </a:rPr>
              <a:t>– </a:t>
            </a:r>
            <a:r>
              <a:rPr lang="fr-FR" sz="2800" dirty="0">
                <a:latin typeface="IFAO-Grec Unicode" panose="02020603050405020304" pitchFamily="18" charset="77"/>
                <a:ea typeface="IFAO-Grec Unicode" panose="02020603050405020304" pitchFamily="18" charset="77"/>
              </a:rPr>
              <a:t>⏑ </a:t>
            </a:r>
            <a:r>
              <a:rPr lang="fr-CH" sz="2800" dirty="0">
                <a:latin typeface="IFAO-Grec Unicode" panose="02020603050405020304" pitchFamily="18" charset="77"/>
                <a:ea typeface="IFAO-Grec Unicode" panose="02020603050405020304" pitchFamily="18" charset="77"/>
              </a:rPr>
              <a:t>– ⏑ – ⏑ │– </a:t>
            </a:r>
            <a:r>
              <a:rPr lang="fr-FR" sz="2800" dirty="0">
                <a:latin typeface="IFAO-Grec Unicode" panose="02020603050405020304" pitchFamily="18" charset="77"/>
                <a:ea typeface="IFAO-Grec Unicode" panose="02020603050405020304" pitchFamily="18" charset="77"/>
              </a:rPr>
              <a:t>⏑⏑ </a:t>
            </a:r>
            <a:r>
              <a:rPr lang="fr-CH" sz="2800" dirty="0">
                <a:latin typeface="IFAO-Grec Unicode" panose="02020603050405020304" pitchFamily="18" charset="77"/>
                <a:ea typeface="IFAO-Grec Unicode" panose="02020603050405020304" pitchFamily="18" charset="77"/>
              </a:rPr>
              <a:t>– </a:t>
            </a:r>
            <a:r>
              <a:rPr lang="fr-FR" sz="2800" dirty="0">
                <a:latin typeface="IFAO-Grec Unicode" panose="02020603050405020304" pitchFamily="18" charset="77"/>
                <a:ea typeface="IFAO-Grec Unicode" panose="02020603050405020304" pitchFamily="18" charset="77"/>
              </a:rPr>
              <a:t>⏑⏑ </a:t>
            </a:r>
            <a:r>
              <a:rPr lang="fr-CH" sz="2800" dirty="0">
                <a:latin typeface="IFAO-Grec Unicode" panose="02020603050405020304" pitchFamily="18" charset="77"/>
                <a:ea typeface="IFAO-Grec Unicode" panose="02020603050405020304" pitchFamily="18" charset="77"/>
              </a:rPr>
              <a:t>– </a:t>
            </a:r>
            <a:r>
              <a:rPr lang="fr-FR" sz="2800" dirty="0">
                <a:latin typeface="IFAO-Grec Unicode" panose="02020603050405020304" pitchFamily="18" charset="77"/>
                <a:ea typeface="IFAO-Grec Unicode" panose="02020603050405020304" pitchFamily="18" charset="77"/>
              </a:rPr>
              <a:t>⏑ </a:t>
            </a:r>
            <a:r>
              <a:rPr lang="fr-CH" sz="2800" dirty="0">
                <a:latin typeface="IFAO-Grec Unicode" panose="02020603050405020304" pitchFamily="18" charset="77"/>
                <a:ea typeface="IFAO-Grec Unicode" panose="02020603050405020304" pitchFamily="18" charset="77"/>
              </a:rPr>
              <a:t>– </a:t>
            </a:r>
            <a:r>
              <a:rPr lang="fr-FR" sz="2800" dirty="0">
                <a:latin typeface="IFAO-Grec Unicode" panose="02020603050405020304" pitchFamily="18" charset="77"/>
                <a:ea typeface="IFAO-Grec Unicode" panose="02020603050405020304" pitchFamily="18" charset="77"/>
              </a:rPr>
              <a:t>⏑ |||</a:t>
            </a:r>
            <a:endParaRPr lang="fr-CH" sz="2800" dirty="0">
              <a:latin typeface="IFAO-Grec Unicode" panose="02020603050405020304" pitchFamily="18" charset="77"/>
              <a:ea typeface="IFAO-Grec Unicode" panose="02020603050405020304" pitchFamily="18" charset="77"/>
            </a:endParaRPr>
          </a:p>
          <a:p>
            <a:pPr marL="457200" lvl="1" indent="0">
              <a:buNone/>
            </a:pPr>
            <a:endParaRPr lang="fr-FR" dirty="0"/>
          </a:p>
        </p:txBody>
      </p:sp>
      <p:sp>
        <p:nvSpPr>
          <p:cNvPr id="8" name="TextBox 7">
            <a:extLst>
              <a:ext uri="{FF2B5EF4-FFF2-40B4-BE49-F238E27FC236}">
                <a16:creationId xmlns:a16="http://schemas.microsoft.com/office/drawing/2014/main" id="{1FFB3C0A-5C03-16C0-50C2-D57E40D22D93}"/>
              </a:ext>
            </a:extLst>
          </p:cNvPr>
          <p:cNvSpPr txBox="1"/>
          <p:nvPr/>
        </p:nvSpPr>
        <p:spPr>
          <a:xfrm>
            <a:off x="7721600" y="2016762"/>
            <a:ext cx="3860800" cy="369332"/>
          </a:xfrm>
          <a:prstGeom prst="rect">
            <a:avLst/>
          </a:prstGeom>
          <a:noFill/>
        </p:spPr>
        <p:txBody>
          <a:bodyPr wrap="square">
            <a:spAutoFit/>
          </a:bodyPr>
          <a:lstStyle/>
          <a:p>
            <a:pPr lvl="1">
              <a:buClr>
                <a:schemeClr val="accent1"/>
              </a:buClr>
            </a:pPr>
            <a:r>
              <a:rPr lang="fr-FR" dirty="0"/>
              <a:t>2 vers alcaïques de 11 syllabes </a:t>
            </a:r>
          </a:p>
        </p:txBody>
      </p:sp>
      <p:sp>
        <p:nvSpPr>
          <p:cNvPr id="9" name="TextBox 8">
            <a:extLst>
              <a:ext uri="{FF2B5EF4-FFF2-40B4-BE49-F238E27FC236}">
                <a16:creationId xmlns:a16="http://schemas.microsoft.com/office/drawing/2014/main" id="{6945354B-6EB7-EE84-5E72-72154F1A15BC}"/>
              </a:ext>
            </a:extLst>
          </p:cNvPr>
          <p:cNvSpPr txBox="1"/>
          <p:nvPr/>
        </p:nvSpPr>
        <p:spPr>
          <a:xfrm>
            <a:off x="7747000" y="2881386"/>
            <a:ext cx="3280228" cy="369332"/>
          </a:xfrm>
          <a:prstGeom prst="rect">
            <a:avLst/>
          </a:prstGeom>
          <a:noFill/>
        </p:spPr>
        <p:txBody>
          <a:bodyPr wrap="square">
            <a:spAutoFit/>
          </a:bodyPr>
          <a:lstStyle/>
          <a:p>
            <a:pPr lvl="1">
              <a:buClr>
                <a:schemeClr val="accent1"/>
              </a:buClr>
            </a:pPr>
            <a:r>
              <a:rPr lang="fr-FR" dirty="0"/>
              <a:t>1 long vers de 19 syllabes </a:t>
            </a:r>
          </a:p>
        </p:txBody>
      </p:sp>
      <p:sp>
        <p:nvSpPr>
          <p:cNvPr id="10" name="Right Brace 9">
            <a:extLst>
              <a:ext uri="{FF2B5EF4-FFF2-40B4-BE49-F238E27FC236}">
                <a16:creationId xmlns:a16="http://schemas.microsoft.com/office/drawing/2014/main" id="{F1C12901-A9E2-637C-9690-5CE2341D73D1}"/>
              </a:ext>
            </a:extLst>
          </p:cNvPr>
          <p:cNvSpPr/>
          <p:nvPr/>
        </p:nvSpPr>
        <p:spPr>
          <a:xfrm>
            <a:off x="7627257" y="1840139"/>
            <a:ext cx="239486" cy="774946"/>
          </a:xfrm>
          <a:prstGeom prst="righ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fr-CH"/>
          </a:p>
        </p:txBody>
      </p:sp>
      <p:sp>
        <p:nvSpPr>
          <p:cNvPr id="11" name="Right Brace 10">
            <a:extLst>
              <a:ext uri="{FF2B5EF4-FFF2-40B4-BE49-F238E27FC236}">
                <a16:creationId xmlns:a16="http://schemas.microsoft.com/office/drawing/2014/main" id="{C2D77FE4-2E49-6600-0132-2415B041D252}"/>
              </a:ext>
            </a:extLst>
          </p:cNvPr>
          <p:cNvSpPr/>
          <p:nvPr/>
        </p:nvSpPr>
        <p:spPr>
          <a:xfrm>
            <a:off x="7627257" y="2881386"/>
            <a:ext cx="239486" cy="369332"/>
          </a:xfrm>
          <a:prstGeom prst="righ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fr-CH"/>
          </a:p>
        </p:txBody>
      </p:sp>
      <p:sp>
        <p:nvSpPr>
          <p:cNvPr id="12" name="Right Brace 11">
            <a:extLst>
              <a:ext uri="{FF2B5EF4-FFF2-40B4-BE49-F238E27FC236}">
                <a16:creationId xmlns:a16="http://schemas.microsoft.com/office/drawing/2014/main" id="{1A259E58-ECEB-E3E5-7F98-28BDC2ADE5AD}"/>
              </a:ext>
            </a:extLst>
          </p:cNvPr>
          <p:cNvSpPr/>
          <p:nvPr/>
        </p:nvSpPr>
        <p:spPr>
          <a:xfrm rot="5400000">
            <a:off x="4865123" y="3166642"/>
            <a:ext cx="268359" cy="1083366"/>
          </a:xfrm>
          <a:prstGeom prst="righ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fr-CH"/>
          </a:p>
        </p:txBody>
      </p:sp>
      <p:sp>
        <p:nvSpPr>
          <p:cNvPr id="13" name="TextBox 12">
            <a:extLst>
              <a:ext uri="{FF2B5EF4-FFF2-40B4-BE49-F238E27FC236}">
                <a16:creationId xmlns:a16="http://schemas.microsoft.com/office/drawing/2014/main" id="{90EB928D-252A-0746-D4B5-7704555674D6}"/>
              </a:ext>
            </a:extLst>
          </p:cNvPr>
          <p:cNvSpPr txBox="1"/>
          <p:nvPr/>
        </p:nvSpPr>
        <p:spPr>
          <a:xfrm>
            <a:off x="4472249" y="4078414"/>
            <a:ext cx="1067600"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fr-CH" dirty="0"/>
              <a:t>coriambe</a:t>
            </a:r>
          </a:p>
        </p:txBody>
      </p:sp>
      <p:cxnSp>
        <p:nvCxnSpPr>
          <p:cNvPr id="14" name="Straight Connector 13">
            <a:extLst>
              <a:ext uri="{FF2B5EF4-FFF2-40B4-BE49-F238E27FC236}">
                <a16:creationId xmlns:a16="http://schemas.microsoft.com/office/drawing/2014/main" id="{44B7D497-4C65-D6BA-1FE1-DEB0AF8608A4}"/>
              </a:ext>
            </a:extLst>
          </p:cNvPr>
          <p:cNvCxnSpPr>
            <a:cxnSpLocks/>
            <a:stCxn id="13" idx="0"/>
            <a:endCxn id="12" idx="1"/>
          </p:cNvCxnSpPr>
          <p:nvPr/>
        </p:nvCxnSpPr>
        <p:spPr>
          <a:xfrm flipH="1" flipV="1">
            <a:off x="4999303" y="3842505"/>
            <a:ext cx="6746" cy="235909"/>
          </a:xfrm>
          <a:prstGeom prst="line">
            <a:avLst/>
          </a:prstGeom>
        </p:spPr>
        <p:style>
          <a:lnRef idx="3">
            <a:schemeClr val="accent3"/>
          </a:lnRef>
          <a:fillRef idx="0">
            <a:schemeClr val="accent3"/>
          </a:fillRef>
          <a:effectRef idx="2">
            <a:schemeClr val="accent3"/>
          </a:effectRef>
          <a:fontRef idx="minor">
            <a:schemeClr val="tx1"/>
          </a:fontRef>
        </p:style>
      </p:cxnSp>
      <p:sp>
        <p:nvSpPr>
          <p:cNvPr id="15" name="Rectangle 14">
            <a:extLst>
              <a:ext uri="{FF2B5EF4-FFF2-40B4-BE49-F238E27FC236}">
                <a16:creationId xmlns:a16="http://schemas.microsoft.com/office/drawing/2014/main" id="{60FB235C-5739-0569-89CD-7463A1F44E4E}"/>
              </a:ext>
            </a:extLst>
          </p:cNvPr>
          <p:cNvSpPr/>
          <p:nvPr/>
        </p:nvSpPr>
        <p:spPr>
          <a:xfrm>
            <a:off x="3541486" y="1854653"/>
            <a:ext cx="1030514" cy="903061"/>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fr-CH"/>
          </a:p>
        </p:txBody>
      </p:sp>
      <p:sp>
        <p:nvSpPr>
          <p:cNvPr id="16" name="Rectangle 15">
            <a:extLst>
              <a:ext uri="{FF2B5EF4-FFF2-40B4-BE49-F238E27FC236}">
                <a16:creationId xmlns:a16="http://schemas.microsoft.com/office/drawing/2014/main" id="{17A530A9-9156-8BA5-389B-6C749305DE5A}"/>
              </a:ext>
            </a:extLst>
          </p:cNvPr>
          <p:cNvSpPr/>
          <p:nvPr/>
        </p:nvSpPr>
        <p:spPr>
          <a:xfrm>
            <a:off x="4430487" y="2821490"/>
            <a:ext cx="1030514" cy="462366"/>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fr-CH"/>
          </a:p>
        </p:txBody>
      </p:sp>
    </p:spTree>
    <p:extLst>
      <p:ext uri="{BB962C8B-B14F-4D97-AF65-F5344CB8AC3E}">
        <p14:creationId xmlns:p14="http://schemas.microsoft.com/office/powerpoint/2010/main" val="15796137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4F4156-6CC5-4051-A2A9-1048806E9542}"/>
              </a:ext>
            </a:extLst>
          </p:cNvPr>
          <p:cNvSpPr>
            <a:spLocks noGrp="1"/>
          </p:cNvSpPr>
          <p:nvPr>
            <p:ph type="title"/>
          </p:nvPr>
        </p:nvSpPr>
        <p:spPr/>
        <p:txBody>
          <a:bodyPr/>
          <a:lstStyle/>
          <a:p>
            <a:r>
              <a:rPr lang="fr-FR" dirty="0">
                <a:solidFill>
                  <a:schemeClr val="accent1"/>
                </a:solidFill>
              </a:rPr>
              <a:t>Poésie lyrique dorienne</a:t>
            </a:r>
            <a:endParaRPr lang="fr-FR" dirty="0"/>
          </a:p>
        </p:txBody>
      </p:sp>
      <p:sp>
        <p:nvSpPr>
          <p:cNvPr id="3" name="Espace réservé du contenu 2">
            <a:extLst>
              <a:ext uri="{FF2B5EF4-FFF2-40B4-BE49-F238E27FC236}">
                <a16:creationId xmlns:a16="http://schemas.microsoft.com/office/drawing/2014/main" id="{CA6F0F09-FCA5-4A9F-9283-F0B497D0D7C5}"/>
              </a:ext>
            </a:extLst>
          </p:cNvPr>
          <p:cNvSpPr>
            <a:spLocks noGrp="1"/>
          </p:cNvSpPr>
          <p:nvPr>
            <p:ph idx="1"/>
          </p:nvPr>
        </p:nvSpPr>
        <p:spPr>
          <a:xfrm>
            <a:off x="227944" y="6287268"/>
            <a:ext cx="4518793" cy="570732"/>
          </a:xfrm>
        </p:spPr>
        <p:txBody>
          <a:bodyPr/>
          <a:lstStyle/>
          <a:p>
            <a:pPr marL="0" indent="0">
              <a:buClr>
                <a:schemeClr val="accent1"/>
              </a:buClr>
              <a:buNone/>
            </a:pPr>
            <a:r>
              <a:rPr lang="fr-FR" dirty="0"/>
              <a:t>Au cours des VII</a:t>
            </a:r>
            <a:r>
              <a:rPr lang="fr-FR" baseline="30000" dirty="0"/>
              <a:t>e</a:t>
            </a:r>
            <a:r>
              <a:rPr lang="fr-FR" dirty="0"/>
              <a:t> et VI</a:t>
            </a:r>
            <a:r>
              <a:rPr lang="fr-FR" baseline="30000" dirty="0"/>
              <a:t>e</a:t>
            </a:r>
            <a:r>
              <a:rPr lang="fr-FR" dirty="0"/>
              <a:t> s.</a:t>
            </a:r>
          </a:p>
        </p:txBody>
      </p:sp>
      <p:pic>
        <p:nvPicPr>
          <p:cNvPr id="4" name="Picture 3">
            <a:extLst>
              <a:ext uri="{FF2B5EF4-FFF2-40B4-BE49-F238E27FC236}">
                <a16:creationId xmlns:a16="http://schemas.microsoft.com/office/drawing/2014/main" id="{8C40F932-0655-4B35-7280-FC8B7D8288C8}"/>
              </a:ext>
            </a:extLst>
          </p:cNvPr>
          <p:cNvPicPr>
            <a:picLocks noChangeAspect="1"/>
          </p:cNvPicPr>
          <p:nvPr/>
        </p:nvPicPr>
        <p:blipFill>
          <a:blip r:embed="rId2"/>
          <a:stretch>
            <a:fillRect/>
          </a:stretch>
        </p:blipFill>
        <p:spPr>
          <a:xfrm>
            <a:off x="1455682" y="1659891"/>
            <a:ext cx="8955470" cy="4500464"/>
          </a:xfrm>
          <a:prstGeom prst="rect">
            <a:avLst/>
          </a:prstGeom>
        </p:spPr>
      </p:pic>
      <p:sp>
        <p:nvSpPr>
          <p:cNvPr id="6" name="TextBox 5">
            <a:extLst>
              <a:ext uri="{FF2B5EF4-FFF2-40B4-BE49-F238E27FC236}">
                <a16:creationId xmlns:a16="http://schemas.microsoft.com/office/drawing/2014/main" id="{C394817B-3415-08A1-CDC2-65197C7300F9}"/>
              </a:ext>
            </a:extLst>
          </p:cNvPr>
          <p:cNvSpPr txBox="1"/>
          <p:nvPr/>
        </p:nvSpPr>
        <p:spPr>
          <a:xfrm>
            <a:off x="10676538" y="4483335"/>
            <a:ext cx="1282262" cy="369332"/>
          </a:xfrm>
          <a:prstGeom prst="rect">
            <a:avLst/>
          </a:prstGeom>
          <a:noFill/>
        </p:spPr>
        <p:txBody>
          <a:bodyPr wrap="square">
            <a:spAutoFit/>
          </a:bodyPr>
          <a:lstStyle/>
          <a:p>
            <a:r>
              <a:rPr lang="fr-FR" dirty="0"/>
              <a:t>Alcman</a:t>
            </a:r>
            <a:endParaRPr lang="fr-CH" dirty="0"/>
          </a:p>
        </p:txBody>
      </p:sp>
      <p:sp>
        <p:nvSpPr>
          <p:cNvPr id="8" name="TextBox 7">
            <a:extLst>
              <a:ext uri="{FF2B5EF4-FFF2-40B4-BE49-F238E27FC236}">
                <a16:creationId xmlns:a16="http://schemas.microsoft.com/office/drawing/2014/main" id="{FB101991-9DE2-855F-2002-ECBA8ACB24F4}"/>
              </a:ext>
            </a:extLst>
          </p:cNvPr>
          <p:cNvSpPr txBox="1"/>
          <p:nvPr/>
        </p:nvSpPr>
        <p:spPr>
          <a:xfrm>
            <a:off x="227944" y="4520924"/>
            <a:ext cx="1198179" cy="369332"/>
          </a:xfrm>
          <a:prstGeom prst="rect">
            <a:avLst/>
          </a:prstGeom>
          <a:noFill/>
        </p:spPr>
        <p:txBody>
          <a:bodyPr wrap="square">
            <a:spAutoFit/>
          </a:bodyPr>
          <a:lstStyle/>
          <a:p>
            <a:r>
              <a:rPr lang="fr-FR" dirty="0"/>
              <a:t>Stésichore</a:t>
            </a:r>
            <a:endParaRPr lang="fr-CH" dirty="0"/>
          </a:p>
        </p:txBody>
      </p:sp>
      <p:sp>
        <p:nvSpPr>
          <p:cNvPr id="10" name="TextBox 9">
            <a:extLst>
              <a:ext uri="{FF2B5EF4-FFF2-40B4-BE49-F238E27FC236}">
                <a16:creationId xmlns:a16="http://schemas.microsoft.com/office/drawing/2014/main" id="{E7FED373-0540-C861-5BA3-17C15A9934D6}"/>
              </a:ext>
            </a:extLst>
          </p:cNvPr>
          <p:cNvSpPr txBox="1"/>
          <p:nvPr/>
        </p:nvSpPr>
        <p:spPr>
          <a:xfrm>
            <a:off x="714703" y="3105806"/>
            <a:ext cx="914400" cy="369332"/>
          </a:xfrm>
          <a:prstGeom prst="rect">
            <a:avLst/>
          </a:prstGeom>
          <a:noFill/>
        </p:spPr>
        <p:txBody>
          <a:bodyPr wrap="square">
            <a:spAutoFit/>
          </a:bodyPr>
          <a:lstStyle/>
          <a:p>
            <a:r>
              <a:rPr lang="fr-FR" dirty="0"/>
              <a:t>Ibycos</a:t>
            </a:r>
            <a:endParaRPr lang="fr-CH" dirty="0"/>
          </a:p>
        </p:txBody>
      </p:sp>
      <p:cxnSp>
        <p:nvCxnSpPr>
          <p:cNvPr id="12" name="Straight Arrow Connector 11">
            <a:extLst>
              <a:ext uri="{FF2B5EF4-FFF2-40B4-BE49-F238E27FC236}">
                <a16:creationId xmlns:a16="http://schemas.microsoft.com/office/drawing/2014/main" id="{B042F0DB-AFFD-1E85-2314-A59CE74E5672}"/>
              </a:ext>
            </a:extLst>
          </p:cNvPr>
          <p:cNvCxnSpPr>
            <a:cxnSpLocks/>
          </p:cNvCxnSpPr>
          <p:nvPr/>
        </p:nvCxnSpPr>
        <p:spPr>
          <a:xfrm>
            <a:off x="1650124" y="3279228"/>
            <a:ext cx="2060028" cy="8723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92BFED98-BD6A-4B12-6C3E-27C08D204DE5}"/>
              </a:ext>
            </a:extLst>
          </p:cNvPr>
          <p:cNvCxnSpPr/>
          <p:nvPr/>
        </p:nvCxnSpPr>
        <p:spPr>
          <a:xfrm>
            <a:off x="1455682" y="4668001"/>
            <a:ext cx="103165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4C14C3FF-5B25-FB8C-533A-48E0F919812B}"/>
              </a:ext>
            </a:extLst>
          </p:cNvPr>
          <p:cNvCxnSpPr>
            <a:stCxn id="6" idx="1"/>
          </p:cNvCxnSpPr>
          <p:nvPr/>
        </p:nvCxnSpPr>
        <p:spPr>
          <a:xfrm flipH="1">
            <a:off x="7819697" y="4668001"/>
            <a:ext cx="28568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3ADEF56E-85D3-182B-2D89-5A61EC6C6684}"/>
              </a:ext>
            </a:extLst>
          </p:cNvPr>
          <p:cNvSpPr txBox="1"/>
          <p:nvPr/>
        </p:nvSpPr>
        <p:spPr>
          <a:xfrm>
            <a:off x="3710152" y="4163572"/>
            <a:ext cx="856594" cy="215444"/>
          </a:xfrm>
          <a:prstGeom prst="rect">
            <a:avLst/>
          </a:prstGeom>
          <a:noFill/>
        </p:spPr>
        <p:txBody>
          <a:bodyPr wrap="square">
            <a:spAutoFit/>
          </a:bodyPr>
          <a:lstStyle/>
          <a:p>
            <a:r>
              <a:rPr lang="en-GB" sz="800" dirty="0">
                <a:latin typeface="IFAO-Grec Unicode" panose="02020603050405020304" pitchFamily="18" charset="77"/>
                <a:ea typeface="IFAO-Grec Unicode" panose="02020603050405020304" pitchFamily="18" charset="77"/>
              </a:rPr>
              <a:t>RHEGION</a:t>
            </a:r>
            <a:endParaRPr lang="fr-CH" sz="800" dirty="0">
              <a:latin typeface="IFAO-Grec Unicode" panose="02020603050405020304" pitchFamily="18" charset="77"/>
              <a:ea typeface="IFAO-Grec Unicode" panose="02020603050405020304" pitchFamily="18" charset="77"/>
            </a:endParaRPr>
          </a:p>
        </p:txBody>
      </p:sp>
    </p:spTree>
    <p:extLst>
      <p:ext uri="{BB962C8B-B14F-4D97-AF65-F5344CB8AC3E}">
        <p14:creationId xmlns:p14="http://schemas.microsoft.com/office/powerpoint/2010/main" val="1026732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512633-669B-495A-A638-FC87E71C7302}"/>
              </a:ext>
            </a:extLst>
          </p:cNvPr>
          <p:cNvSpPr>
            <a:spLocks noGrp="1"/>
          </p:cNvSpPr>
          <p:nvPr>
            <p:ph type="title"/>
          </p:nvPr>
        </p:nvSpPr>
        <p:spPr/>
        <p:txBody>
          <a:bodyPr/>
          <a:lstStyle/>
          <a:p>
            <a:r>
              <a:rPr lang="fr-FR" dirty="0">
                <a:solidFill>
                  <a:schemeClr val="accent1"/>
                </a:solidFill>
              </a:rPr>
              <a:t>Poésie lyrique dorienne</a:t>
            </a:r>
          </a:p>
        </p:txBody>
      </p:sp>
      <p:sp>
        <p:nvSpPr>
          <p:cNvPr id="3" name="Espace réservé du contenu 2">
            <a:extLst>
              <a:ext uri="{FF2B5EF4-FFF2-40B4-BE49-F238E27FC236}">
                <a16:creationId xmlns:a16="http://schemas.microsoft.com/office/drawing/2014/main" id="{59BEF4B1-F289-4E63-9964-430E0D726FE2}"/>
              </a:ext>
            </a:extLst>
          </p:cNvPr>
          <p:cNvSpPr>
            <a:spLocks noGrp="1"/>
          </p:cNvSpPr>
          <p:nvPr>
            <p:ph idx="1"/>
          </p:nvPr>
        </p:nvSpPr>
        <p:spPr/>
        <p:txBody>
          <a:bodyPr>
            <a:normAutofit/>
          </a:bodyPr>
          <a:lstStyle/>
          <a:p>
            <a:pPr>
              <a:buClr>
                <a:schemeClr val="accent1"/>
              </a:buClr>
            </a:pPr>
            <a:r>
              <a:rPr lang="fr-FR" dirty="0"/>
              <a:t>Pas de règle universelle de versification</a:t>
            </a:r>
          </a:p>
          <a:p>
            <a:pPr>
              <a:buClr>
                <a:schemeClr val="accent1"/>
              </a:buClr>
            </a:pPr>
            <a:r>
              <a:rPr lang="fr-FR" dirty="0"/>
              <a:t>Strophes plus longues et plus complexes</a:t>
            </a:r>
          </a:p>
          <a:p>
            <a:pPr>
              <a:buClr>
                <a:schemeClr val="accent1"/>
              </a:buClr>
            </a:pPr>
            <a:r>
              <a:rPr lang="fr-FR" dirty="0"/>
              <a:t>Structure métrique qui concorde avec le rythme de l’accompagnement musical et de la danse</a:t>
            </a:r>
          </a:p>
          <a:p>
            <a:pPr>
              <a:buClr>
                <a:schemeClr val="accent1"/>
              </a:buClr>
            </a:pPr>
            <a:r>
              <a:rPr lang="fr-FR" dirty="0"/>
              <a:t>Souvent strophe et antistrophe (deux portions d’une même œuvre chantées sur le même air et avec le même accompagnement et danse)</a:t>
            </a:r>
          </a:p>
          <a:p>
            <a:pPr>
              <a:buClr>
                <a:schemeClr val="accent1"/>
              </a:buClr>
            </a:pPr>
            <a:r>
              <a:rPr lang="fr-FR" dirty="0"/>
              <a:t>Strophe et antistrophe: correspondance métrique</a:t>
            </a:r>
          </a:p>
          <a:p>
            <a:pPr>
              <a:buClr>
                <a:schemeClr val="accent1"/>
              </a:buClr>
            </a:pPr>
            <a:r>
              <a:rPr lang="fr-FR" dirty="0"/>
              <a:t>Ajout d’une épode déjà au VIe s. av. J.-C. (= triade)</a:t>
            </a:r>
          </a:p>
        </p:txBody>
      </p:sp>
    </p:spTree>
    <p:extLst>
      <p:ext uri="{BB962C8B-B14F-4D97-AF65-F5344CB8AC3E}">
        <p14:creationId xmlns:p14="http://schemas.microsoft.com/office/powerpoint/2010/main" val="41727165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2E7A7-DEDD-38F4-DA05-069F6BE5652C}"/>
              </a:ext>
            </a:extLst>
          </p:cNvPr>
          <p:cNvSpPr>
            <a:spLocks noGrp="1"/>
          </p:cNvSpPr>
          <p:nvPr>
            <p:ph type="title"/>
          </p:nvPr>
        </p:nvSpPr>
        <p:spPr/>
        <p:txBody>
          <a:bodyPr/>
          <a:lstStyle/>
          <a:p>
            <a:r>
              <a:rPr lang="fr-CH" dirty="0">
                <a:solidFill>
                  <a:schemeClr val="accent1"/>
                </a:solidFill>
              </a:rPr>
              <a:t>Encore de la poésie lyrique…</a:t>
            </a:r>
          </a:p>
        </p:txBody>
      </p:sp>
      <p:sp>
        <p:nvSpPr>
          <p:cNvPr id="3" name="Content Placeholder 2">
            <a:extLst>
              <a:ext uri="{FF2B5EF4-FFF2-40B4-BE49-F238E27FC236}">
                <a16:creationId xmlns:a16="http://schemas.microsoft.com/office/drawing/2014/main" id="{47C9C8AC-3938-9200-3B79-389B402877F8}"/>
              </a:ext>
            </a:extLst>
          </p:cNvPr>
          <p:cNvSpPr>
            <a:spLocks noGrp="1"/>
          </p:cNvSpPr>
          <p:nvPr>
            <p:ph idx="1"/>
          </p:nvPr>
        </p:nvSpPr>
        <p:spPr/>
        <p:txBody>
          <a:bodyPr/>
          <a:lstStyle/>
          <a:p>
            <a:pPr marL="0" indent="0">
              <a:buClr>
                <a:schemeClr val="accent1"/>
              </a:buClr>
              <a:buNone/>
            </a:pPr>
            <a:r>
              <a:rPr lang="fr-CH" dirty="0"/>
              <a:t>Poésie lyrique chorale du V</a:t>
            </a:r>
            <a:r>
              <a:rPr lang="fr-CH" baseline="30000" dirty="0"/>
              <a:t>e</a:t>
            </a:r>
            <a:r>
              <a:rPr lang="fr-CH" dirty="0"/>
              <a:t> s.</a:t>
            </a:r>
            <a:endParaRPr lang="fr-FR" dirty="0"/>
          </a:p>
          <a:p>
            <a:pPr>
              <a:buClr>
                <a:schemeClr val="accent1"/>
              </a:buClr>
            </a:pPr>
            <a:r>
              <a:rPr lang="fr-FR" dirty="0"/>
              <a:t>Simonide, Bacchylide, Pindare</a:t>
            </a:r>
          </a:p>
          <a:p>
            <a:pPr lvl="1">
              <a:buClr>
                <a:schemeClr val="accent1"/>
              </a:buClr>
              <a:buFont typeface="Wingdings" pitchFamily="2" charset="2"/>
              <a:buChar char="Ø"/>
            </a:pPr>
            <a:r>
              <a:rPr lang="fr-FR" dirty="0"/>
              <a:t> Pindare: La plupart des odes sont des triades (strophe, antistrophe, épode)</a:t>
            </a:r>
          </a:p>
          <a:p>
            <a:pPr marL="0" indent="0">
              <a:buClr>
                <a:schemeClr val="accent1"/>
              </a:buClr>
              <a:buNone/>
            </a:pPr>
            <a:endParaRPr lang="fr-CH" dirty="0"/>
          </a:p>
          <a:p>
            <a:pPr marL="0" indent="0">
              <a:buClr>
                <a:schemeClr val="accent1"/>
              </a:buClr>
              <a:buNone/>
            </a:pPr>
            <a:r>
              <a:rPr lang="fr-CH" dirty="0"/>
              <a:t>Théâtre athénien</a:t>
            </a:r>
          </a:p>
          <a:p>
            <a:pPr>
              <a:buClr>
                <a:schemeClr val="accent1"/>
              </a:buClr>
            </a:pPr>
            <a:r>
              <a:rPr lang="fr-CH" dirty="0"/>
              <a:t>Parties lyriques des pièces dramatiques: poésie chorale et monodies</a:t>
            </a:r>
          </a:p>
        </p:txBody>
      </p:sp>
    </p:spTree>
    <p:extLst>
      <p:ext uri="{BB962C8B-B14F-4D97-AF65-F5344CB8AC3E}">
        <p14:creationId xmlns:p14="http://schemas.microsoft.com/office/powerpoint/2010/main" val="41664890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D1D189-BAD7-4EC3-9CB0-C5C44B0EF986}"/>
              </a:ext>
            </a:extLst>
          </p:cNvPr>
          <p:cNvSpPr>
            <a:spLocks noGrp="1"/>
          </p:cNvSpPr>
          <p:nvPr>
            <p:ph type="title"/>
          </p:nvPr>
        </p:nvSpPr>
        <p:spPr/>
        <p:txBody>
          <a:bodyPr/>
          <a:lstStyle/>
          <a:p>
            <a:r>
              <a:rPr lang="fr-FR" dirty="0">
                <a:solidFill>
                  <a:schemeClr val="accent1"/>
                </a:solidFill>
              </a:rPr>
              <a:t>Où trouver le schéma métrique d’un poème?</a:t>
            </a:r>
          </a:p>
        </p:txBody>
      </p:sp>
      <p:sp>
        <p:nvSpPr>
          <p:cNvPr id="3" name="Espace réservé du contenu 2">
            <a:extLst>
              <a:ext uri="{FF2B5EF4-FFF2-40B4-BE49-F238E27FC236}">
                <a16:creationId xmlns:a16="http://schemas.microsoft.com/office/drawing/2014/main" id="{5E513BBD-9AB5-4E1A-AB6E-F99C614DFE2D}"/>
              </a:ext>
            </a:extLst>
          </p:cNvPr>
          <p:cNvSpPr>
            <a:spLocks noGrp="1"/>
          </p:cNvSpPr>
          <p:nvPr>
            <p:ph idx="1"/>
          </p:nvPr>
        </p:nvSpPr>
        <p:spPr/>
        <p:txBody>
          <a:bodyPr/>
          <a:lstStyle/>
          <a:p>
            <a:pPr marL="0" indent="0">
              <a:buNone/>
            </a:pPr>
            <a:r>
              <a:rPr lang="fr-FR" dirty="0"/>
              <a:t>Dans les éditions!</a:t>
            </a:r>
          </a:p>
        </p:txBody>
      </p:sp>
    </p:spTree>
    <p:extLst>
      <p:ext uri="{BB962C8B-B14F-4D97-AF65-F5344CB8AC3E}">
        <p14:creationId xmlns:p14="http://schemas.microsoft.com/office/powerpoint/2010/main" val="11269280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D1D189-BAD7-4EC3-9CB0-C5C44B0EF986}"/>
              </a:ext>
            </a:extLst>
          </p:cNvPr>
          <p:cNvSpPr>
            <a:spLocks noGrp="1"/>
          </p:cNvSpPr>
          <p:nvPr>
            <p:ph type="title"/>
          </p:nvPr>
        </p:nvSpPr>
        <p:spPr/>
        <p:txBody>
          <a:bodyPr/>
          <a:lstStyle/>
          <a:p>
            <a:r>
              <a:rPr lang="fr-FR" dirty="0">
                <a:solidFill>
                  <a:schemeClr val="accent1"/>
                </a:solidFill>
              </a:rPr>
              <a:t>Où trouver le schéma métrique d’un poème?</a:t>
            </a:r>
          </a:p>
        </p:txBody>
      </p:sp>
      <p:sp>
        <p:nvSpPr>
          <p:cNvPr id="3" name="Espace réservé du contenu 2">
            <a:extLst>
              <a:ext uri="{FF2B5EF4-FFF2-40B4-BE49-F238E27FC236}">
                <a16:creationId xmlns:a16="http://schemas.microsoft.com/office/drawing/2014/main" id="{5E513BBD-9AB5-4E1A-AB6E-F99C614DFE2D}"/>
              </a:ext>
            </a:extLst>
          </p:cNvPr>
          <p:cNvSpPr>
            <a:spLocks noGrp="1"/>
          </p:cNvSpPr>
          <p:nvPr>
            <p:ph idx="1"/>
          </p:nvPr>
        </p:nvSpPr>
        <p:spPr>
          <a:xfrm>
            <a:off x="8591106" y="1825625"/>
            <a:ext cx="2762693" cy="4351338"/>
          </a:xfrm>
        </p:spPr>
        <p:txBody>
          <a:bodyPr>
            <a:normAutofit/>
          </a:bodyPr>
          <a:lstStyle/>
          <a:p>
            <a:pPr marL="0" indent="0">
              <a:buNone/>
            </a:pPr>
            <a:r>
              <a:rPr lang="fr-FR" sz="2000" cap="small" dirty="0"/>
              <a:t>Pindare</a:t>
            </a:r>
            <a:r>
              <a:rPr lang="fr-FR" sz="2000" dirty="0"/>
              <a:t>, </a:t>
            </a:r>
            <a:r>
              <a:rPr lang="fr-FR" sz="2000" i="1" dirty="0"/>
              <a:t>Olympiques, tome I</a:t>
            </a:r>
            <a:r>
              <a:rPr lang="fr-FR" sz="2000" dirty="0"/>
              <a:t>, texte établi et traduit par A. Puech, Paris, 1922, p. 24-25</a:t>
            </a:r>
          </a:p>
          <a:p>
            <a:pPr marL="0" indent="0">
              <a:buNone/>
            </a:pPr>
            <a:r>
              <a:rPr lang="fr-FR" sz="2000" dirty="0"/>
              <a:t>[schéma métrique de la 1</a:t>
            </a:r>
            <a:r>
              <a:rPr lang="fr-FR" sz="2000" baseline="30000" dirty="0"/>
              <a:t>ère</a:t>
            </a:r>
            <a:r>
              <a:rPr lang="fr-FR" sz="2000" dirty="0"/>
              <a:t> Olympique]</a:t>
            </a:r>
          </a:p>
        </p:txBody>
      </p:sp>
      <p:pic>
        <p:nvPicPr>
          <p:cNvPr id="2052" name="Picture 4">
            <a:extLst>
              <a:ext uri="{FF2B5EF4-FFF2-40B4-BE49-F238E27FC236}">
                <a16:creationId xmlns:a16="http://schemas.microsoft.com/office/drawing/2014/main" id="{82D0989C-99AF-4D4F-B841-22CCCEDDBB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86" t="9932" r="1147" b="30077"/>
          <a:stretch/>
        </p:blipFill>
        <p:spPr bwMode="auto">
          <a:xfrm>
            <a:off x="838200" y="1690688"/>
            <a:ext cx="7591647" cy="4114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3838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A996E1-952B-4937-AA9A-77B8F71CDEBD}"/>
              </a:ext>
            </a:extLst>
          </p:cNvPr>
          <p:cNvSpPr>
            <a:spLocks noGrp="1"/>
          </p:cNvSpPr>
          <p:nvPr>
            <p:ph type="title"/>
          </p:nvPr>
        </p:nvSpPr>
        <p:spPr/>
        <p:txBody>
          <a:bodyPr/>
          <a:lstStyle/>
          <a:p>
            <a:r>
              <a:rPr lang="fr-FR" dirty="0">
                <a:solidFill>
                  <a:schemeClr val="accent1"/>
                </a:solidFill>
              </a:rPr>
              <a:t>Où trouver le schéma métrique d’un poème?</a:t>
            </a:r>
            <a:endParaRPr lang="fr-FR" dirty="0"/>
          </a:p>
        </p:txBody>
      </p:sp>
      <p:pic>
        <p:nvPicPr>
          <p:cNvPr id="3074" name="Picture 2">
            <a:extLst>
              <a:ext uri="{FF2B5EF4-FFF2-40B4-BE49-F238E27FC236}">
                <a16:creationId xmlns:a16="http://schemas.microsoft.com/office/drawing/2014/main" id="{57C80D59-2776-449B-89FD-089E208CBCB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862" t="3494" r="5830" b="7318"/>
          <a:stretch/>
        </p:blipFill>
        <p:spPr bwMode="auto">
          <a:xfrm>
            <a:off x="455429" y="1286650"/>
            <a:ext cx="7168116" cy="5361397"/>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CAC8E174-4009-4AC2-B028-B1BE8ED3CE11}"/>
              </a:ext>
            </a:extLst>
          </p:cNvPr>
          <p:cNvSpPr txBox="1"/>
          <p:nvPr/>
        </p:nvSpPr>
        <p:spPr>
          <a:xfrm>
            <a:off x="8389090" y="1797784"/>
            <a:ext cx="3157869" cy="1631216"/>
          </a:xfrm>
          <a:prstGeom prst="rect">
            <a:avLst/>
          </a:prstGeom>
          <a:noFill/>
        </p:spPr>
        <p:txBody>
          <a:bodyPr wrap="square" rtlCol="0">
            <a:spAutoFit/>
          </a:bodyPr>
          <a:lstStyle/>
          <a:p>
            <a:r>
              <a:rPr lang="fr-FR" sz="2000" cap="small" dirty="0"/>
              <a:t>Page</a:t>
            </a:r>
            <a:r>
              <a:rPr lang="fr-FR" sz="2000" dirty="0"/>
              <a:t>, D., </a:t>
            </a:r>
            <a:r>
              <a:rPr lang="fr-FR" sz="2000" i="1" dirty="0"/>
              <a:t>Sappho and </a:t>
            </a:r>
            <a:r>
              <a:rPr lang="fr-FR" sz="2000" i="1" dirty="0" err="1"/>
              <a:t>Alcaeus</a:t>
            </a:r>
            <a:r>
              <a:rPr lang="fr-FR" sz="2000" i="1" dirty="0"/>
              <a:t>. An Introduction to the </a:t>
            </a:r>
            <a:r>
              <a:rPr lang="fr-FR" sz="2000" i="1" dirty="0" err="1"/>
              <a:t>Study</a:t>
            </a:r>
            <a:r>
              <a:rPr lang="fr-FR" sz="2000" i="1" dirty="0"/>
              <a:t> of Ancient </a:t>
            </a:r>
            <a:r>
              <a:rPr lang="fr-FR" sz="2000" i="1" dirty="0" err="1"/>
              <a:t>Lesbian</a:t>
            </a:r>
            <a:r>
              <a:rPr lang="fr-FR" sz="2000" i="1" dirty="0"/>
              <a:t> </a:t>
            </a:r>
            <a:r>
              <a:rPr lang="fr-FR" sz="2000" i="1" dirty="0" err="1"/>
              <a:t>Poetry</a:t>
            </a:r>
            <a:r>
              <a:rPr lang="fr-FR" sz="2000" dirty="0"/>
              <a:t>, Oxford, 1955, p. 318-319</a:t>
            </a:r>
          </a:p>
        </p:txBody>
      </p:sp>
    </p:spTree>
    <p:extLst>
      <p:ext uri="{BB962C8B-B14F-4D97-AF65-F5344CB8AC3E}">
        <p14:creationId xmlns:p14="http://schemas.microsoft.com/office/powerpoint/2010/main" val="6481227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B54105-DE6A-4EAB-A232-0F615C0034FF}"/>
              </a:ext>
            </a:extLst>
          </p:cNvPr>
          <p:cNvSpPr>
            <a:spLocks noGrp="1"/>
          </p:cNvSpPr>
          <p:nvPr>
            <p:ph type="title"/>
          </p:nvPr>
        </p:nvSpPr>
        <p:spPr/>
        <p:txBody>
          <a:bodyPr/>
          <a:lstStyle/>
          <a:p>
            <a:r>
              <a:rPr lang="fr-FR" dirty="0">
                <a:solidFill>
                  <a:schemeClr val="accent1"/>
                </a:solidFill>
              </a:rPr>
              <a:t>Interprétation métrique</a:t>
            </a:r>
          </a:p>
        </p:txBody>
      </p:sp>
      <p:sp>
        <p:nvSpPr>
          <p:cNvPr id="3" name="Espace réservé du contenu 2">
            <a:extLst>
              <a:ext uri="{FF2B5EF4-FFF2-40B4-BE49-F238E27FC236}">
                <a16:creationId xmlns:a16="http://schemas.microsoft.com/office/drawing/2014/main" id="{6005CF82-A11E-43CD-9CC0-71A8BF0B7AD9}"/>
              </a:ext>
            </a:extLst>
          </p:cNvPr>
          <p:cNvSpPr>
            <a:spLocks noGrp="1"/>
          </p:cNvSpPr>
          <p:nvPr>
            <p:ph idx="1"/>
          </p:nvPr>
        </p:nvSpPr>
        <p:spPr/>
        <p:txBody>
          <a:bodyPr/>
          <a:lstStyle/>
          <a:p>
            <a:pPr>
              <a:buClr>
                <a:schemeClr val="accent1"/>
              </a:buClr>
            </a:pPr>
            <a:r>
              <a:rPr lang="fr-FR" dirty="0"/>
              <a:t>L’analyse métrique joue un rôle important pour l’interprétation du texte</a:t>
            </a:r>
          </a:p>
          <a:p>
            <a:pPr>
              <a:buClr>
                <a:schemeClr val="accent1"/>
              </a:buClr>
            </a:pPr>
            <a:r>
              <a:rPr lang="fr-FR" dirty="0"/>
              <a:t>Place des mots dans le vers: mise en valeur</a:t>
            </a:r>
          </a:p>
          <a:p>
            <a:pPr lvl="1">
              <a:buClr>
                <a:schemeClr val="accent1"/>
              </a:buClr>
            </a:pPr>
            <a:r>
              <a:rPr lang="fr-FR" dirty="0"/>
              <a:t>Début ou fin de vers</a:t>
            </a:r>
          </a:p>
          <a:p>
            <a:pPr lvl="1">
              <a:buClr>
                <a:schemeClr val="accent1"/>
              </a:buClr>
            </a:pPr>
            <a:r>
              <a:rPr lang="fr-FR" dirty="0"/>
              <a:t>Avant ou après la césure</a:t>
            </a:r>
          </a:p>
          <a:p>
            <a:pPr>
              <a:buClr>
                <a:schemeClr val="accent1"/>
              </a:buClr>
            </a:pPr>
            <a:r>
              <a:rPr lang="fr-FR" dirty="0"/>
              <a:t>Enjambement</a:t>
            </a:r>
          </a:p>
          <a:p>
            <a:pPr>
              <a:buClr>
                <a:schemeClr val="accent1"/>
              </a:buClr>
            </a:pPr>
            <a:r>
              <a:rPr lang="fr-FR" dirty="0"/>
              <a:t>Changement de rythme</a:t>
            </a:r>
          </a:p>
        </p:txBody>
      </p:sp>
    </p:spTree>
    <p:extLst>
      <p:ext uri="{BB962C8B-B14F-4D97-AF65-F5344CB8AC3E}">
        <p14:creationId xmlns:p14="http://schemas.microsoft.com/office/powerpoint/2010/main" val="2265696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39799-60E9-073E-BDE9-1B86538F139D}"/>
              </a:ext>
            </a:extLst>
          </p:cNvPr>
          <p:cNvSpPr>
            <a:spLocks noGrp="1"/>
          </p:cNvSpPr>
          <p:nvPr>
            <p:ph type="title"/>
          </p:nvPr>
        </p:nvSpPr>
        <p:spPr/>
        <p:txBody>
          <a:bodyPr/>
          <a:lstStyle/>
          <a:p>
            <a:r>
              <a:rPr lang="fr-CH" dirty="0"/>
              <a:t>I. Hexamètres dactyliques: </a:t>
            </a:r>
            <a:r>
              <a:rPr lang="fr-CH" i="1" dirty="0" err="1"/>
              <a:t>Od</a:t>
            </a:r>
            <a:r>
              <a:rPr lang="fr-CH" dirty="0"/>
              <a:t>. 6,149-161</a:t>
            </a:r>
          </a:p>
        </p:txBody>
      </p:sp>
      <p:sp>
        <p:nvSpPr>
          <p:cNvPr id="3" name="Content Placeholder 2">
            <a:extLst>
              <a:ext uri="{FF2B5EF4-FFF2-40B4-BE49-F238E27FC236}">
                <a16:creationId xmlns:a16="http://schemas.microsoft.com/office/drawing/2014/main" id="{5006E469-44CD-93EA-00D6-FF9E2404BF54}"/>
              </a:ext>
            </a:extLst>
          </p:cNvPr>
          <p:cNvSpPr>
            <a:spLocks noGrp="1"/>
          </p:cNvSpPr>
          <p:nvPr>
            <p:ph idx="1"/>
          </p:nvPr>
        </p:nvSpPr>
        <p:spPr>
          <a:ln>
            <a:noFill/>
          </a:ln>
        </p:spPr>
        <p:txBody>
          <a:bodyPr/>
          <a:lstStyle/>
          <a:p>
            <a:pPr marL="0" indent="0">
              <a:buNone/>
            </a:pPr>
            <a:r>
              <a:rPr lang="en-CH" kern="0" dirty="0">
                <a:solidFill>
                  <a:schemeClr val="bg2">
                    <a:lumMod val="50000"/>
                  </a:schemeClr>
                </a:solidFill>
                <a:latin typeface="IFAO-Grec Unicode" panose="02020603050405020304" pitchFamily="18" charset="77"/>
                <a:ea typeface="IFAO-Grec Unicode" panose="02020603050405020304" pitchFamily="18" charset="77"/>
              </a:rPr>
              <a:t>c</a:t>
            </a:r>
            <a:r>
              <a:rPr lang="en-CH" kern="0" dirty="0">
                <a:solidFill>
                  <a:schemeClr val="bg2">
                    <a:lumMod val="50000"/>
                  </a:schemeClr>
                </a:solidFill>
                <a:effectLst/>
                <a:latin typeface="IFAO-Grec Unicode" panose="02020603050405020304" pitchFamily="18" charset="77"/>
                <a:ea typeface="IFAO-Grec Unicode" panose="02020603050405020304" pitchFamily="18" charset="77"/>
              </a:rPr>
              <a:t>’est à Artémis, fille du grand Zeus,</a:t>
            </a:r>
            <a:r>
              <a:rPr lang="en-CH" dirty="0">
                <a:solidFill>
                  <a:schemeClr val="bg2">
                    <a:lumMod val="50000"/>
                  </a:schemeClr>
                </a:solidFill>
                <a:effectLst/>
                <a:latin typeface="IFAO-Grec Unicode" panose="02020603050405020304" pitchFamily="18" charset="77"/>
                <a:ea typeface="IFAO-Grec Unicode" panose="02020603050405020304" pitchFamily="18" charset="77"/>
              </a:rPr>
              <a:t> que moi, certes,</a:t>
            </a:r>
            <a:endParaRPr lang="fr-CH" kern="100" dirty="0">
              <a:solidFill>
                <a:schemeClr val="bg2">
                  <a:lumMod val="50000"/>
                </a:schemeClr>
              </a:solidFill>
              <a:effectLst/>
              <a:latin typeface="IFAO-Grec Unicode" panose="02020603050405020304" pitchFamily="18" charset="77"/>
              <a:ea typeface="IFAO-Grec Unicode" panose="02020603050405020304" pitchFamily="18" charset="77"/>
              <a:cs typeface="Times New Roman" panose="02020603050405020304" pitchFamily="18" charset="0"/>
            </a:endParaRPr>
          </a:p>
          <a:p>
            <a:pPr marL="0" indent="0">
              <a:buNone/>
            </a:pP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dirty="0">
                <a:effectLst/>
                <a:latin typeface="IFAO-Grec Unicode" panose="02020603050405020304" pitchFamily="18" charset="0"/>
                <a:ea typeface="IFAO-Grec Unicode" panose="02020603050405020304" pitchFamily="18" charset="0"/>
                <a:cs typeface="Times New Roman" panose="02020603050405020304" pitchFamily="18"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endParaRPr lang="fr-CH" sz="3200" kern="100" dirty="0">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Ἀρτέμιδί</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σε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ἐγώ</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γε</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Διὸς</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κούρῃ</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μεγάλοιο</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a:t>
            </a:r>
          </a:p>
          <a:p>
            <a:pPr marL="0" indent="0">
              <a:buNone/>
            </a:pPr>
            <a:endParaRPr lang="fr-CH" sz="3200" kern="100" dirty="0">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fr-CH"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fr-CH" sz="3200" kern="100" dirty="0">
                <a:latin typeface="IFAO-Grec Unicode" panose="02020603050405020304" pitchFamily="18" charset="77"/>
                <a:ea typeface="Aptos" panose="020B0004020202020204" pitchFamily="34" charset="0"/>
                <a:cs typeface="Times New Roman" panose="02020603050405020304" pitchFamily="18" charset="0"/>
              </a:rPr>
              <a:t>	</a:t>
            </a:r>
            <a:r>
              <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césures trihémimère et </a:t>
            </a:r>
            <a:r>
              <a:rPr lang="fr-CH" kern="100" dirty="0" err="1">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tritotrochaïque</a:t>
            </a:r>
            <a:endPar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endPar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fr-CH" kern="100" dirty="0">
                <a:solidFill>
                  <a:schemeClr val="accent6"/>
                </a:solidFill>
                <a:latin typeface="IFAO-Grec Unicode" panose="02020603050405020304" pitchFamily="18" charset="77"/>
                <a:ea typeface="Aptos" panose="020B0004020202020204" pitchFamily="34" charset="0"/>
                <a:cs typeface="Times New Roman" panose="02020603050405020304" pitchFamily="18" charset="0"/>
              </a:rPr>
              <a:t>		</a:t>
            </a:r>
            <a:r>
              <a:rPr lang="fr-CH" kern="100" dirty="0">
                <a:solidFill>
                  <a:srgbClr val="00B050"/>
                </a:solidFill>
                <a:latin typeface="IFAO-Grec Unicode" panose="02020603050405020304" pitchFamily="18" charset="77"/>
                <a:ea typeface="Aptos" panose="020B0004020202020204" pitchFamily="34" charset="0"/>
                <a:cs typeface="Times New Roman" panose="02020603050405020304" pitchFamily="18" charset="0"/>
              </a:rPr>
              <a:t>allongement devant une consonne </a:t>
            </a:r>
            <a:r>
              <a:rPr lang="fr-CH" kern="100" dirty="0" err="1">
                <a:solidFill>
                  <a:srgbClr val="00B050"/>
                </a:solidFill>
                <a:latin typeface="IFAO-Grec Unicode" panose="02020603050405020304" pitchFamily="18" charset="77"/>
                <a:ea typeface="Aptos" panose="020B0004020202020204" pitchFamily="34" charset="0"/>
                <a:cs typeface="Times New Roman" panose="02020603050405020304" pitchFamily="18" charset="0"/>
              </a:rPr>
              <a:t>continuante</a:t>
            </a:r>
            <a:r>
              <a:rPr lang="fr-CH" kern="100" dirty="0">
                <a:solidFill>
                  <a:srgbClr val="00B050"/>
                </a:solidFill>
                <a:latin typeface="IFAO-Grec Unicode" panose="02020603050405020304" pitchFamily="18" charset="77"/>
                <a:ea typeface="Aptos" panose="020B0004020202020204" pitchFamily="34" charset="0"/>
                <a:cs typeface="Times New Roman" panose="02020603050405020304" pitchFamily="18" charset="0"/>
              </a:rPr>
              <a:t> (</a:t>
            </a:r>
            <a:r>
              <a:rPr lang="el-GR" kern="100" dirty="0">
                <a:solidFill>
                  <a:srgbClr val="00B050"/>
                </a:solidFill>
                <a:latin typeface="IFAO-Grec Unicode" panose="02020603050405020304" pitchFamily="18" charset="77"/>
                <a:ea typeface="Aptos" panose="020B0004020202020204" pitchFamily="34" charset="0"/>
                <a:cs typeface="Times New Roman" panose="02020603050405020304" pitchFamily="18" charset="0"/>
              </a:rPr>
              <a:t>σ, μ</a:t>
            </a:r>
            <a:r>
              <a:rPr lang="fr-CH" kern="100" dirty="0">
                <a:solidFill>
                  <a:srgbClr val="00B050"/>
                </a:solidFill>
                <a:latin typeface="IFAO-Grec Unicode" panose="02020603050405020304" pitchFamily="18" charset="77"/>
                <a:ea typeface="Aptos" panose="020B0004020202020204" pitchFamily="34" charset="0"/>
                <a:cs typeface="Times New Roman" panose="02020603050405020304" pitchFamily="18" charset="0"/>
              </a:rPr>
              <a:t>)</a:t>
            </a:r>
            <a:endParaRPr lang="en-CH"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B03B78F1-12E0-4D10-15EB-B93AAA3E5AE8}"/>
              </a:ext>
            </a:extLst>
          </p:cNvPr>
          <p:cNvCxnSpPr/>
          <p:nvPr/>
        </p:nvCxnSpPr>
        <p:spPr>
          <a:xfrm flipH="1" flipV="1">
            <a:off x="4335517" y="3429000"/>
            <a:ext cx="220717" cy="57544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042ED87-8934-6AB1-579D-28EDB75D6D3C}"/>
              </a:ext>
            </a:extLst>
          </p:cNvPr>
          <p:cNvSpPr/>
          <p:nvPr/>
        </p:nvSpPr>
        <p:spPr>
          <a:xfrm>
            <a:off x="2254469" y="2929608"/>
            <a:ext cx="189186" cy="394138"/>
          </a:xfrm>
          <a:prstGeom prst="rect">
            <a:avLst/>
          </a:prstGeom>
          <a:solidFill>
            <a:schemeClr val="accent6">
              <a:alpha val="4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7" name="Straight Arrow Connector 6">
            <a:extLst>
              <a:ext uri="{FF2B5EF4-FFF2-40B4-BE49-F238E27FC236}">
                <a16:creationId xmlns:a16="http://schemas.microsoft.com/office/drawing/2014/main" id="{D850457B-5DB3-2573-B27F-4AB93671EBDF}"/>
              </a:ext>
            </a:extLst>
          </p:cNvPr>
          <p:cNvCxnSpPr/>
          <p:nvPr/>
        </p:nvCxnSpPr>
        <p:spPr>
          <a:xfrm flipH="1" flipV="1">
            <a:off x="2443655" y="3429000"/>
            <a:ext cx="236483" cy="1663262"/>
          </a:xfrm>
          <a:prstGeom prst="straightConnector1">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4D69BB6-74CA-7B19-9F7E-4D6D45409BA6}"/>
              </a:ext>
            </a:extLst>
          </p:cNvPr>
          <p:cNvCxnSpPr/>
          <p:nvPr/>
        </p:nvCxnSpPr>
        <p:spPr>
          <a:xfrm flipH="1" flipV="1">
            <a:off x="2618073" y="3429000"/>
            <a:ext cx="220717" cy="57544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8755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B54105-DE6A-4EAB-A232-0F615C0034FF}"/>
              </a:ext>
            </a:extLst>
          </p:cNvPr>
          <p:cNvSpPr>
            <a:spLocks noGrp="1"/>
          </p:cNvSpPr>
          <p:nvPr>
            <p:ph type="title"/>
          </p:nvPr>
        </p:nvSpPr>
        <p:spPr/>
        <p:txBody>
          <a:bodyPr/>
          <a:lstStyle/>
          <a:p>
            <a:r>
              <a:rPr lang="fr-FR" dirty="0">
                <a:solidFill>
                  <a:schemeClr val="accent1"/>
                </a:solidFill>
              </a:rPr>
              <a:t>Interprétation métrique</a:t>
            </a:r>
          </a:p>
        </p:txBody>
      </p:sp>
      <p:sp>
        <p:nvSpPr>
          <p:cNvPr id="3" name="Espace réservé du contenu 2">
            <a:extLst>
              <a:ext uri="{FF2B5EF4-FFF2-40B4-BE49-F238E27FC236}">
                <a16:creationId xmlns:a16="http://schemas.microsoft.com/office/drawing/2014/main" id="{6005CF82-A11E-43CD-9CC0-71A8BF0B7AD9}"/>
              </a:ext>
            </a:extLst>
          </p:cNvPr>
          <p:cNvSpPr>
            <a:spLocks noGrp="1"/>
          </p:cNvSpPr>
          <p:nvPr>
            <p:ph idx="1"/>
          </p:nvPr>
        </p:nvSpPr>
        <p:spPr/>
        <p:txBody>
          <a:bodyPr/>
          <a:lstStyle/>
          <a:p>
            <a:pPr marL="0" indent="0">
              <a:buClr>
                <a:schemeClr val="accent1"/>
              </a:buClr>
              <a:buNone/>
            </a:pPr>
            <a:endParaRPr lang="fr-CH" dirty="0">
              <a:solidFill>
                <a:schemeClr val="accent1"/>
              </a:solidFill>
            </a:endParaRPr>
          </a:p>
          <a:p>
            <a:pPr marL="0" indent="0">
              <a:buClr>
                <a:schemeClr val="accent1"/>
              </a:buClr>
              <a:buNone/>
            </a:pPr>
            <a:r>
              <a:rPr lang="el-GR" dirty="0">
                <a:solidFill>
                  <a:schemeClr val="accent1"/>
                </a:solidFill>
              </a:rPr>
              <a:t>Χρόνος δίκαιον ἄνδρα δείκνυσιν μόνος </a:t>
            </a:r>
            <a:r>
              <a:rPr lang="fr-FR" dirty="0">
                <a:solidFill>
                  <a:schemeClr val="accent1"/>
                </a:solidFill>
              </a:rPr>
              <a:t>(</a:t>
            </a:r>
            <a:r>
              <a:rPr lang="fr-FR" dirty="0" err="1">
                <a:solidFill>
                  <a:schemeClr val="accent1"/>
                </a:solidFill>
              </a:rPr>
              <a:t>Soph</a:t>
            </a:r>
            <a:r>
              <a:rPr lang="fr-FR" dirty="0">
                <a:solidFill>
                  <a:schemeClr val="accent1"/>
                </a:solidFill>
              </a:rPr>
              <a:t>. </a:t>
            </a:r>
            <a:r>
              <a:rPr lang="fr-FR" i="1" dirty="0">
                <a:solidFill>
                  <a:schemeClr val="accent1"/>
                </a:solidFill>
              </a:rPr>
              <a:t>OT</a:t>
            </a:r>
            <a:r>
              <a:rPr lang="fr-FR" dirty="0">
                <a:solidFill>
                  <a:schemeClr val="accent1"/>
                </a:solidFill>
              </a:rPr>
              <a:t> 614)</a:t>
            </a:r>
          </a:p>
        </p:txBody>
      </p:sp>
    </p:spTree>
    <p:extLst>
      <p:ext uri="{BB962C8B-B14F-4D97-AF65-F5344CB8AC3E}">
        <p14:creationId xmlns:p14="http://schemas.microsoft.com/office/powerpoint/2010/main" val="36014991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B54105-DE6A-4EAB-A232-0F615C0034FF}"/>
              </a:ext>
            </a:extLst>
          </p:cNvPr>
          <p:cNvSpPr>
            <a:spLocks noGrp="1"/>
          </p:cNvSpPr>
          <p:nvPr>
            <p:ph type="title"/>
          </p:nvPr>
        </p:nvSpPr>
        <p:spPr/>
        <p:txBody>
          <a:bodyPr/>
          <a:lstStyle/>
          <a:p>
            <a:r>
              <a:rPr lang="fr-FR" dirty="0">
                <a:solidFill>
                  <a:schemeClr val="accent1"/>
                </a:solidFill>
              </a:rPr>
              <a:t>Interprétation métrique</a:t>
            </a:r>
          </a:p>
        </p:txBody>
      </p:sp>
      <p:sp>
        <p:nvSpPr>
          <p:cNvPr id="3" name="Espace réservé du contenu 2">
            <a:extLst>
              <a:ext uri="{FF2B5EF4-FFF2-40B4-BE49-F238E27FC236}">
                <a16:creationId xmlns:a16="http://schemas.microsoft.com/office/drawing/2014/main" id="{6005CF82-A11E-43CD-9CC0-71A8BF0B7AD9}"/>
              </a:ext>
            </a:extLst>
          </p:cNvPr>
          <p:cNvSpPr>
            <a:spLocks noGrp="1"/>
          </p:cNvSpPr>
          <p:nvPr>
            <p:ph idx="1"/>
          </p:nvPr>
        </p:nvSpPr>
        <p:spPr/>
        <p:txBody>
          <a:bodyPr/>
          <a:lstStyle/>
          <a:p>
            <a:pPr marL="0" indent="0">
              <a:buClr>
                <a:schemeClr val="accent1"/>
              </a:buClr>
              <a:buNone/>
            </a:pPr>
            <a:r>
              <a:rPr lang="fr-CH" dirty="0">
                <a:solidFill>
                  <a:schemeClr val="bg2">
                    <a:lumMod val="75000"/>
                  </a:schemeClr>
                </a:solidFill>
              </a:rPr>
              <a:t>     </a:t>
            </a:r>
            <a:r>
              <a:rPr lang="fr-CH" dirty="0"/>
              <a:t>⏑  –     </a:t>
            </a:r>
            <a:r>
              <a:rPr lang="fr-FR" dirty="0"/>
              <a:t>⏑  </a:t>
            </a:r>
            <a:r>
              <a:rPr lang="fr-CH" dirty="0"/>
              <a:t>– ⏑ </a:t>
            </a:r>
            <a:r>
              <a:rPr lang="fr-CH" dirty="0">
                <a:solidFill>
                  <a:srgbClr val="FF0000"/>
                </a:solidFill>
              </a:rPr>
              <a:t>│</a:t>
            </a:r>
            <a:r>
              <a:rPr lang="fr-CH" dirty="0">
                <a:solidFill>
                  <a:schemeClr val="bg2">
                    <a:lumMod val="75000"/>
                  </a:schemeClr>
                </a:solidFill>
              </a:rPr>
              <a:t>  </a:t>
            </a:r>
            <a:r>
              <a:rPr lang="fr-CH" dirty="0"/>
              <a:t>–    ⏑</a:t>
            </a:r>
            <a:r>
              <a:rPr lang="fr-CH" dirty="0">
                <a:solidFill>
                  <a:schemeClr val="bg2">
                    <a:lumMod val="75000"/>
                  </a:schemeClr>
                </a:solidFill>
              </a:rPr>
              <a:t> </a:t>
            </a:r>
            <a:r>
              <a:rPr lang="fr-CH" dirty="0">
                <a:solidFill>
                  <a:srgbClr val="FF0000"/>
                </a:solidFill>
              </a:rPr>
              <a:t>│</a:t>
            </a:r>
            <a:r>
              <a:rPr lang="fr-CH" dirty="0">
                <a:solidFill>
                  <a:schemeClr val="bg2">
                    <a:lumMod val="75000"/>
                  </a:schemeClr>
                </a:solidFill>
              </a:rPr>
              <a:t>  </a:t>
            </a:r>
            <a:r>
              <a:rPr lang="fr-CH" dirty="0"/>
              <a:t>–   ⏑   –   ⏑  –</a:t>
            </a:r>
            <a:r>
              <a:rPr lang="fr-CH" dirty="0">
                <a:solidFill>
                  <a:schemeClr val="bg2">
                    <a:lumMod val="75000"/>
                  </a:schemeClr>
                </a:solidFill>
              </a:rPr>
              <a:t>		</a:t>
            </a:r>
            <a:r>
              <a:rPr lang="fr-CH" dirty="0">
                <a:solidFill>
                  <a:srgbClr val="FF0000"/>
                </a:solidFill>
              </a:rPr>
              <a:t>P et H</a:t>
            </a:r>
            <a:endParaRPr lang="fr-CH" dirty="0">
              <a:solidFill>
                <a:schemeClr val="bg2">
                  <a:lumMod val="75000"/>
                </a:schemeClr>
              </a:solidFill>
            </a:endParaRPr>
          </a:p>
          <a:p>
            <a:pPr marL="0" indent="0">
              <a:buClr>
                <a:schemeClr val="accent1"/>
              </a:buClr>
              <a:buNone/>
            </a:pPr>
            <a:r>
              <a:rPr lang="el-GR" dirty="0">
                <a:solidFill>
                  <a:schemeClr val="accent1"/>
                </a:solidFill>
              </a:rPr>
              <a:t>Χρόνος δίκαιον ἄνδρα δείκνυσιν μόνος </a:t>
            </a:r>
            <a:r>
              <a:rPr lang="fr-FR" dirty="0">
                <a:solidFill>
                  <a:schemeClr val="accent1"/>
                </a:solidFill>
              </a:rPr>
              <a:t>(</a:t>
            </a:r>
            <a:r>
              <a:rPr lang="fr-FR" dirty="0" err="1">
                <a:solidFill>
                  <a:schemeClr val="accent1"/>
                </a:solidFill>
              </a:rPr>
              <a:t>Soph</a:t>
            </a:r>
            <a:r>
              <a:rPr lang="fr-FR" dirty="0">
                <a:solidFill>
                  <a:schemeClr val="accent1"/>
                </a:solidFill>
              </a:rPr>
              <a:t>. </a:t>
            </a:r>
            <a:r>
              <a:rPr lang="fr-FR" i="1" dirty="0">
                <a:solidFill>
                  <a:schemeClr val="accent1"/>
                </a:solidFill>
              </a:rPr>
              <a:t>OT</a:t>
            </a:r>
            <a:r>
              <a:rPr lang="fr-FR" dirty="0">
                <a:solidFill>
                  <a:schemeClr val="accent1"/>
                </a:solidFill>
              </a:rPr>
              <a:t> 614)</a:t>
            </a:r>
          </a:p>
        </p:txBody>
      </p:sp>
    </p:spTree>
    <p:extLst>
      <p:ext uri="{BB962C8B-B14F-4D97-AF65-F5344CB8AC3E}">
        <p14:creationId xmlns:p14="http://schemas.microsoft.com/office/powerpoint/2010/main" val="3829006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B54105-DE6A-4EAB-A232-0F615C0034FF}"/>
              </a:ext>
            </a:extLst>
          </p:cNvPr>
          <p:cNvSpPr>
            <a:spLocks noGrp="1"/>
          </p:cNvSpPr>
          <p:nvPr>
            <p:ph type="title"/>
          </p:nvPr>
        </p:nvSpPr>
        <p:spPr/>
        <p:txBody>
          <a:bodyPr/>
          <a:lstStyle/>
          <a:p>
            <a:r>
              <a:rPr lang="fr-FR" dirty="0">
                <a:solidFill>
                  <a:schemeClr val="accent1"/>
                </a:solidFill>
              </a:rPr>
              <a:t>Interprétation métrique</a:t>
            </a:r>
          </a:p>
        </p:txBody>
      </p:sp>
      <p:sp>
        <p:nvSpPr>
          <p:cNvPr id="3" name="Espace réservé du contenu 2">
            <a:extLst>
              <a:ext uri="{FF2B5EF4-FFF2-40B4-BE49-F238E27FC236}">
                <a16:creationId xmlns:a16="http://schemas.microsoft.com/office/drawing/2014/main" id="{6005CF82-A11E-43CD-9CC0-71A8BF0B7AD9}"/>
              </a:ext>
            </a:extLst>
          </p:cNvPr>
          <p:cNvSpPr>
            <a:spLocks noGrp="1"/>
          </p:cNvSpPr>
          <p:nvPr>
            <p:ph idx="1"/>
          </p:nvPr>
        </p:nvSpPr>
        <p:spPr/>
        <p:txBody>
          <a:bodyPr/>
          <a:lstStyle/>
          <a:p>
            <a:pPr marL="0" indent="0">
              <a:buClr>
                <a:schemeClr val="accent1"/>
              </a:buClr>
              <a:buNone/>
            </a:pPr>
            <a:r>
              <a:rPr lang="fr-CH" dirty="0">
                <a:solidFill>
                  <a:schemeClr val="bg2">
                    <a:lumMod val="75000"/>
                  </a:schemeClr>
                </a:solidFill>
              </a:rPr>
              <a:t>     </a:t>
            </a:r>
            <a:r>
              <a:rPr lang="fr-CH" dirty="0"/>
              <a:t>⏑  –     </a:t>
            </a:r>
            <a:r>
              <a:rPr lang="fr-FR" dirty="0"/>
              <a:t>⏑  </a:t>
            </a:r>
            <a:r>
              <a:rPr lang="fr-CH" dirty="0"/>
              <a:t>– ⏑ </a:t>
            </a:r>
            <a:r>
              <a:rPr lang="fr-CH" dirty="0">
                <a:solidFill>
                  <a:srgbClr val="FF0000"/>
                </a:solidFill>
              </a:rPr>
              <a:t>│</a:t>
            </a:r>
            <a:r>
              <a:rPr lang="fr-CH" dirty="0">
                <a:solidFill>
                  <a:schemeClr val="bg2">
                    <a:lumMod val="75000"/>
                  </a:schemeClr>
                </a:solidFill>
              </a:rPr>
              <a:t>  </a:t>
            </a:r>
            <a:r>
              <a:rPr lang="fr-CH" dirty="0"/>
              <a:t>–    ⏑</a:t>
            </a:r>
            <a:r>
              <a:rPr lang="fr-CH" dirty="0">
                <a:solidFill>
                  <a:schemeClr val="bg2">
                    <a:lumMod val="75000"/>
                  </a:schemeClr>
                </a:solidFill>
              </a:rPr>
              <a:t> </a:t>
            </a:r>
            <a:r>
              <a:rPr lang="fr-CH" dirty="0">
                <a:solidFill>
                  <a:srgbClr val="FF0000"/>
                </a:solidFill>
              </a:rPr>
              <a:t>│</a:t>
            </a:r>
            <a:r>
              <a:rPr lang="fr-CH" dirty="0">
                <a:solidFill>
                  <a:schemeClr val="bg2">
                    <a:lumMod val="75000"/>
                  </a:schemeClr>
                </a:solidFill>
              </a:rPr>
              <a:t>  </a:t>
            </a:r>
            <a:r>
              <a:rPr lang="fr-CH" dirty="0"/>
              <a:t>–   ⏑   –   ⏑  –</a:t>
            </a:r>
            <a:r>
              <a:rPr lang="fr-CH" dirty="0">
                <a:solidFill>
                  <a:schemeClr val="bg2">
                    <a:lumMod val="75000"/>
                  </a:schemeClr>
                </a:solidFill>
              </a:rPr>
              <a:t>		</a:t>
            </a:r>
            <a:r>
              <a:rPr lang="fr-CH" dirty="0">
                <a:solidFill>
                  <a:srgbClr val="FF0000"/>
                </a:solidFill>
              </a:rPr>
              <a:t>P et H</a:t>
            </a:r>
            <a:endParaRPr lang="fr-FR" dirty="0">
              <a:solidFill>
                <a:srgbClr val="FF0000"/>
              </a:solidFill>
            </a:endParaRPr>
          </a:p>
          <a:p>
            <a:pPr marL="0" indent="0">
              <a:buClr>
                <a:schemeClr val="accent1"/>
              </a:buClr>
              <a:buNone/>
            </a:pPr>
            <a:r>
              <a:rPr lang="el-GR" dirty="0">
                <a:solidFill>
                  <a:schemeClr val="accent1"/>
                </a:solidFill>
              </a:rPr>
              <a:t>Χρόνος δίκαιον ἄνδρα δείκνυσιν μόνος </a:t>
            </a:r>
            <a:r>
              <a:rPr lang="fr-FR" dirty="0">
                <a:solidFill>
                  <a:schemeClr val="accent1"/>
                </a:solidFill>
              </a:rPr>
              <a:t>(</a:t>
            </a:r>
            <a:r>
              <a:rPr lang="fr-FR" dirty="0" err="1">
                <a:solidFill>
                  <a:schemeClr val="accent1"/>
                </a:solidFill>
              </a:rPr>
              <a:t>Soph</a:t>
            </a:r>
            <a:r>
              <a:rPr lang="fr-FR" dirty="0">
                <a:solidFill>
                  <a:schemeClr val="accent1"/>
                </a:solidFill>
              </a:rPr>
              <a:t>. </a:t>
            </a:r>
            <a:r>
              <a:rPr lang="fr-FR" i="1" dirty="0">
                <a:solidFill>
                  <a:schemeClr val="accent1"/>
                </a:solidFill>
              </a:rPr>
              <a:t>OT</a:t>
            </a:r>
            <a:r>
              <a:rPr lang="fr-FR" dirty="0">
                <a:solidFill>
                  <a:schemeClr val="accent1"/>
                </a:solidFill>
              </a:rPr>
              <a:t> 614)</a:t>
            </a:r>
          </a:p>
          <a:p>
            <a:pPr>
              <a:buClr>
                <a:schemeClr val="accent1"/>
              </a:buClr>
            </a:pPr>
            <a:endParaRPr lang="fr-FR" dirty="0"/>
          </a:p>
          <a:p>
            <a:pPr>
              <a:buClr>
                <a:schemeClr val="accent1"/>
              </a:buClr>
            </a:pPr>
            <a:r>
              <a:rPr lang="fr-FR" dirty="0"/>
              <a:t>Hyperbate (</a:t>
            </a:r>
            <a:r>
              <a:rPr lang="el-GR" dirty="0"/>
              <a:t>χρόνος </a:t>
            </a:r>
            <a:r>
              <a:rPr lang="fr-FR" dirty="0"/>
              <a:t>et </a:t>
            </a:r>
            <a:r>
              <a:rPr lang="el-GR" dirty="0"/>
              <a:t>μόνος</a:t>
            </a:r>
            <a:r>
              <a:rPr lang="fr-FR" dirty="0"/>
              <a:t>)</a:t>
            </a:r>
          </a:p>
          <a:p>
            <a:pPr lvl="1">
              <a:buClr>
                <a:schemeClr val="accent1"/>
              </a:buClr>
            </a:pPr>
            <a:r>
              <a:rPr lang="fr-FR" dirty="0"/>
              <a:t>Cadre</a:t>
            </a:r>
          </a:p>
          <a:p>
            <a:pPr lvl="1">
              <a:buClr>
                <a:schemeClr val="accent1"/>
              </a:buClr>
            </a:pPr>
            <a:r>
              <a:rPr lang="fr-FR" dirty="0"/>
              <a:t>Parallélisme sonorités</a:t>
            </a:r>
          </a:p>
          <a:p>
            <a:pPr>
              <a:buClr>
                <a:schemeClr val="accent1"/>
              </a:buClr>
            </a:pPr>
            <a:r>
              <a:rPr lang="fr-FR" dirty="0" err="1"/>
              <a:t>Alitération</a:t>
            </a:r>
            <a:r>
              <a:rPr lang="fr-FR" dirty="0"/>
              <a:t> (</a:t>
            </a:r>
            <a:r>
              <a:rPr lang="el-GR" dirty="0"/>
              <a:t>δικ </a:t>
            </a:r>
            <a:r>
              <a:rPr lang="fr-FR" dirty="0"/>
              <a:t>/ </a:t>
            </a:r>
            <a:r>
              <a:rPr lang="el-GR" dirty="0"/>
              <a:t>δεικ</a:t>
            </a:r>
            <a:r>
              <a:rPr lang="fr-FR" dirty="0"/>
              <a:t>)</a:t>
            </a:r>
          </a:p>
          <a:p>
            <a:pPr>
              <a:buClr>
                <a:schemeClr val="accent1"/>
              </a:buClr>
            </a:pPr>
            <a:r>
              <a:rPr lang="el-GR" dirty="0"/>
              <a:t>ἄνδρα </a:t>
            </a:r>
            <a:r>
              <a:rPr lang="fr-FR" dirty="0"/>
              <a:t>au centre du vers, entre les deux césures</a:t>
            </a:r>
          </a:p>
          <a:p>
            <a:pPr>
              <a:buClr>
                <a:schemeClr val="accent1"/>
              </a:buClr>
            </a:pPr>
            <a:r>
              <a:rPr lang="fr-FR" dirty="0"/>
              <a:t>Impression de régularité et de stabilité</a:t>
            </a:r>
          </a:p>
        </p:txBody>
      </p:sp>
    </p:spTree>
    <p:extLst>
      <p:ext uri="{BB962C8B-B14F-4D97-AF65-F5344CB8AC3E}">
        <p14:creationId xmlns:p14="http://schemas.microsoft.com/office/powerpoint/2010/main" val="17448185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DD07CB-1F38-438B-8C8B-3140BBAEFEE6}"/>
              </a:ext>
            </a:extLst>
          </p:cNvPr>
          <p:cNvSpPr>
            <a:spLocks noGrp="1"/>
          </p:cNvSpPr>
          <p:nvPr>
            <p:ph type="title"/>
          </p:nvPr>
        </p:nvSpPr>
        <p:spPr/>
        <p:txBody>
          <a:bodyPr/>
          <a:lstStyle/>
          <a:p>
            <a:r>
              <a:rPr lang="fr-FR" dirty="0">
                <a:solidFill>
                  <a:schemeClr val="accent1"/>
                </a:solidFill>
              </a:rPr>
              <a:t>Aborder un texte en vers: marche à suivre</a:t>
            </a:r>
          </a:p>
        </p:txBody>
      </p:sp>
      <p:sp>
        <p:nvSpPr>
          <p:cNvPr id="3" name="Espace réservé du contenu 2">
            <a:extLst>
              <a:ext uri="{FF2B5EF4-FFF2-40B4-BE49-F238E27FC236}">
                <a16:creationId xmlns:a16="http://schemas.microsoft.com/office/drawing/2014/main" id="{FEC165CB-C9AA-4E87-AAA9-6EB48D65CAFB}"/>
              </a:ext>
            </a:extLst>
          </p:cNvPr>
          <p:cNvSpPr>
            <a:spLocks noGrp="1"/>
          </p:cNvSpPr>
          <p:nvPr>
            <p:ph idx="1"/>
          </p:nvPr>
        </p:nvSpPr>
        <p:spPr/>
        <p:txBody>
          <a:bodyPr>
            <a:normAutofit fontScale="85000" lnSpcReduction="20000"/>
          </a:bodyPr>
          <a:lstStyle/>
          <a:p>
            <a:pPr marL="514350" indent="-514350">
              <a:buFont typeface="+mj-lt"/>
              <a:buAutoNum type="arabicPeriod"/>
            </a:pPr>
            <a:r>
              <a:rPr lang="fr-FR" dirty="0"/>
              <a:t>Déterminer le genre littéraire et l’époque auxquels appartient le texte  </a:t>
            </a:r>
          </a:p>
          <a:p>
            <a:pPr marL="514350" indent="-514350">
              <a:buFont typeface="+mj-lt"/>
              <a:buAutoNum type="arabicPeriod"/>
            </a:pPr>
            <a:r>
              <a:rPr lang="fr-FR" dirty="0"/>
              <a:t>Identifier le schéma métrique du texte </a:t>
            </a:r>
          </a:p>
          <a:p>
            <a:pPr marL="914400" lvl="2" indent="0">
              <a:buNone/>
            </a:pPr>
            <a:r>
              <a:rPr lang="fr-FR" dirty="0"/>
              <a:t>On peut commencer par examiner la fin des vers, qui est généralement caractéristique et n’admet presque jamais de substitutions.</a:t>
            </a:r>
          </a:p>
          <a:p>
            <a:pPr marL="514350" indent="-514350">
              <a:buFont typeface="+mj-lt"/>
              <a:buAutoNum type="arabicPeriod"/>
            </a:pPr>
            <a:r>
              <a:rPr lang="fr-FR" dirty="0"/>
              <a:t>Étudier le schéma métrique correspondant, en relevant quels sont les éléments fixes et les éléments variables (</a:t>
            </a:r>
            <a:r>
              <a:rPr lang="fr-FR" i="1" dirty="0" err="1"/>
              <a:t>anceps</a:t>
            </a:r>
            <a:r>
              <a:rPr lang="fr-FR" dirty="0"/>
              <a:t>, substitutions)</a:t>
            </a:r>
          </a:p>
          <a:p>
            <a:pPr marL="514350" indent="-514350">
              <a:buFont typeface="+mj-lt"/>
              <a:buAutoNum type="arabicPeriod"/>
            </a:pPr>
            <a:r>
              <a:rPr lang="fr-FR" dirty="0"/>
              <a:t>Établir la longueur des syllabes de chaque vers</a:t>
            </a:r>
          </a:p>
          <a:p>
            <a:pPr marL="914400" lvl="2" indent="0">
              <a:buNone/>
            </a:pPr>
            <a:r>
              <a:rPr lang="fr-FR" dirty="0"/>
              <a:t>Astuce : au moment de la recherche du vocabulaire et de l’analyse grammaticale, relever en même temps les informations fournies par les grammaires et les dictionnaires sur les quantités des voyelles</a:t>
            </a:r>
          </a:p>
          <a:p>
            <a:pPr marL="514350" indent="-514350">
              <a:buFont typeface="+mj-lt"/>
              <a:buAutoNum type="arabicPeriod"/>
            </a:pPr>
            <a:r>
              <a:rPr lang="fr-FR" dirty="0"/>
              <a:t>Noter les césures</a:t>
            </a:r>
          </a:p>
          <a:p>
            <a:pPr marL="514350" indent="-514350">
              <a:buFont typeface="+mj-lt"/>
              <a:buAutoNum type="arabicPeriod"/>
            </a:pPr>
            <a:r>
              <a:rPr lang="fr-FR" dirty="0"/>
              <a:t>Observer ce que la métrique met en évidence sur le plan stylistique et sémantique </a:t>
            </a:r>
          </a:p>
          <a:p>
            <a:pPr marL="514350" indent="-514350">
              <a:buFont typeface="+mj-lt"/>
              <a:buAutoNum type="arabicPeriod"/>
            </a:pPr>
            <a:r>
              <a:rPr lang="fr-FR" dirty="0"/>
              <a:t>LIRE le texte à haute voix ! </a:t>
            </a:r>
          </a:p>
        </p:txBody>
      </p:sp>
    </p:spTree>
    <p:extLst>
      <p:ext uri="{BB962C8B-B14F-4D97-AF65-F5344CB8AC3E}">
        <p14:creationId xmlns:p14="http://schemas.microsoft.com/office/powerpoint/2010/main" val="32226758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70948-5DD3-2D02-5850-38ABD1DBEECF}"/>
              </a:ext>
            </a:extLst>
          </p:cNvPr>
          <p:cNvSpPr>
            <a:spLocks noGrp="1"/>
          </p:cNvSpPr>
          <p:nvPr>
            <p:ph type="title"/>
          </p:nvPr>
        </p:nvSpPr>
        <p:spPr/>
        <p:txBody>
          <a:bodyPr/>
          <a:lstStyle/>
          <a:p>
            <a:r>
              <a:rPr lang="fr-CH" dirty="0">
                <a:solidFill>
                  <a:schemeClr val="accent1"/>
                </a:solidFill>
              </a:rPr>
              <a:t>Documents utiles</a:t>
            </a:r>
          </a:p>
        </p:txBody>
      </p:sp>
      <p:sp>
        <p:nvSpPr>
          <p:cNvPr id="3" name="Content Placeholder 2">
            <a:extLst>
              <a:ext uri="{FF2B5EF4-FFF2-40B4-BE49-F238E27FC236}">
                <a16:creationId xmlns:a16="http://schemas.microsoft.com/office/drawing/2014/main" id="{05775929-C6F7-3BBD-C01F-CCE666758789}"/>
              </a:ext>
            </a:extLst>
          </p:cNvPr>
          <p:cNvSpPr>
            <a:spLocks noGrp="1"/>
          </p:cNvSpPr>
          <p:nvPr>
            <p:ph idx="1"/>
          </p:nvPr>
        </p:nvSpPr>
        <p:spPr/>
        <p:txBody>
          <a:bodyPr/>
          <a:lstStyle/>
          <a:p>
            <a:pPr marL="0" indent="0">
              <a:buNone/>
            </a:pPr>
            <a:r>
              <a:rPr lang="it-IT" sz="2800" dirty="0" err="1"/>
              <a:t>Ces</a:t>
            </a:r>
            <a:r>
              <a:rPr lang="it-IT" sz="2800" dirty="0"/>
              <a:t> </a:t>
            </a:r>
            <a:r>
              <a:rPr lang="it-IT" sz="2800" dirty="0" err="1"/>
              <a:t>deux</a:t>
            </a:r>
            <a:r>
              <a:rPr lang="it-IT" sz="2800" dirty="0"/>
              <a:t> </a:t>
            </a:r>
            <a:r>
              <a:rPr lang="it-IT" sz="2800" dirty="0" err="1"/>
              <a:t>documents</a:t>
            </a:r>
            <a:r>
              <a:rPr lang="it-IT" sz="2800" dirty="0"/>
              <a:t> </a:t>
            </a:r>
            <a:r>
              <a:rPr lang="it-IT" sz="2800" dirty="0" err="1"/>
              <a:t>ont</a:t>
            </a:r>
            <a:r>
              <a:rPr lang="it-IT" sz="2800" dirty="0"/>
              <a:t> </a:t>
            </a:r>
            <a:r>
              <a:rPr lang="it-IT" sz="2800" dirty="0" err="1"/>
              <a:t>été</a:t>
            </a:r>
            <a:r>
              <a:rPr lang="it-IT" sz="2800" dirty="0"/>
              <a:t> </a:t>
            </a:r>
            <a:r>
              <a:rPr lang="it-IT" sz="2800" dirty="0" err="1"/>
              <a:t>rédigés</a:t>
            </a:r>
            <a:r>
              <a:rPr lang="it-IT" sz="2800" dirty="0"/>
              <a:t> pour </a:t>
            </a:r>
            <a:r>
              <a:rPr lang="it-IT" sz="2800" dirty="0" err="1"/>
              <a:t>les</a:t>
            </a:r>
            <a:r>
              <a:rPr lang="it-IT" sz="2800" dirty="0"/>
              <a:t> </a:t>
            </a:r>
            <a:r>
              <a:rPr lang="it-IT" sz="2800" dirty="0" err="1"/>
              <a:t>étudiants</a:t>
            </a:r>
            <a:r>
              <a:rPr lang="it-IT" sz="2800" dirty="0"/>
              <a:t> </a:t>
            </a:r>
            <a:r>
              <a:rPr lang="it-IT" dirty="0" err="1"/>
              <a:t>d</a:t>
            </a:r>
            <a:r>
              <a:rPr lang="it-IT" sz="2800" dirty="0" err="1"/>
              <a:t>es</a:t>
            </a:r>
            <a:r>
              <a:rPr lang="it-IT" sz="2800" dirty="0"/>
              <a:t> </a:t>
            </a:r>
            <a:r>
              <a:rPr lang="it-IT" sz="2800" dirty="0" err="1"/>
              <a:t>travaux</a:t>
            </a:r>
            <a:r>
              <a:rPr lang="it-IT" sz="2800" dirty="0"/>
              <a:t> </a:t>
            </a:r>
            <a:r>
              <a:rPr lang="it-IT" sz="2800" dirty="0" err="1"/>
              <a:t>pratiques</a:t>
            </a:r>
            <a:r>
              <a:rPr lang="it-IT" sz="2800" dirty="0"/>
              <a:t> d’</a:t>
            </a:r>
            <a:r>
              <a:rPr lang="it-IT" sz="2800" dirty="0" err="1"/>
              <a:t>accentuation</a:t>
            </a:r>
            <a:r>
              <a:rPr lang="it-IT" sz="2800" dirty="0"/>
              <a:t>, </a:t>
            </a:r>
            <a:r>
              <a:rPr lang="it-IT" sz="2800" dirty="0" err="1"/>
              <a:t>métrique</a:t>
            </a:r>
            <a:r>
              <a:rPr lang="it-IT" sz="2800" dirty="0"/>
              <a:t> et </a:t>
            </a:r>
            <a:r>
              <a:rPr lang="it-IT" sz="2800" dirty="0" err="1"/>
              <a:t>stylistique</a:t>
            </a:r>
            <a:r>
              <a:rPr lang="it-IT" sz="2800" dirty="0"/>
              <a:t> de l’</a:t>
            </a:r>
            <a:r>
              <a:rPr lang="it-IT" sz="2800" dirty="0" err="1"/>
              <a:t>unité</a:t>
            </a:r>
            <a:r>
              <a:rPr lang="it-IT" sz="2800" dirty="0"/>
              <a:t> de </a:t>
            </a:r>
            <a:r>
              <a:rPr lang="it-IT" sz="2800" dirty="0" err="1"/>
              <a:t>grec</a:t>
            </a:r>
            <a:r>
              <a:rPr lang="it-IT" sz="2800" dirty="0"/>
              <a:t> ancien à l’université de Genève:</a:t>
            </a:r>
          </a:p>
          <a:p>
            <a:pPr marL="0" indent="0">
              <a:buNone/>
            </a:pPr>
            <a:endParaRPr lang="it-IT" sz="2800" cap="small" dirty="0"/>
          </a:p>
          <a:p>
            <a:r>
              <a:rPr lang="it-IT" sz="2800" cap="small" dirty="0" err="1"/>
              <a:t>Lukinovich</a:t>
            </a:r>
            <a:r>
              <a:rPr lang="it-IT" sz="2800" dirty="0"/>
              <a:t>, </a:t>
            </a:r>
            <a:r>
              <a:rPr lang="it-IT" dirty="0"/>
              <a:t>A</a:t>
            </a:r>
            <a:r>
              <a:rPr lang="it-IT" sz="2800" dirty="0"/>
              <a:t>., </a:t>
            </a:r>
            <a:r>
              <a:rPr lang="it-IT" sz="2800" i="1" dirty="0" err="1"/>
              <a:t>Métrique</a:t>
            </a:r>
            <a:r>
              <a:rPr lang="it-IT" sz="2800" i="1" dirty="0"/>
              <a:t> </a:t>
            </a:r>
            <a:r>
              <a:rPr lang="it-IT" sz="2800" i="1" dirty="0" err="1"/>
              <a:t>grecque</a:t>
            </a:r>
            <a:r>
              <a:rPr lang="it-IT" sz="2800" i="1" dirty="0"/>
              <a:t>, </a:t>
            </a:r>
            <a:r>
              <a:rPr lang="it-IT" sz="2800" i="1" dirty="0" err="1"/>
              <a:t>aide-mémoire</a:t>
            </a:r>
            <a:r>
              <a:rPr lang="it-IT" sz="2800" i="1" dirty="0"/>
              <a:t>,</a:t>
            </a:r>
            <a:r>
              <a:rPr lang="it-IT" sz="2800" dirty="0"/>
              <a:t> Genève, 2007 </a:t>
            </a:r>
            <a:endParaRPr lang="it-IT" dirty="0"/>
          </a:p>
          <a:p>
            <a:r>
              <a:rPr lang="it-IT" sz="2800" cap="small" dirty="0" err="1"/>
              <a:t>Gällnö</a:t>
            </a:r>
            <a:r>
              <a:rPr lang="it-IT" sz="2800" cap="small" dirty="0"/>
              <a:t>, S., </a:t>
            </a:r>
            <a:r>
              <a:rPr lang="it-IT" sz="2800" i="1" dirty="0" err="1"/>
              <a:t>Métrique</a:t>
            </a:r>
            <a:r>
              <a:rPr lang="it-IT" sz="2800" i="1" dirty="0"/>
              <a:t> </a:t>
            </a:r>
            <a:r>
              <a:rPr lang="it-IT" sz="2800" i="1" dirty="0" err="1"/>
              <a:t>grecque</a:t>
            </a:r>
            <a:r>
              <a:rPr lang="it-IT" sz="2800" i="1" dirty="0"/>
              <a:t> : </a:t>
            </a:r>
            <a:r>
              <a:rPr lang="it-IT" sz="2800" i="1" dirty="0" err="1"/>
              <a:t>notions</a:t>
            </a:r>
            <a:r>
              <a:rPr lang="it-IT" sz="2800" i="1" dirty="0"/>
              <a:t> </a:t>
            </a:r>
            <a:r>
              <a:rPr lang="it-IT" sz="2800" i="1" dirty="0" err="1"/>
              <a:t>élémentaires</a:t>
            </a:r>
            <a:r>
              <a:rPr lang="it-IT" sz="2800" i="1" dirty="0"/>
              <a:t> pour </a:t>
            </a:r>
            <a:r>
              <a:rPr lang="it-IT" sz="2800" i="1" dirty="0" err="1"/>
              <a:t>aborder</a:t>
            </a:r>
            <a:r>
              <a:rPr lang="it-IT" sz="2800" i="1" dirty="0"/>
              <a:t> un texte en </a:t>
            </a:r>
            <a:r>
              <a:rPr lang="it-IT" sz="2800" i="1" dirty="0" err="1"/>
              <a:t>vers</a:t>
            </a:r>
            <a:r>
              <a:rPr lang="it-IT" sz="2800" dirty="0"/>
              <a:t>, Genève, 2020</a:t>
            </a:r>
          </a:p>
          <a:p>
            <a:pPr marL="0" indent="0">
              <a:buNone/>
            </a:pPr>
            <a:endParaRPr lang="it-IT" sz="2800" dirty="0"/>
          </a:p>
          <a:p>
            <a:pPr marL="0" indent="0">
              <a:buNone/>
            </a:pPr>
            <a:r>
              <a:rPr lang="it-IT" sz="2800" dirty="0"/>
              <a:t>À </a:t>
            </a:r>
            <a:r>
              <a:rPr lang="it-IT" sz="2800" dirty="0" err="1"/>
              <a:t>télécharger</a:t>
            </a:r>
            <a:r>
              <a:rPr lang="it-IT" sz="2800" dirty="0"/>
              <a:t> sur </a:t>
            </a:r>
            <a:r>
              <a:rPr lang="it-IT" sz="2800" dirty="0" err="1"/>
              <a:t>moodle</a:t>
            </a:r>
            <a:r>
              <a:rPr lang="it-IT" sz="2800" dirty="0"/>
              <a:t>!</a:t>
            </a:r>
          </a:p>
          <a:p>
            <a:endParaRPr lang="fr-CH" dirty="0"/>
          </a:p>
        </p:txBody>
      </p:sp>
    </p:spTree>
    <p:extLst>
      <p:ext uri="{BB962C8B-B14F-4D97-AF65-F5344CB8AC3E}">
        <p14:creationId xmlns:p14="http://schemas.microsoft.com/office/powerpoint/2010/main" val="1720215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39799-60E9-073E-BDE9-1B86538F139D}"/>
              </a:ext>
            </a:extLst>
          </p:cNvPr>
          <p:cNvSpPr>
            <a:spLocks noGrp="1"/>
          </p:cNvSpPr>
          <p:nvPr>
            <p:ph type="title"/>
          </p:nvPr>
        </p:nvSpPr>
        <p:spPr/>
        <p:txBody>
          <a:bodyPr/>
          <a:lstStyle/>
          <a:p>
            <a:r>
              <a:rPr lang="fr-CH" dirty="0"/>
              <a:t>I. Hexamètres dactyliques: </a:t>
            </a:r>
            <a:r>
              <a:rPr lang="fr-CH" i="1" dirty="0" err="1"/>
              <a:t>Od</a:t>
            </a:r>
            <a:r>
              <a:rPr lang="fr-CH" dirty="0"/>
              <a:t>. 6,149-161</a:t>
            </a:r>
          </a:p>
        </p:txBody>
      </p:sp>
      <p:sp>
        <p:nvSpPr>
          <p:cNvPr id="3" name="Content Placeholder 2">
            <a:extLst>
              <a:ext uri="{FF2B5EF4-FFF2-40B4-BE49-F238E27FC236}">
                <a16:creationId xmlns:a16="http://schemas.microsoft.com/office/drawing/2014/main" id="{5006E469-44CD-93EA-00D6-FF9E2404BF54}"/>
              </a:ext>
            </a:extLst>
          </p:cNvPr>
          <p:cNvSpPr>
            <a:spLocks noGrp="1"/>
          </p:cNvSpPr>
          <p:nvPr>
            <p:ph idx="1"/>
          </p:nvPr>
        </p:nvSpPr>
        <p:spPr>
          <a:ln>
            <a:noFill/>
          </a:ln>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H" sz="2800" b="0" i="0" u="none" strike="noStrike" kern="0" cap="none" spc="0" normalizeH="0" baseline="0" noProof="0" dirty="0">
                <a:ln>
                  <a:noFill/>
                </a:ln>
                <a:solidFill>
                  <a:srgbClr val="E7E6E6">
                    <a:lumMod val="50000"/>
                  </a:srgbClr>
                </a:solidFill>
                <a:effectLst/>
                <a:uLnTx/>
                <a:uFillTx/>
                <a:latin typeface="IFAO-Grec Unicode" panose="02020603050405020304" pitchFamily="18" charset="77"/>
                <a:ea typeface="IFAO-Grec Unicode" panose="02020603050405020304" pitchFamily="18" charset="77"/>
                <a:cs typeface="+mn-cs"/>
              </a:rPr>
              <a:t>je te juge de très près semblable en beauté, en grandeur et en prestance</a:t>
            </a:r>
            <a:endParaRPr lang="fr-CH" sz="1800" kern="100" dirty="0">
              <a:effectLst/>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 |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dirty="0">
                <a:effectLst/>
                <a:latin typeface="IFAO-Grec Unicode" panose="02020603050405020304" pitchFamily="18" charset="0"/>
                <a:ea typeface="IFAO-Grec Unicode" panose="02020603050405020304" pitchFamily="18" charset="0"/>
                <a:cs typeface="Times New Roman" panose="02020603050405020304" pitchFamily="18"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endParaRPr lang="fr-CH" sz="3200" kern="100" dirty="0">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εἶδός</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τε </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μέγεθός τε</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φυήν</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τ᾽</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ἄγχιστα</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ἐίσκω</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a:t>
            </a:r>
            <a:endParaRPr lang="fr-CH" sz="3200" kern="100" dirty="0">
              <a:effectLst/>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endParaRPr lang="el-GR" sz="3200" kern="100" dirty="0">
              <a:effectLst/>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 		?			?</a:t>
            </a:r>
          </a:p>
          <a:p>
            <a:pPr marL="0" indent="0">
              <a:buNone/>
            </a:pPr>
            <a:r>
              <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fr-CH" kern="100" dirty="0">
                <a:solidFill>
                  <a:srgbClr val="00B050"/>
                </a:solidFill>
                <a:effectLst/>
                <a:latin typeface="IFAO-Grec Unicode" panose="02020603050405020304" pitchFamily="18" charset="77"/>
                <a:ea typeface="Aptos" panose="020B0004020202020204" pitchFamily="34" charset="0"/>
                <a:cs typeface="Times New Roman" panose="02020603050405020304" pitchFamily="18" charset="0"/>
              </a:rPr>
              <a:t>esprit sur </a:t>
            </a:r>
            <a:r>
              <a:rPr lang="el-GR" kern="100" dirty="0">
                <a:solidFill>
                  <a:srgbClr val="00B050"/>
                </a:solidFill>
                <a:effectLst/>
                <a:latin typeface="IFAO-Grec Unicode" panose="02020603050405020304" pitchFamily="18" charset="77"/>
                <a:ea typeface="Aptos" panose="020B0004020202020204" pitchFamily="34" charset="0"/>
                <a:cs typeface="Times New Roman" panose="02020603050405020304" pitchFamily="18" charset="0"/>
              </a:rPr>
              <a:t>ε </a:t>
            </a:r>
            <a:r>
              <a:rPr lang="fr-CH" kern="100" dirty="0">
                <a:solidFill>
                  <a:srgbClr val="00B050"/>
                </a:solidFill>
                <a:effectLst/>
                <a:latin typeface="IFAO-Grec Unicode" panose="02020603050405020304" pitchFamily="18" charset="77"/>
                <a:ea typeface="Aptos" panose="020B0004020202020204" pitchFamily="34" charset="0"/>
                <a:cs typeface="Times New Roman" panose="02020603050405020304" pitchFamily="18" charset="0"/>
              </a:rPr>
              <a:t>≠ diphthongue</a:t>
            </a:r>
          </a:p>
          <a:p>
            <a:pPr marL="0" indent="0">
              <a:buNone/>
            </a:pPr>
            <a:r>
              <a:rPr lang="fr-CH" kern="100" dirty="0">
                <a:solidFill>
                  <a:schemeClr val="accent6"/>
                </a:solidFill>
                <a:latin typeface="IFAO-Grec Unicode" panose="02020603050405020304" pitchFamily="18" charset="77"/>
                <a:ea typeface="Aptos" panose="020B0004020202020204" pitchFamily="34" charset="0"/>
                <a:cs typeface="Times New Roman" panose="02020603050405020304" pitchFamily="18" charset="0"/>
              </a:rPr>
              <a:t>	</a:t>
            </a:r>
            <a:r>
              <a:rPr lang="fr-CH" kern="100" dirty="0">
                <a:solidFill>
                  <a:srgbClr val="00B050"/>
                </a:solidFill>
                <a:latin typeface="IFAO-Grec Unicode" panose="02020603050405020304" pitchFamily="18" charset="77"/>
                <a:ea typeface="Aptos" panose="020B0004020202020204" pitchFamily="34" charset="0"/>
                <a:cs typeface="Times New Roman" panose="02020603050405020304" pitchFamily="18" charset="0"/>
              </a:rPr>
              <a:t>allongement devant une consonne </a:t>
            </a:r>
            <a:r>
              <a:rPr lang="fr-CH" kern="100" dirty="0" err="1">
                <a:solidFill>
                  <a:srgbClr val="00B050"/>
                </a:solidFill>
                <a:latin typeface="IFAO-Grec Unicode" panose="02020603050405020304" pitchFamily="18" charset="77"/>
                <a:ea typeface="Aptos" panose="020B0004020202020204" pitchFamily="34" charset="0"/>
                <a:cs typeface="Times New Roman" panose="02020603050405020304" pitchFamily="18" charset="0"/>
              </a:rPr>
              <a:t>continuante</a:t>
            </a:r>
            <a:r>
              <a:rPr lang="fr-CH" kern="100" dirty="0">
                <a:solidFill>
                  <a:srgbClr val="00B050"/>
                </a:solidFill>
                <a:latin typeface="IFAO-Grec Unicode" panose="02020603050405020304" pitchFamily="18" charset="77"/>
                <a:ea typeface="Aptos" panose="020B0004020202020204" pitchFamily="34" charset="0"/>
                <a:cs typeface="Times New Roman" panose="02020603050405020304" pitchFamily="18" charset="0"/>
              </a:rPr>
              <a:t> (</a:t>
            </a:r>
            <a:r>
              <a:rPr lang="el-GR" kern="100" dirty="0">
                <a:solidFill>
                  <a:srgbClr val="00B050"/>
                </a:solidFill>
                <a:latin typeface="IFAO-Grec Unicode" panose="02020603050405020304" pitchFamily="18" charset="77"/>
                <a:ea typeface="Aptos" panose="020B0004020202020204" pitchFamily="34" charset="0"/>
                <a:cs typeface="Times New Roman" panose="02020603050405020304" pitchFamily="18" charset="0"/>
              </a:rPr>
              <a:t>σ, μ</a:t>
            </a:r>
            <a:r>
              <a:rPr lang="fr-CH" kern="100" dirty="0">
                <a:solidFill>
                  <a:srgbClr val="00B050"/>
                </a:solidFill>
                <a:latin typeface="IFAO-Grec Unicode" panose="02020603050405020304" pitchFamily="18" charset="77"/>
                <a:ea typeface="Aptos" panose="020B0004020202020204" pitchFamily="34" charset="0"/>
                <a:cs typeface="Times New Roman" panose="02020603050405020304" pitchFamily="18" charset="0"/>
              </a:rPr>
              <a:t>)</a:t>
            </a:r>
            <a:endParaRPr lang="en-CH"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B03B78F1-12E0-4D10-15EB-B93AAA3E5AE8}"/>
              </a:ext>
            </a:extLst>
          </p:cNvPr>
          <p:cNvCxnSpPr/>
          <p:nvPr/>
        </p:nvCxnSpPr>
        <p:spPr>
          <a:xfrm flipH="1" flipV="1">
            <a:off x="4335517" y="3429000"/>
            <a:ext cx="220717" cy="57544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850457B-5DB3-2573-B27F-4AB93671EBDF}"/>
              </a:ext>
            </a:extLst>
          </p:cNvPr>
          <p:cNvCxnSpPr>
            <a:cxnSpLocks/>
          </p:cNvCxnSpPr>
          <p:nvPr/>
        </p:nvCxnSpPr>
        <p:spPr>
          <a:xfrm flipV="1">
            <a:off x="2002219" y="3429000"/>
            <a:ext cx="0" cy="1675435"/>
          </a:xfrm>
          <a:prstGeom prst="straightConnector1">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6C5A808-58A8-C655-04BE-E07E5D188CB1}"/>
              </a:ext>
            </a:extLst>
          </p:cNvPr>
          <p:cNvCxnSpPr>
            <a:cxnSpLocks/>
          </p:cNvCxnSpPr>
          <p:nvPr/>
        </p:nvCxnSpPr>
        <p:spPr>
          <a:xfrm flipH="1" flipV="1">
            <a:off x="2412124" y="3429000"/>
            <a:ext cx="567560" cy="70723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B40E4B7-2540-9EB3-D3CB-D94F3E11A4A2}"/>
              </a:ext>
            </a:extLst>
          </p:cNvPr>
          <p:cNvCxnSpPr>
            <a:cxnSpLocks/>
          </p:cNvCxnSpPr>
          <p:nvPr/>
        </p:nvCxnSpPr>
        <p:spPr>
          <a:xfrm flipH="1" flipV="1">
            <a:off x="6047390" y="3490488"/>
            <a:ext cx="1119352" cy="584254"/>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DD6DD88-675F-DC84-089E-4F183D1E1893}"/>
              </a:ext>
            </a:extLst>
          </p:cNvPr>
          <p:cNvSpPr/>
          <p:nvPr/>
        </p:nvSpPr>
        <p:spPr>
          <a:xfrm>
            <a:off x="1860322" y="2947538"/>
            <a:ext cx="409911" cy="394138"/>
          </a:xfrm>
          <a:prstGeom prst="rect">
            <a:avLst/>
          </a:prstGeom>
          <a:solidFill>
            <a:schemeClr val="accent6">
              <a:alpha val="4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9">
            <a:extLst>
              <a:ext uri="{FF2B5EF4-FFF2-40B4-BE49-F238E27FC236}">
                <a16:creationId xmlns:a16="http://schemas.microsoft.com/office/drawing/2014/main" id="{78777B63-A79A-E8A0-E2E5-573A50218914}"/>
              </a:ext>
            </a:extLst>
          </p:cNvPr>
          <p:cNvSpPr/>
          <p:nvPr/>
        </p:nvSpPr>
        <p:spPr>
          <a:xfrm>
            <a:off x="7313772" y="2947538"/>
            <a:ext cx="310348" cy="394138"/>
          </a:xfrm>
          <a:prstGeom prst="rect">
            <a:avLst/>
          </a:prstGeom>
          <a:solidFill>
            <a:schemeClr val="accent6">
              <a:alpha val="4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12" name="Straight Arrow Connector 11">
            <a:extLst>
              <a:ext uri="{FF2B5EF4-FFF2-40B4-BE49-F238E27FC236}">
                <a16:creationId xmlns:a16="http://schemas.microsoft.com/office/drawing/2014/main" id="{9C6A2E33-A5F7-21FD-2631-4476C6A92A35}"/>
              </a:ext>
            </a:extLst>
          </p:cNvPr>
          <p:cNvCxnSpPr>
            <a:cxnSpLocks/>
          </p:cNvCxnSpPr>
          <p:nvPr/>
        </p:nvCxnSpPr>
        <p:spPr>
          <a:xfrm flipV="1">
            <a:off x="7030995" y="3429000"/>
            <a:ext cx="387602" cy="1143000"/>
          </a:xfrm>
          <a:prstGeom prst="straightConnector1">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272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39799-60E9-073E-BDE9-1B86538F139D}"/>
              </a:ext>
            </a:extLst>
          </p:cNvPr>
          <p:cNvSpPr>
            <a:spLocks noGrp="1"/>
          </p:cNvSpPr>
          <p:nvPr>
            <p:ph type="title"/>
          </p:nvPr>
        </p:nvSpPr>
        <p:spPr/>
        <p:txBody>
          <a:bodyPr/>
          <a:lstStyle/>
          <a:p>
            <a:r>
              <a:rPr lang="fr-CH" dirty="0"/>
              <a:t>I. Hexamètres dactyliques: </a:t>
            </a:r>
            <a:r>
              <a:rPr lang="fr-CH" i="1" dirty="0" err="1"/>
              <a:t>Od</a:t>
            </a:r>
            <a:r>
              <a:rPr lang="fr-CH" dirty="0"/>
              <a:t>. 6,149-161</a:t>
            </a:r>
          </a:p>
        </p:txBody>
      </p:sp>
      <p:sp>
        <p:nvSpPr>
          <p:cNvPr id="3" name="Content Placeholder 2">
            <a:extLst>
              <a:ext uri="{FF2B5EF4-FFF2-40B4-BE49-F238E27FC236}">
                <a16:creationId xmlns:a16="http://schemas.microsoft.com/office/drawing/2014/main" id="{5006E469-44CD-93EA-00D6-FF9E2404BF54}"/>
              </a:ext>
            </a:extLst>
          </p:cNvPr>
          <p:cNvSpPr>
            <a:spLocks noGrp="1"/>
          </p:cNvSpPr>
          <p:nvPr>
            <p:ph idx="1"/>
          </p:nvPr>
        </p:nvSpPr>
        <p:spPr>
          <a:ln>
            <a:noFill/>
          </a:ln>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H" sz="2800" b="0" i="0" u="none" strike="noStrike" kern="0" cap="none" spc="0" normalizeH="0" baseline="0" noProof="0" dirty="0">
                <a:ln>
                  <a:noFill/>
                </a:ln>
                <a:solidFill>
                  <a:srgbClr val="E7E6E6">
                    <a:lumMod val="50000"/>
                  </a:srgbClr>
                </a:solidFill>
                <a:effectLst/>
                <a:uLnTx/>
                <a:uFillTx/>
                <a:latin typeface="IFAO-Grec Unicode" panose="02020603050405020304" pitchFamily="18" charset="77"/>
                <a:ea typeface="IFAO-Grec Unicode" panose="02020603050405020304" pitchFamily="18" charset="77"/>
                <a:cs typeface="+mn-cs"/>
              </a:rPr>
              <a:t>je te juge de très près semblable en beauté, en grandeur et en prestance</a:t>
            </a:r>
            <a:endParaRPr lang="fr-CH" sz="1800" kern="100" dirty="0">
              <a:effectLst/>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 |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dirty="0">
                <a:effectLst/>
                <a:latin typeface="IFAO-Grec Unicode" panose="02020603050405020304" pitchFamily="18" charset="0"/>
                <a:ea typeface="IFAO-Grec Unicode" panose="02020603050405020304" pitchFamily="18" charset="0"/>
                <a:cs typeface="Times New Roman" panose="02020603050405020304" pitchFamily="18"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endParaRPr lang="fr-CH" sz="3200" kern="100" dirty="0">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εἶδός</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τε </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μέγεθός τε</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φυήν</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τ᾽</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ἄγχιστα</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ἐίσκω</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a:t>
            </a:r>
            <a:endParaRPr lang="fr-CH" sz="3200" kern="100" dirty="0">
              <a:effectLst/>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endParaRPr lang="el-GR" sz="3200" kern="100" dirty="0">
              <a:effectLst/>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césures trihémimère,</a:t>
            </a:r>
            <a:r>
              <a:rPr lang="fr-CH" sz="3200" kern="100" dirty="0">
                <a:solidFill>
                  <a:srgbClr val="7030A0"/>
                </a:solidFill>
                <a:latin typeface="IFAO-Grec Unicode" panose="02020603050405020304" pitchFamily="18" charset="77"/>
                <a:ea typeface="Aptos" panose="020B0004020202020204" pitchFamily="34" charset="0"/>
                <a:cs typeface="Times New Roman" panose="02020603050405020304" pitchFamily="18" charset="0"/>
              </a:rPr>
              <a:t> </a:t>
            </a:r>
            <a:r>
              <a:rPr lang="fr-CH" kern="100" dirty="0" err="1">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tritotrochaïque</a:t>
            </a:r>
            <a:r>
              <a:rPr lang="fr-CH" kern="100" dirty="0">
                <a:solidFill>
                  <a:srgbClr val="7030A0"/>
                </a:solidFill>
                <a:latin typeface="IFAO-Grec Unicode" panose="02020603050405020304" pitchFamily="18" charset="77"/>
                <a:ea typeface="Aptos" panose="020B0004020202020204" pitchFamily="34" charset="0"/>
                <a:cs typeface="Times New Roman" panose="02020603050405020304" pitchFamily="18" charset="0"/>
              </a:rPr>
              <a:t> et</a:t>
            </a:r>
            <a:r>
              <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hephthémimère</a:t>
            </a:r>
          </a:p>
          <a:p>
            <a:pPr marL="0" indent="0">
              <a:buNone/>
            </a:pPr>
            <a:r>
              <a:rPr lang="fr-CH" kern="100" dirty="0">
                <a:solidFill>
                  <a:srgbClr val="00B050"/>
                </a:solidFill>
                <a:effectLst/>
                <a:latin typeface="IFAO-Grec Unicode" panose="02020603050405020304" pitchFamily="18" charset="77"/>
                <a:ea typeface="Aptos" panose="020B0004020202020204" pitchFamily="34" charset="0"/>
                <a:cs typeface="Times New Roman" panose="02020603050405020304" pitchFamily="18" charset="0"/>
              </a:rPr>
              <a:t>					esprit sur </a:t>
            </a:r>
            <a:r>
              <a:rPr lang="el-GR" kern="100" dirty="0">
                <a:solidFill>
                  <a:srgbClr val="00B050"/>
                </a:solidFill>
                <a:effectLst/>
                <a:latin typeface="IFAO-Grec Unicode" panose="02020603050405020304" pitchFamily="18" charset="77"/>
                <a:ea typeface="Aptos" panose="020B0004020202020204" pitchFamily="34" charset="0"/>
                <a:cs typeface="Times New Roman" panose="02020603050405020304" pitchFamily="18" charset="0"/>
              </a:rPr>
              <a:t>ε </a:t>
            </a:r>
            <a:r>
              <a:rPr lang="fr-CH" kern="100" dirty="0">
                <a:solidFill>
                  <a:srgbClr val="00B050"/>
                </a:solidFill>
                <a:effectLst/>
                <a:latin typeface="IFAO-Grec Unicode" panose="02020603050405020304" pitchFamily="18" charset="77"/>
                <a:ea typeface="Aptos" panose="020B0004020202020204" pitchFamily="34" charset="0"/>
                <a:cs typeface="Times New Roman" panose="02020603050405020304" pitchFamily="18" charset="0"/>
              </a:rPr>
              <a:t>≠ diphthongue</a:t>
            </a:r>
            <a:endPar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fr-CH" kern="100" dirty="0">
                <a:solidFill>
                  <a:schemeClr val="accent6"/>
                </a:solidFill>
                <a:latin typeface="IFAO-Grec Unicode" panose="02020603050405020304" pitchFamily="18" charset="77"/>
                <a:ea typeface="Aptos" panose="020B0004020202020204" pitchFamily="34" charset="0"/>
                <a:cs typeface="Times New Roman" panose="02020603050405020304" pitchFamily="18" charset="0"/>
              </a:rPr>
              <a:t>	</a:t>
            </a:r>
            <a:r>
              <a:rPr lang="fr-CH" kern="100" dirty="0">
                <a:solidFill>
                  <a:srgbClr val="00B050"/>
                </a:solidFill>
                <a:latin typeface="IFAO-Grec Unicode" panose="02020603050405020304" pitchFamily="18" charset="77"/>
                <a:ea typeface="Aptos" panose="020B0004020202020204" pitchFamily="34" charset="0"/>
                <a:cs typeface="Times New Roman" panose="02020603050405020304" pitchFamily="18" charset="0"/>
              </a:rPr>
              <a:t>allongement devant une consonne </a:t>
            </a:r>
            <a:r>
              <a:rPr lang="fr-CH" kern="100" dirty="0" err="1">
                <a:solidFill>
                  <a:srgbClr val="00B050"/>
                </a:solidFill>
                <a:latin typeface="IFAO-Grec Unicode" panose="02020603050405020304" pitchFamily="18" charset="77"/>
                <a:ea typeface="Aptos" panose="020B0004020202020204" pitchFamily="34" charset="0"/>
                <a:cs typeface="Times New Roman" panose="02020603050405020304" pitchFamily="18" charset="0"/>
              </a:rPr>
              <a:t>continuante</a:t>
            </a:r>
            <a:r>
              <a:rPr lang="fr-CH" kern="100" dirty="0">
                <a:solidFill>
                  <a:srgbClr val="00B050"/>
                </a:solidFill>
                <a:latin typeface="IFAO-Grec Unicode" panose="02020603050405020304" pitchFamily="18" charset="77"/>
                <a:ea typeface="Aptos" panose="020B0004020202020204" pitchFamily="34" charset="0"/>
                <a:cs typeface="Times New Roman" panose="02020603050405020304" pitchFamily="18" charset="0"/>
              </a:rPr>
              <a:t> (</a:t>
            </a:r>
            <a:r>
              <a:rPr lang="el-GR" kern="100" dirty="0">
                <a:solidFill>
                  <a:srgbClr val="00B050"/>
                </a:solidFill>
                <a:latin typeface="IFAO-Grec Unicode" panose="02020603050405020304" pitchFamily="18" charset="77"/>
                <a:ea typeface="Aptos" panose="020B0004020202020204" pitchFamily="34" charset="0"/>
                <a:cs typeface="Times New Roman" panose="02020603050405020304" pitchFamily="18" charset="0"/>
              </a:rPr>
              <a:t>σ, μ</a:t>
            </a:r>
            <a:r>
              <a:rPr lang="fr-CH" kern="100" dirty="0">
                <a:solidFill>
                  <a:srgbClr val="00B050"/>
                </a:solidFill>
                <a:latin typeface="IFAO-Grec Unicode" panose="02020603050405020304" pitchFamily="18" charset="77"/>
                <a:ea typeface="Aptos" panose="020B0004020202020204" pitchFamily="34" charset="0"/>
                <a:cs typeface="Times New Roman" panose="02020603050405020304" pitchFamily="18" charset="0"/>
              </a:rPr>
              <a:t>)</a:t>
            </a:r>
            <a:endParaRPr lang="en-CH"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B03B78F1-12E0-4D10-15EB-B93AAA3E5AE8}"/>
              </a:ext>
            </a:extLst>
          </p:cNvPr>
          <p:cNvCxnSpPr/>
          <p:nvPr/>
        </p:nvCxnSpPr>
        <p:spPr>
          <a:xfrm flipH="1" flipV="1">
            <a:off x="4335517" y="3429000"/>
            <a:ext cx="220717" cy="57544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850457B-5DB3-2573-B27F-4AB93671EBDF}"/>
              </a:ext>
            </a:extLst>
          </p:cNvPr>
          <p:cNvCxnSpPr>
            <a:cxnSpLocks/>
          </p:cNvCxnSpPr>
          <p:nvPr/>
        </p:nvCxnSpPr>
        <p:spPr>
          <a:xfrm flipV="1">
            <a:off x="2002219" y="3429000"/>
            <a:ext cx="0" cy="1675435"/>
          </a:xfrm>
          <a:prstGeom prst="straightConnector1">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6C5A808-58A8-C655-04BE-E07E5D188CB1}"/>
              </a:ext>
            </a:extLst>
          </p:cNvPr>
          <p:cNvCxnSpPr>
            <a:cxnSpLocks/>
          </p:cNvCxnSpPr>
          <p:nvPr/>
        </p:nvCxnSpPr>
        <p:spPr>
          <a:xfrm flipH="1" flipV="1">
            <a:off x="2412124" y="3429000"/>
            <a:ext cx="567560" cy="70723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B40E4B7-2540-9EB3-D3CB-D94F3E11A4A2}"/>
              </a:ext>
            </a:extLst>
          </p:cNvPr>
          <p:cNvCxnSpPr>
            <a:cxnSpLocks/>
          </p:cNvCxnSpPr>
          <p:nvPr/>
        </p:nvCxnSpPr>
        <p:spPr>
          <a:xfrm flipH="1" flipV="1">
            <a:off x="6047390" y="3490488"/>
            <a:ext cx="1119352" cy="584254"/>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DD6DD88-675F-DC84-089E-4F183D1E1893}"/>
              </a:ext>
            </a:extLst>
          </p:cNvPr>
          <p:cNvSpPr/>
          <p:nvPr/>
        </p:nvSpPr>
        <p:spPr>
          <a:xfrm>
            <a:off x="1860322" y="2947538"/>
            <a:ext cx="409911" cy="394138"/>
          </a:xfrm>
          <a:prstGeom prst="rect">
            <a:avLst/>
          </a:prstGeom>
          <a:solidFill>
            <a:schemeClr val="accent6">
              <a:alpha val="4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Rectangle 3">
            <a:extLst>
              <a:ext uri="{FF2B5EF4-FFF2-40B4-BE49-F238E27FC236}">
                <a16:creationId xmlns:a16="http://schemas.microsoft.com/office/drawing/2014/main" id="{20B07C3B-C5BF-40B5-CF6F-C47585FD0B12}"/>
              </a:ext>
            </a:extLst>
          </p:cNvPr>
          <p:cNvSpPr/>
          <p:nvPr/>
        </p:nvSpPr>
        <p:spPr>
          <a:xfrm>
            <a:off x="7313772" y="2947538"/>
            <a:ext cx="310348" cy="394138"/>
          </a:xfrm>
          <a:prstGeom prst="rect">
            <a:avLst/>
          </a:prstGeom>
          <a:solidFill>
            <a:schemeClr val="accent6">
              <a:alpha val="4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9" name="Straight Arrow Connector 8">
            <a:extLst>
              <a:ext uri="{FF2B5EF4-FFF2-40B4-BE49-F238E27FC236}">
                <a16:creationId xmlns:a16="http://schemas.microsoft.com/office/drawing/2014/main" id="{A4A18A04-3D9B-F306-4D60-48AA4F081D12}"/>
              </a:ext>
            </a:extLst>
          </p:cNvPr>
          <p:cNvCxnSpPr>
            <a:cxnSpLocks/>
          </p:cNvCxnSpPr>
          <p:nvPr/>
        </p:nvCxnSpPr>
        <p:spPr>
          <a:xfrm flipV="1">
            <a:off x="7030995" y="3429000"/>
            <a:ext cx="387602" cy="1143000"/>
          </a:xfrm>
          <a:prstGeom prst="straightConnector1">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532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39799-60E9-073E-BDE9-1B86538F139D}"/>
              </a:ext>
            </a:extLst>
          </p:cNvPr>
          <p:cNvSpPr>
            <a:spLocks noGrp="1"/>
          </p:cNvSpPr>
          <p:nvPr>
            <p:ph type="title"/>
          </p:nvPr>
        </p:nvSpPr>
        <p:spPr/>
        <p:txBody>
          <a:bodyPr/>
          <a:lstStyle/>
          <a:p>
            <a:r>
              <a:rPr lang="fr-CH" dirty="0"/>
              <a:t>I. Hexamètres dactyliques: </a:t>
            </a:r>
            <a:r>
              <a:rPr lang="fr-CH" i="1" dirty="0" err="1"/>
              <a:t>Od</a:t>
            </a:r>
            <a:r>
              <a:rPr lang="fr-CH" dirty="0"/>
              <a:t>. 6,149-161</a:t>
            </a:r>
          </a:p>
        </p:txBody>
      </p:sp>
      <p:sp>
        <p:nvSpPr>
          <p:cNvPr id="3" name="Content Placeholder 2">
            <a:extLst>
              <a:ext uri="{FF2B5EF4-FFF2-40B4-BE49-F238E27FC236}">
                <a16:creationId xmlns:a16="http://schemas.microsoft.com/office/drawing/2014/main" id="{5006E469-44CD-93EA-00D6-FF9E2404BF54}"/>
              </a:ext>
            </a:extLst>
          </p:cNvPr>
          <p:cNvSpPr>
            <a:spLocks noGrp="1"/>
          </p:cNvSpPr>
          <p:nvPr>
            <p:ph idx="1"/>
          </p:nvPr>
        </p:nvSpPr>
        <p:spPr>
          <a:ln>
            <a:noFill/>
          </a:ln>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H" sz="2800" b="0" i="0" u="none" strike="noStrike" kern="0" cap="none" spc="0" normalizeH="0" baseline="0" noProof="0" dirty="0">
                <a:ln>
                  <a:noFill/>
                </a:ln>
                <a:solidFill>
                  <a:srgbClr val="E7E6E6">
                    <a:lumMod val="50000"/>
                  </a:srgbClr>
                </a:solidFill>
                <a:effectLst/>
                <a:uLnTx/>
                <a:uFillTx/>
                <a:latin typeface="IFAO-Grec Unicode" panose="02020603050405020304" pitchFamily="18" charset="77"/>
                <a:ea typeface="IFAO-Grec Unicode" panose="02020603050405020304" pitchFamily="18" charset="77"/>
                <a:cs typeface="+mn-cs"/>
              </a:rPr>
              <a:t>je te juge de très près semblable en beauté, en grandeur et en prestance</a:t>
            </a:r>
            <a:endParaRPr lang="fr-CH" sz="1800" kern="100" dirty="0">
              <a:effectLst/>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 |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 </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kern="100" dirty="0">
                <a:effectLst/>
                <a:latin typeface="IFAO-Grec Unicode" panose="02020603050405020304" pitchFamily="18" charset="77"/>
                <a:ea typeface="Aptos" panose="020B0004020202020204" pitchFamily="34" charset="0"/>
                <a:cs typeface="Segoe UI Symbol" panose="020B0502040204020203" pitchFamily="34"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a:t>
            </a:r>
            <a:r>
              <a:rPr lang="fr-CH" sz="3200" b="1" dirty="0">
                <a:effectLst/>
                <a:latin typeface="IFAO-Grec Unicode" panose="02020603050405020304" pitchFamily="18" charset="0"/>
                <a:ea typeface="IFAO-Grec Unicode" panose="02020603050405020304" pitchFamily="18" charset="0"/>
                <a:cs typeface="Times New Roman" panose="02020603050405020304" pitchFamily="18" charset="0"/>
              </a:rPr>
              <a:t></a:t>
            </a:r>
            <a:r>
              <a:rPr lang="fr-CH" sz="3200" b="1" kern="100" dirty="0">
                <a:effectLst/>
                <a:latin typeface="IFAO-Grec Unicode" panose="02020603050405020304" pitchFamily="18" charset="77"/>
                <a:ea typeface="Aptos" panose="020B0004020202020204" pitchFamily="34" charset="0"/>
                <a:cs typeface="Gentium Book Plus" panose="02000503060000020004" pitchFamily="2" charset="0"/>
              </a:rPr>
              <a:t> || </a:t>
            </a:r>
            <a:endParaRPr lang="fr-CH" sz="3200" kern="100" dirty="0">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εἶδός</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τε </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μέγεθός τε</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φυήν</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τ᾽</a:t>
            </a:r>
            <a:r>
              <a:rPr lang="fr-CH" sz="3200"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ἄγχιστα</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 </a:t>
            </a:r>
            <a:r>
              <a:rPr lang="el-GR" sz="3200" kern="100" dirty="0" err="1">
                <a:effectLst/>
                <a:latin typeface="IFAO-Grec Unicode" panose="02020603050405020304" pitchFamily="18" charset="77"/>
                <a:ea typeface="Aptos" panose="020B0004020202020204" pitchFamily="34" charset="0"/>
                <a:cs typeface="Times New Roman" panose="02020603050405020304" pitchFamily="18" charset="0"/>
              </a:rPr>
              <a:t>ἐίσκω</a:t>
            </a:r>
            <a:r>
              <a:rPr lang="el-GR" sz="3200" kern="100" dirty="0">
                <a:effectLst/>
                <a:latin typeface="IFAO-Grec Unicode" panose="02020603050405020304" pitchFamily="18" charset="77"/>
                <a:ea typeface="Aptos" panose="020B0004020202020204" pitchFamily="34" charset="0"/>
                <a:cs typeface="Times New Roman" panose="02020603050405020304" pitchFamily="18" charset="0"/>
              </a:rPr>
              <a:t>·</a:t>
            </a:r>
            <a:endParaRPr lang="fr-CH" sz="3200" kern="100" dirty="0">
              <a:effectLst/>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endParaRPr lang="el-GR" sz="3200" kern="100" dirty="0">
              <a:effectLst/>
              <a:latin typeface="IFAO-Grec Unicode" panose="02020603050405020304" pitchFamily="18" charset="77"/>
              <a:ea typeface="Aptos" panose="020B0004020202020204" pitchFamily="34" charset="0"/>
              <a:cs typeface="Times New Roman" panose="02020603050405020304" pitchFamily="18" charset="0"/>
            </a:endParaRPr>
          </a:p>
          <a:p>
            <a:pPr marL="0" indent="0">
              <a:buNone/>
            </a:pPr>
            <a:r>
              <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césures trihémimère,</a:t>
            </a:r>
            <a:r>
              <a:rPr lang="fr-CH" sz="3200" kern="100" dirty="0">
                <a:solidFill>
                  <a:srgbClr val="7030A0"/>
                </a:solidFill>
                <a:latin typeface="IFAO-Grec Unicode" panose="02020603050405020304" pitchFamily="18" charset="77"/>
                <a:ea typeface="Aptos" panose="020B0004020202020204" pitchFamily="34" charset="0"/>
                <a:cs typeface="Times New Roman" panose="02020603050405020304" pitchFamily="18" charset="0"/>
              </a:rPr>
              <a:t> </a:t>
            </a:r>
            <a:r>
              <a:rPr lang="fr-CH" kern="100" dirty="0" err="1">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tritotrochaïque</a:t>
            </a:r>
            <a:r>
              <a:rPr lang="fr-CH" kern="100" dirty="0">
                <a:solidFill>
                  <a:srgbClr val="7030A0"/>
                </a:solidFill>
                <a:latin typeface="IFAO-Grec Unicode" panose="02020603050405020304" pitchFamily="18" charset="77"/>
                <a:ea typeface="Aptos" panose="020B0004020202020204" pitchFamily="34" charset="0"/>
                <a:cs typeface="Times New Roman" panose="02020603050405020304" pitchFamily="18" charset="0"/>
              </a:rPr>
              <a:t> et</a:t>
            </a:r>
            <a:r>
              <a:rPr lang="fr-CH" kern="100" dirty="0">
                <a:solidFill>
                  <a:srgbClr val="7030A0"/>
                </a:solidFill>
                <a:effectLst/>
                <a:latin typeface="IFAO-Grec Unicode" panose="02020603050405020304" pitchFamily="18" charset="77"/>
                <a:ea typeface="Aptos" panose="020B0004020202020204" pitchFamily="34" charset="0"/>
                <a:cs typeface="Times New Roman" panose="02020603050405020304" pitchFamily="18" charset="0"/>
              </a:rPr>
              <a:t> hephthémimère</a:t>
            </a:r>
          </a:p>
          <a:p>
            <a:pPr marL="0" indent="0">
              <a:buNone/>
            </a:pPr>
            <a:r>
              <a:rPr lang="fr-CH" kern="100" dirty="0">
                <a:solidFill>
                  <a:srgbClr val="00B050"/>
                </a:solidFill>
                <a:effectLst/>
                <a:latin typeface="IFAO-Grec Unicode" panose="02020603050405020304" pitchFamily="18" charset="77"/>
                <a:ea typeface="Aptos" panose="020B0004020202020204" pitchFamily="34" charset="0"/>
                <a:cs typeface="Times New Roman" panose="02020603050405020304" pitchFamily="18" charset="0"/>
              </a:rPr>
              <a:t>					</a:t>
            </a:r>
            <a:r>
              <a:rPr lang="fr-CH" kern="100" dirty="0">
                <a:solidFill>
                  <a:schemeClr val="accent6"/>
                </a:solidFill>
                <a:latin typeface="IFAO-Grec Unicode" panose="02020603050405020304" pitchFamily="18" charset="77"/>
                <a:ea typeface="Aptos" panose="020B0004020202020204" pitchFamily="34" charset="0"/>
                <a:cs typeface="Times New Roman" panose="02020603050405020304" pitchFamily="18" charset="0"/>
              </a:rPr>
              <a:t>	</a:t>
            </a:r>
            <a:endParaRPr lang="en-CH"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B03B78F1-12E0-4D10-15EB-B93AAA3E5AE8}"/>
              </a:ext>
            </a:extLst>
          </p:cNvPr>
          <p:cNvCxnSpPr/>
          <p:nvPr/>
        </p:nvCxnSpPr>
        <p:spPr>
          <a:xfrm flipH="1" flipV="1">
            <a:off x="4335517" y="3429000"/>
            <a:ext cx="220717" cy="57544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6C5A808-58A8-C655-04BE-E07E5D188CB1}"/>
              </a:ext>
            </a:extLst>
          </p:cNvPr>
          <p:cNvCxnSpPr>
            <a:cxnSpLocks/>
          </p:cNvCxnSpPr>
          <p:nvPr/>
        </p:nvCxnSpPr>
        <p:spPr>
          <a:xfrm flipH="1" flipV="1">
            <a:off x="2412124" y="3429000"/>
            <a:ext cx="567560" cy="70723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B40E4B7-2540-9EB3-D3CB-D94F3E11A4A2}"/>
              </a:ext>
            </a:extLst>
          </p:cNvPr>
          <p:cNvCxnSpPr>
            <a:cxnSpLocks/>
          </p:cNvCxnSpPr>
          <p:nvPr/>
        </p:nvCxnSpPr>
        <p:spPr>
          <a:xfrm flipH="1" flipV="1">
            <a:off x="6047390" y="3490488"/>
            <a:ext cx="1119352" cy="584254"/>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1593BC1-5466-CD41-6355-AF39329189C0}"/>
              </a:ext>
            </a:extLst>
          </p:cNvPr>
          <p:cNvSpPr/>
          <p:nvPr/>
        </p:nvSpPr>
        <p:spPr>
          <a:xfrm>
            <a:off x="4102442" y="4837069"/>
            <a:ext cx="4349579" cy="1655806"/>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dirty="0"/>
              <a:t>Ces nombreuses césures créent un effet d’accumulation.</a:t>
            </a:r>
          </a:p>
        </p:txBody>
      </p:sp>
    </p:spTree>
    <p:extLst>
      <p:ext uri="{BB962C8B-B14F-4D97-AF65-F5344CB8AC3E}">
        <p14:creationId xmlns:p14="http://schemas.microsoft.com/office/powerpoint/2010/main" val="1476384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6545</TotalTime>
  <Words>4790</Words>
  <Application>Microsoft Macintosh PowerPoint</Application>
  <PresentationFormat>Widescreen</PresentationFormat>
  <Paragraphs>564</Paragraphs>
  <Slides>64</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Aptos</vt:lpstr>
      <vt:lpstr>Arial</vt:lpstr>
      <vt:lpstr>Calibri</vt:lpstr>
      <vt:lpstr>Calibri Light</vt:lpstr>
      <vt:lpstr>IFAO-Grec Unicode</vt:lpstr>
      <vt:lpstr>Wingdings</vt:lpstr>
      <vt:lpstr>Office Theme</vt:lpstr>
      <vt:lpstr>Introduction aux études grecques</vt:lpstr>
      <vt:lpstr>Correction des exercices</vt:lpstr>
      <vt:lpstr>I. Hexamètres dactyliques: Od. 6,149-161</vt:lpstr>
      <vt:lpstr>I. Hexamètres dactyliques: Od. 6,149-161</vt:lpstr>
      <vt:lpstr>I. Hexamètres dactyliques: Od. 6,149-161</vt:lpstr>
      <vt:lpstr>I. Hexamètres dactyliques: Od. 6,149-161</vt:lpstr>
      <vt:lpstr>I. Hexamètres dactyliques: Od. 6,149-161</vt:lpstr>
      <vt:lpstr>I. Hexamètres dactyliques: Od. 6,149-161</vt:lpstr>
      <vt:lpstr>I. Hexamètres dactyliques: Od. 6,149-161</vt:lpstr>
      <vt:lpstr>I. Hexamètres dactyliques: Od. 6,149-161</vt:lpstr>
      <vt:lpstr>I. Hexamètres dactyliques: Od. 6,149-161</vt:lpstr>
      <vt:lpstr>I. Hexamètres dactyliques: Od. 6,149-161</vt:lpstr>
      <vt:lpstr>I. Hexamètres dactyliques: Od. 6,149-161</vt:lpstr>
      <vt:lpstr>I. Hexamètres dactyliques: Od. 6,149-161</vt:lpstr>
      <vt:lpstr>I. Hexamètres dactyliques: Od. 6,149-161</vt:lpstr>
      <vt:lpstr>I. Hexamètres dactyliques: Od. 6,149-161</vt:lpstr>
      <vt:lpstr>I. Hexamètres dactyliques: Od. 6,149-161</vt:lpstr>
      <vt:lpstr>I. Hexamètres dactyliques: Od. 6,149-161</vt:lpstr>
      <vt:lpstr>I. Hexamètres dactyliques: Od. 6,149-161</vt:lpstr>
      <vt:lpstr>Remarques sur les césures</vt:lpstr>
      <vt:lpstr>II. Distique élégiaque: Tyrtée F 12 (West)</vt:lpstr>
      <vt:lpstr>II. Distique élégiaque: Tyrtée F 12 (West)</vt:lpstr>
      <vt:lpstr>II. Distique élégiaque: Tyrtée F 12 (West)</vt:lpstr>
      <vt:lpstr>II. Distique élégiaque: Tyrtée F 12 (West)</vt:lpstr>
      <vt:lpstr>II. Distique élégiaque: Tyrtée F 12 (West)</vt:lpstr>
      <vt:lpstr>Trimètre iambique</vt:lpstr>
      <vt:lpstr>Structure du trimètre iambique</vt:lpstr>
      <vt:lpstr>Iambe</vt:lpstr>
      <vt:lpstr>Trimètre iambique</vt:lpstr>
      <vt:lpstr>Exemple tiré d’une tragédie</vt:lpstr>
      <vt:lpstr>Exemple tiré d’une tragédie</vt:lpstr>
      <vt:lpstr>Exemple tiré d’une comédie</vt:lpstr>
      <vt:lpstr>Exemple tiré d’une comédie</vt:lpstr>
      <vt:lpstr>Choliambe</vt:lpstr>
      <vt:lpstr>Tétramètre trochaïque (catalectique)</vt:lpstr>
      <vt:lpstr>Tétramètre trochaïque (catalectique)</vt:lpstr>
      <vt:lpstr>Loi de Porson</vt:lpstr>
      <vt:lpstr>Loi de Porson</vt:lpstr>
      <vt:lpstr>Loi de Porson</vt:lpstr>
      <vt:lpstr>Anapeste aristophanien: tétramètre anapestique catalectique</vt:lpstr>
      <vt:lpstr>Anapeste (⏑ ⏑ – )</vt:lpstr>
      <vt:lpstr>Exercice: tétramètre anapestique</vt:lpstr>
      <vt:lpstr>Exercice: tétramètre anapestique</vt:lpstr>
      <vt:lpstr>Poésie strophique</vt:lpstr>
      <vt:lpstr>Poésie épodique ionienne</vt:lpstr>
      <vt:lpstr>Poésie lyrique éolienne</vt:lpstr>
      <vt:lpstr>Quelques côla de métrique éolienne</vt:lpstr>
      <vt:lpstr>Décrire le schéma métrique</vt:lpstr>
      <vt:lpstr>Strophe sapphique</vt:lpstr>
      <vt:lpstr>Exercice: strophe sapphique</vt:lpstr>
      <vt:lpstr>Exercice: strophe sapphique</vt:lpstr>
      <vt:lpstr>Strophe alcaïque</vt:lpstr>
      <vt:lpstr>Poésie lyrique dorienne</vt:lpstr>
      <vt:lpstr>Poésie lyrique dorienne</vt:lpstr>
      <vt:lpstr>Encore de la poésie lyrique…</vt:lpstr>
      <vt:lpstr>Où trouver le schéma métrique d’un poème?</vt:lpstr>
      <vt:lpstr>Où trouver le schéma métrique d’un poème?</vt:lpstr>
      <vt:lpstr>Où trouver le schéma métrique d’un poème?</vt:lpstr>
      <vt:lpstr>Interprétation métrique</vt:lpstr>
      <vt:lpstr>Interprétation métrique</vt:lpstr>
      <vt:lpstr>Interprétation métrique</vt:lpstr>
      <vt:lpstr>Interprétation métrique</vt:lpstr>
      <vt:lpstr>Aborder un texte en vers: marche à suivre</vt:lpstr>
      <vt:lpstr>Documents utiles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Métrique</dc:title>
  <dc:creator>Marie Agnes Bagnoud</dc:creator>
  <cp:lastModifiedBy>Marie Agnes Bagnoud</cp:lastModifiedBy>
  <cp:revision>208</cp:revision>
  <dcterms:created xsi:type="dcterms:W3CDTF">2024-02-07T10:05:05Z</dcterms:created>
  <dcterms:modified xsi:type="dcterms:W3CDTF">2024-04-26T12:54:31Z</dcterms:modified>
</cp:coreProperties>
</file>