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58_BB2A42FC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479" r:id="rId2"/>
    <p:sldId id="390" r:id="rId3"/>
    <p:sldId id="459" r:id="rId4"/>
    <p:sldId id="463" r:id="rId5"/>
    <p:sldId id="464" r:id="rId6"/>
    <p:sldId id="465" r:id="rId7"/>
    <p:sldId id="466" r:id="rId8"/>
    <p:sldId id="467" r:id="rId9"/>
    <p:sldId id="468" r:id="rId10"/>
    <p:sldId id="460" r:id="rId11"/>
    <p:sldId id="453" r:id="rId12"/>
    <p:sldId id="454" r:id="rId13"/>
    <p:sldId id="455" r:id="rId14"/>
    <p:sldId id="456" r:id="rId15"/>
    <p:sldId id="457" r:id="rId16"/>
    <p:sldId id="458" r:id="rId17"/>
    <p:sldId id="452" r:id="rId18"/>
    <p:sldId id="302" r:id="rId19"/>
    <p:sldId id="367" r:id="rId20"/>
    <p:sldId id="332" r:id="rId21"/>
    <p:sldId id="347" r:id="rId22"/>
    <p:sldId id="334" r:id="rId23"/>
    <p:sldId id="469" r:id="rId24"/>
    <p:sldId id="349" r:id="rId25"/>
    <p:sldId id="477" r:id="rId26"/>
    <p:sldId id="478" r:id="rId27"/>
    <p:sldId id="375" r:id="rId28"/>
    <p:sldId id="298" r:id="rId29"/>
    <p:sldId id="297" r:id="rId30"/>
    <p:sldId id="371" r:id="rId31"/>
    <p:sldId id="372" r:id="rId32"/>
    <p:sldId id="416" r:id="rId33"/>
    <p:sldId id="340" r:id="rId34"/>
    <p:sldId id="344" r:id="rId35"/>
    <p:sldId id="342" r:id="rId36"/>
    <p:sldId id="341" r:id="rId37"/>
    <p:sldId id="345" r:id="rId38"/>
    <p:sldId id="346" r:id="rId39"/>
    <p:sldId id="305" r:id="rId40"/>
    <p:sldId id="417" r:id="rId41"/>
    <p:sldId id="361" r:id="rId42"/>
    <p:sldId id="381" r:id="rId43"/>
    <p:sldId id="258" r:id="rId44"/>
    <p:sldId id="303" r:id="rId45"/>
    <p:sldId id="304" r:id="rId46"/>
    <p:sldId id="382" r:id="rId47"/>
    <p:sldId id="376" r:id="rId48"/>
    <p:sldId id="380" r:id="rId49"/>
    <p:sldId id="439" r:id="rId50"/>
    <p:sldId id="440" r:id="rId51"/>
    <p:sldId id="441" r:id="rId52"/>
    <p:sldId id="451" r:id="rId53"/>
    <p:sldId id="306" r:id="rId54"/>
    <p:sldId id="307" r:id="rId55"/>
    <p:sldId id="442" r:id="rId56"/>
    <p:sldId id="470" r:id="rId57"/>
    <p:sldId id="471" r:id="rId58"/>
    <p:sldId id="472" r:id="rId59"/>
    <p:sldId id="473" r:id="rId60"/>
    <p:sldId id="316" r:id="rId61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122670-3E3E-E0C7-E63C-B129E4415566}" name="Marie Agnes Bagnoud" initials="MB" userId="S::Marie.Bagnoud.1@unige.ch::1309cce0-7f46-4e52-874c-00cd2785df8b" providerId="AD"/>
  <p188:author id="{83BB7BC8-432B-3499-1FDA-7E690603D928}" name="Marie Agnes Bagnoud" initials="MAB" userId="S::marie.bagnoud.1@unige.ch::1309cce0-7f46-4e52-874c-00cd2785df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855"/>
    <p:restoredTop sz="93944"/>
  </p:normalViewPr>
  <p:slideViewPr>
    <p:cSldViewPr snapToGrid="0">
      <p:cViewPr varScale="1">
        <p:scale>
          <a:sx n="111" d="100"/>
          <a:sy n="111" d="100"/>
        </p:scale>
        <p:origin x="22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modernComment_158_BB2A42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1AB3147-FD0A-344F-BC2D-289DB4D532E3}" authorId="{D0122670-3E3E-E0C7-E63C-B129E4415566}" created="2024-02-08T15:04:52.236">
    <pc:sldMkLst xmlns:pc="http://schemas.microsoft.com/office/powerpoint/2013/main/command">
      <pc:docMk/>
      <pc:sldMk cId="3140109052" sldId="344"/>
    </pc:sldMkLst>
    <p188:txBody>
      <a:bodyPr/>
      <a:lstStyle/>
      <a:p>
        <a:r>
          <a:rPr lang="fr-CH"/>
          <a:t>Ajouter enregistrement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E31B-9014-1C43-84EF-6CC81CF6D4A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B3F1D-F087-8245-98CD-21F6BBAB6E3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931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c-bac/40501151644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800" dirty="0">
                <a:solidFill>
                  <a:srgbClr val="FFFFFF"/>
                </a:solidFill>
                <a:hlinkClick r:id="rId3" tooltip="https://www.flickr.com/photos/lac-bac/4050115164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r-CH" sz="800" dirty="0">
                <a:solidFill>
                  <a:srgbClr val="FFFFFF"/>
                </a:solidFill>
              </a:rPr>
              <a:t> by </a:t>
            </a:r>
            <a:r>
              <a:rPr lang="fr-CH" sz="800" dirty="0" err="1">
                <a:solidFill>
                  <a:srgbClr val="FFFFFF"/>
                </a:solidFill>
              </a:rPr>
              <a:t>Unknown</a:t>
            </a:r>
            <a:r>
              <a:rPr lang="fr-CH" sz="800" dirty="0">
                <a:solidFill>
                  <a:srgbClr val="FFFFFF"/>
                </a:solidFill>
              </a:rPr>
              <a:t> </a:t>
            </a:r>
            <a:r>
              <a:rPr lang="fr-CH" sz="800" dirty="0" err="1">
                <a:solidFill>
                  <a:srgbClr val="FFFFFF"/>
                </a:solidFill>
              </a:rPr>
              <a:t>Author</a:t>
            </a:r>
            <a:r>
              <a:rPr lang="fr-CH" sz="800" dirty="0">
                <a:solidFill>
                  <a:srgbClr val="FFFFFF"/>
                </a:solidFill>
              </a:rPr>
              <a:t> </a:t>
            </a:r>
            <a:r>
              <a:rPr lang="fr-CH" sz="800" dirty="0" err="1">
                <a:solidFill>
                  <a:srgbClr val="FFFFFF"/>
                </a:solidFill>
              </a:rPr>
              <a:t>is</a:t>
            </a:r>
            <a:r>
              <a:rPr lang="fr-CH" sz="800" dirty="0">
                <a:solidFill>
                  <a:srgbClr val="FFFFFF"/>
                </a:solidFill>
              </a:rPr>
              <a:t> </a:t>
            </a:r>
            <a:r>
              <a:rPr lang="fr-CH" sz="800" dirty="0" err="1">
                <a:solidFill>
                  <a:srgbClr val="FFFFFF"/>
                </a:solidFill>
              </a:rPr>
              <a:t>licensed</a:t>
            </a:r>
            <a:r>
              <a:rPr lang="fr-CH" sz="800" dirty="0">
                <a:solidFill>
                  <a:srgbClr val="FFFFFF"/>
                </a:solidFill>
              </a:rPr>
              <a:t> </a:t>
            </a:r>
            <a:r>
              <a:rPr lang="fr-CH" sz="800" dirty="0" err="1">
                <a:solidFill>
                  <a:srgbClr val="FFFFFF"/>
                </a:solidFill>
              </a:rPr>
              <a:t>under</a:t>
            </a:r>
            <a:r>
              <a:rPr lang="fr-CH" sz="800" dirty="0">
                <a:solidFill>
                  <a:srgbClr val="FFFFFF"/>
                </a:solidFill>
              </a:rPr>
              <a:t> </a:t>
            </a:r>
            <a:r>
              <a:rPr lang="fr-CH" sz="8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r-CH" sz="800" dirty="0">
              <a:solidFill>
                <a:srgbClr val="FFFFFF"/>
              </a:solidFill>
            </a:endParaRP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76653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1. penthémimère + bucolique (après 8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</a:t>
            </a:r>
          </a:p>
          <a:p>
            <a:pPr marL="0" indent="0">
              <a:buNone/>
            </a:pPr>
            <a:r>
              <a:rPr lang="fr-CH" dirty="0"/>
              <a:t>3. </a:t>
            </a:r>
            <a:r>
              <a:rPr lang="fr-CH" dirty="0" err="1"/>
              <a:t>tritotrochaïque</a:t>
            </a:r>
            <a:r>
              <a:rPr lang="fr-CH" dirty="0"/>
              <a:t>  (entre les 2 brèves du 6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 + bucolique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56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7716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1. penthémimère + bucolique (après 8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</a:t>
            </a:r>
          </a:p>
          <a:p>
            <a:pPr marL="0" indent="0">
              <a:buNone/>
            </a:pPr>
            <a:r>
              <a:rPr lang="fr-CH" dirty="0"/>
              <a:t>3. </a:t>
            </a:r>
            <a:r>
              <a:rPr lang="fr-CH" dirty="0" err="1"/>
              <a:t>tritotrochaïque</a:t>
            </a:r>
            <a:r>
              <a:rPr lang="fr-CH" dirty="0"/>
              <a:t>  (entre les 2 brèves du 6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 + bucolique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57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2908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1. penthémimère + bucolique (après 8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</a:t>
            </a:r>
          </a:p>
          <a:p>
            <a:pPr marL="0" indent="0">
              <a:buNone/>
            </a:pPr>
            <a:r>
              <a:rPr lang="fr-CH" dirty="0"/>
              <a:t>3. </a:t>
            </a:r>
            <a:r>
              <a:rPr lang="fr-CH" dirty="0" err="1"/>
              <a:t>tritotrochaïque</a:t>
            </a:r>
            <a:r>
              <a:rPr lang="fr-CH" dirty="0"/>
              <a:t>  (entre les 2 brèves du 6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 + bucolique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58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9196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1. penthémimère + bucolique (après 8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</a:t>
            </a:r>
          </a:p>
          <a:p>
            <a:pPr marL="0" indent="0">
              <a:buNone/>
            </a:pPr>
            <a:r>
              <a:rPr lang="fr-CH" dirty="0"/>
              <a:t>3. </a:t>
            </a:r>
            <a:r>
              <a:rPr lang="fr-CH" dirty="0" err="1"/>
              <a:t>tritotrochaïque</a:t>
            </a:r>
            <a:r>
              <a:rPr lang="fr-CH" dirty="0"/>
              <a:t>  (entre les 2 brèves du 6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) + bucolique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59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0429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www.loc.gov</a:t>
            </a:r>
            <a:r>
              <a:rPr lang="fr-CH" dirty="0"/>
              <a:t>/</a:t>
            </a:r>
            <a:r>
              <a:rPr lang="fr-CH" dirty="0" err="1"/>
              <a:t>resource</a:t>
            </a:r>
            <a:r>
              <a:rPr lang="fr-CH" dirty="0"/>
              <a:t>/gdcwdl.wdl_04309/?r=-0.23,0.001,1.824,1.237,0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7688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118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71BD8-EC50-DD56-5CA5-030CD35F0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BBD93-A219-92D2-A932-9ECDF61F5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FA02E-6A2C-A6C9-789D-9FBE1235D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122B5-FC1A-9E42-22E2-C80235D72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85D1F-6BF0-6949-910E-D88C4E7CD56F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487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CH" dirty="0" err="1"/>
              <a:t>tritotrochaïque</a:t>
            </a:r>
            <a:r>
              <a:rPr lang="fr-CH" dirty="0"/>
              <a:t> (ou féminine) et bucolique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48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2687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4FED-BCD9-023D-E168-12790E21B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D15BB-BD48-28D1-86FC-4031AB478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B930F-D9BC-EEEB-251F-72ED292A2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CH" dirty="0" err="1"/>
              <a:t>tritotrochaïque</a:t>
            </a:r>
            <a:r>
              <a:rPr lang="fr-CH" dirty="0"/>
              <a:t> (ou féminine) et bucolique</a:t>
            </a:r>
          </a:p>
          <a:p>
            <a:pPr marL="228600" indent="-228600">
              <a:buAutoNum type="arabicParenR"/>
            </a:pPr>
            <a:r>
              <a:rPr lang="fr-CH" dirty="0"/>
              <a:t>masculine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43FB2-EE2E-CF40-D6EF-3052FFE27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49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821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FE4F7-F559-9984-7986-E9F687285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8838F-7143-80B2-BD5A-BAA270EAC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C63DD-280C-475C-C679-97F9F2A6D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CH" dirty="0" err="1"/>
              <a:t>tritotrochaïque</a:t>
            </a:r>
            <a:r>
              <a:rPr lang="fr-CH" dirty="0"/>
              <a:t> (ou féminine) et bucolique</a:t>
            </a:r>
          </a:p>
          <a:p>
            <a:pPr marL="228600" indent="-228600">
              <a:buAutoNum type="arabicParenR"/>
            </a:pPr>
            <a:r>
              <a:rPr lang="fr-CH" dirty="0"/>
              <a:t>masculine</a:t>
            </a:r>
          </a:p>
          <a:p>
            <a:pPr marL="228600" indent="-228600">
              <a:buAutoNum type="arabicParenR"/>
            </a:pPr>
            <a:r>
              <a:rPr lang="fr-CH" dirty="0"/>
              <a:t>masculine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17938-28C3-926B-CEB2-11EF5431E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50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782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112FB-9829-5DA8-5595-76747701E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909D4-6776-C7E4-1AFA-BE4536869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05DD0-9946-4403-0E06-1E004EFD7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CH" dirty="0" err="1"/>
              <a:t>tritotrochaïque</a:t>
            </a:r>
            <a:r>
              <a:rPr lang="fr-CH" dirty="0"/>
              <a:t> (ou féminine) et bucolique</a:t>
            </a:r>
          </a:p>
          <a:p>
            <a:pPr marL="228600" indent="-228600">
              <a:buAutoNum type="arabicParenR"/>
            </a:pPr>
            <a:r>
              <a:rPr lang="fr-CH" dirty="0"/>
              <a:t>masculine</a:t>
            </a:r>
          </a:p>
          <a:p>
            <a:pPr marL="228600" indent="-228600">
              <a:buAutoNum type="arabicParenR"/>
            </a:pPr>
            <a:r>
              <a:rPr lang="fr-CH" dirty="0"/>
              <a:t>masculine</a:t>
            </a:r>
          </a:p>
          <a:p>
            <a:pPr marL="228600" indent="-228600">
              <a:buAutoNum type="arabicParenR"/>
            </a:pPr>
            <a:r>
              <a:rPr lang="fr-CH" dirty="0"/>
              <a:t>masculine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BF8EE-6E84-AD0F-EDEF-F54B6495C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51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756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commons.wikimedia.org</a:t>
            </a:r>
            <a:r>
              <a:rPr lang="fr-CH" dirty="0"/>
              <a:t>/wiki/File:Aulos_player_Louvre_G313.jpg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B3F1D-F087-8245-98CD-21F6BBAB6E30}" type="slidenum">
              <a:rPr lang="fr-CH" smtClean="0"/>
              <a:t>52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1805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201E-AF8D-F8C3-AF7E-7A4CD9E06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516A3-4092-0601-D4BC-AC96DDE85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962F-0F0F-6B95-CF65-F9F49988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BB4DB-FBDF-9653-C936-C8F7DDFA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CA8FA-42C4-3729-2171-B82B50CD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599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16A8-F4CF-F5BF-5987-ACCFCD72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F8C41-D3AD-BBF5-C09C-0743E3CFB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842C6-C7B1-41EC-53F8-916931C35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23956-14A1-C5D8-F8D5-0E5FC262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69424-08BA-9AEF-1002-6F11C1DA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424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A10D8-C342-5C8C-40B2-23566AA8F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743A7-3156-B0DA-A739-C50D575F5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89DD-CEAE-67BE-CB7D-26EB5A6D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01A9D-A5C7-46D9-4C74-440DBCD5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584FC-7FF2-1DB3-FA38-9F3297BD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578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18B2-5DCB-0C48-DB20-8E813949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29CCF-8E36-EEC8-55D1-48D7209FA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4A8D3-13E5-5B7D-7D65-B4F8647C2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E8BC-BC5D-9B48-4CC3-5C11927B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8E85-2BC3-23E6-894E-7C19510B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2082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CAA1-083E-C204-F630-91E6957B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24F5A-C285-3A3D-CA2D-7C5B731CF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F2E3F-AC3B-36C6-FA70-A74A2BCA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8F4C-A96C-85B5-DE20-E0A4F012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D3EFE-16FA-F507-6703-D278A3BD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4562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A333-2511-002D-D44C-FC440D86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2083C-DFE9-CB64-8C56-145CBCAA3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DFBC1-0E27-0855-9FF2-E739E8C0C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A79C2-6772-DC92-7950-17EE280E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460CA-F865-5D60-06EC-6E2FB8633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5DE77-775F-03A5-5C04-736CFCD2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50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C6BBF-29B2-488E-D662-BA885F53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1B687-EF1E-F02D-F50C-944F0AFC3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CA993-2AB1-9940-F06E-4F6B4B6CA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D532B8-3E19-57C1-D54A-4269542C9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6D310-E4B8-4F28-02B8-807D0BBD3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08CB8D-764C-B921-2987-29FFB193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65A80-66A3-FFDD-78C4-51CBECB4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FDD755-E30B-2C48-731E-7799EEBC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0178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4758-DA99-327E-1522-A04B57AE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5CE74-21F3-9FC5-6417-ACB2ADC3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FA5CD-F8B3-C54B-12D9-A31EDD98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7EF25-1288-502B-AD85-C03C210C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989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604095-B668-0E82-6C60-EF439137C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049A6-31D0-13C0-AF50-E3593DA9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FD7CE-324E-F7EF-74D5-AD86F451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0948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3A8D-BEAB-BA46-8E5A-14D63395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92432-BFA7-F667-AB82-98DCB7CF0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614DF-BF2D-1B4C-571A-62651D352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B357F-A64E-1C7E-7C38-3E446F18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62522-EE95-09FA-0A04-57ACCB74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BBD35-B25C-8E23-F9D5-D5136859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2358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BD77-4294-2274-E646-74D3F1C0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067AF0-6A4B-0D68-D5E1-F19F68B54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53354-B275-AE06-F3C6-16663B3DB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87826-6D6E-181F-DBC7-2B4087D6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92947-A217-6CA3-F93A-50D17B19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A37BE-AE87-D53B-C7F2-82C89942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387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A84A5-542E-B9F0-FF74-E3ECFC92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560C6-9561-F546-2AF8-FFFE7D944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EAD98-82C4-D989-7267-77A15F88D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EC6F-78C7-624A-873F-9980FF2B82E9}" type="datetimeFigureOut">
              <a:rPr lang="fr-CH" smtClean="0"/>
              <a:t>11.04.24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B564-875B-5402-E656-906C87C25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F572-4DFB-7554-4F43-C9DFBFFE2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B5D10-AD75-5243-B462-D4C1B97EADA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734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lac-bac/40501151644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microsoft.com/office/2018/10/relationships/comments" Target="../comments/modernComment_158_BB2A42FC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6B2C-5DD7-FAD1-31DD-75EDD24955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Introduction aux études grecques</a:t>
            </a:r>
            <a:endParaRPr lang="fr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CC352-9411-C9E2-6FBE-2F99F434E9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Cours 9</a:t>
            </a:r>
          </a:p>
          <a:p>
            <a:r>
              <a:rPr lang="fr-FR" dirty="0"/>
              <a:t>12.04.2024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7420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8670-AD8C-6DE2-47B1-6329467BF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II. Accentuez et traduisez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8AB7-3B68-621E-CD18-8840443E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725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74D6-36B0-43E7-4C82-AFAB88B3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1.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πολλ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ὰ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γράψας βιβλία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ἀπέθανε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6DADD-3023-044D-995E-C4DE70F31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Traduction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278E-5148-11C2-47C7-102C6169F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Il mourut après avoir écrit de nombreux livres.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357164-5265-52CA-3A7E-97E80491B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/>
              <a:t>Remarques sur l’accentuation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3F26-420A-05DC-E59C-11B246CC3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H" sz="2800" dirty="0"/>
              <a:t>L’accent aigu du mot oxyton s’affaiblit en accent grave quand il est suivi d’un autre mot.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01051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74D6-36B0-43E7-4C82-AFAB88B3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2. θάλασσα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κλύζει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πάντα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τἀνθρώπων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κακά.</a:t>
            </a:r>
            <a:endParaRPr lang="fr-CH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2A8BB-A997-AB7E-FE5D-A73DBCF15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Traduction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278E-5148-11C2-47C7-102C6169F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La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nettoie</a:t>
            </a:r>
            <a:r>
              <a:rPr lang="en-GB" dirty="0"/>
              <a:t> </a:t>
            </a:r>
            <a:r>
              <a:rPr lang="en-GB" dirty="0" err="1"/>
              <a:t>tous</a:t>
            </a:r>
            <a:r>
              <a:rPr lang="en-GB" dirty="0"/>
              <a:t> les </a:t>
            </a:r>
            <a:r>
              <a:rPr lang="en-GB" dirty="0" err="1"/>
              <a:t>maux</a:t>
            </a:r>
            <a:r>
              <a:rPr lang="en-GB" dirty="0"/>
              <a:t> des </a:t>
            </a:r>
            <a:r>
              <a:rPr lang="en-GB" dirty="0" err="1"/>
              <a:t>humains</a:t>
            </a:r>
            <a:r>
              <a:rPr lang="en-GB" dirty="0"/>
              <a:t>.</a:t>
            </a:r>
            <a:endParaRPr lang="el-GR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0A9ABE-6F93-54E2-E6C2-08CFACF67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/>
              <a:t>Remarques sur l’accentuation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29F8F-1F77-589B-DDC5-FECB5C2940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85256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74D6-36B0-43E7-4C82-AFAB88B3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3.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παῖς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μέγας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μικρ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ὸν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ἔχων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χιτ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ῶ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να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π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αῖ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δα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μικρ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ὸν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b="1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μέ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γαν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ἔχοντα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χιτ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ῶ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να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ἐξέδυσε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fr-CH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C2E15-09AB-CE6C-353D-9F9D39C10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Traduction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278E-5148-11C2-47C7-102C6169F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Un grand enfant qui </a:t>
            </a:r>
            <a:r>
              <a:rPr lang="en-GB" dirty="0" err="1"/>
              <a:t>avait</a:t>
            </a:r>
            <a:r>
              <a:rPr lang="en-GB" dirty="0"/>
              <a:t> un petit chiton </a:t>
            </a:r>
            <a:r>
              <a:rPr lang="en-GB" dirty="0" err="1"/>
              <a:t>dépouilla</a:t>
            </a:r>
            <a:r>
              <a:rPr lang="en-GB" dirty="0"/>
              <a:t> un petit enfant qui </a:t>
            </a:r>
            <a:r>
              <a:rPr lang="en-GB" dirty="0" err="1"/>
              <a:t>avait</a:t>
            </a:r>
            <a:r>
              <a:rPr lang="en-GB" dirty="0"/>
              <a:t> un grand chiton.</a:t>
            </a:r>
          </a:p>
          <a:p>
            <a:pPr marL="0" indent="0">
              <a:buNone/>
            </a:pPr>
            <a:endParaRPr lang="en-GB" dirty="0"/>
          </a:p>
          <a:p>
            <a:r>
              <a:rPr lang="el-GR" dirty="0" err="1"/>
              <a:t>ἐξέδυσε</a:t>
            </a:r>
            <a:r>
              <a:rPr lang="en-GB" dirty="0"/>
              <a:t>: aor. de </a:t>
            </a:r>
            <a:r>
              <a:rPr lang="el-GR" dirty="0" err="1"/>
              <a:t>ἐκδύω</a:t>
            </a:r>
            <a:r>
              <a:rPr lang="el-GR" dirty="0"/>
              <a:t>  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F27C73-DFCB-2315-81AD-CE961816D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/>
              <a:t>Remarques sur l’accentuation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3F26-420A-05DC-E59C-11B246CC3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sz="2800" dirty="0"/>
              <a:t>L’accent aigu du mot oxyton s’affaiblit en accent grave quand il est suivi d’un autre mot.</a:t>
            </a:r>
          </a:p>
          <a:p>
            <a:r>
              <a:rPr lang="el-GR" dirty="0"/>
              <a:t>μέγας</a:t>
            </a:r>
            <a:r>
              <a:rPr lang="fr-CH" dirty="0"/>
              <a:t> est un paroxyton. L’accent reste sur la même syllabe à toutes les formes.</a:t>
            </a:r>
          </a:p>
          <a:p>
            <a:r>
              <a:rPr lang="en-GB" sz="2800" dirty="0" err="1"/>
              <a:t>loi</a:t>
            </a:r>
            <a:r>
              <a:rPr lang="en-GB" sz="2800" dirty="0"/>
              <a:t> </a:t>
            </a:r>
            <a:r>
              <a:rPr lang="el-GR" sz="2800" dirty="0" err="1"/>
              <a:t>σωτῆρα</a:t>
            </a:r>
            <a:r>
              <a:rPr lang="el-GR" sz="2800" dirty="0"/>
              <a:t> </a:t>
            </a:r>
            <a:r>
              <a:rPr lang="fr-CH" sz="2800" dirty="0"/>
              <a:t>: </a:t>
            </a:r>
            <a:r>
              <a:rPr lang="fr-FR" sz="2800" dirty="0"/>
              <a:t>Avant-dernière syllabe longue et accentuée + dernière syllabe brève = mot nécessairement propérispomène (</a:t>
            </a:r>
            <a:r>
              <a:rPr lang="el-GR" sz="2800" dirty="0" err="1"/>
              <a:t>χιτῶνα</a:t>
            </a:r>
            <a:r>
              <a:rPr lang="fr-CH" sz="2800" dirty="0"/>
              <a:t>, </a:t>
            </a:r>
            <a:r>
              <a:rPr lang="el-GR" sz="2800" dirty="0" err="1"/>
              <a:t>παῖδα</a:t>
            </a:r>
            <a:r>
              <a:rPr lang="fr-CH" sz="2800" dirty="0"/>
              <a:t>)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285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74D6-36B0-43E7-4C82-AFAB88B3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4.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χρ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ὴ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μαθεῖν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fr-CH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EC7B5-EDA1-B8F2-D53D-2C73CD600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Traduction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278E-5148-11C2-47C7-102C6169F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Il faut apprendre.</a:t>
            </a:r>
            <a:endParaRPr lang="el-GR" dirty="0"/>
          </a:p>
          <a:p>
            <a:pPr marL="0" indent="0">
              <a:buNone/>
            </a:pPr>
            <a:endParaRPr lang="fr-CH" dirty="0"/>
          </a:p>
          <a:p>
            <a:r>
              <a:rPr lang="el-GR" dirty="0" err="1"/>
              <a:t>μαθεῖν</a:t>
            </a:r>
            <a:r>
              <a:rPr lang="fr-CH" dirty="0"/>
              <a:t>: inf. </a:t>
            </a:r>
            <a:r>
              <a:rPr lang="fr-CH" dirty="0" err="1"/>
              <a:t>aor</a:t>
            </a:r>
            <a:r>
              <a:rPr lang="fr-CH" dirty="0"/>
              <a:t>. </a:t>
            </a:r>
            <a:r>
              <a:rPr lang="fr-CH" b="1" dirty="0"/>
              <a:t>A</a:t>
            </a:r>
            <a:r>
              <a:rPr lang="fr-CH" dirty="0"/>
              <a:t> de </a:t>
            </a:r>
            <a:r>
              <a:rPr lang="el-GR" dirty="0"/>
              <a:t>μανθάνω</a:t>
            </a:r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2ED9B8-DC46-FADB-0F34-E804CE648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/>
              <a:t>Remarques sur l’accentuation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3F26-420A-05DC-E59C-11B246CC3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H" sz="2800" dirty="0"/>
              <a:t>L’accent aigu du mot oxyton s’affaiblit en accent grave quand il est suivi d’un autre mot.</a:t>
            </a:r>
          </a:p>
          <a:p>
            <a:pPr marL="0" indent="0">
              <a:buNone/>
            </a:pPr>
            <a:endParaRPr lang="fr-CH" sz="28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89404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74D6-36B0-43E7-4C82-AFAB88B3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5.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πολλ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ὰ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κ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ά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κ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’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ἀνθρώπους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ἐεόργει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fr-CH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A3013-A9F9-CBE1-59EE-95E48629B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Traduction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278E-5148-11C2-47C7-102C6169F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H" dirty="0"/>
              <a:t>Il avait causé de nombreux maux aux humains.</a:t>
            </a:r>
          </a:p>
          <a:p>
            <a:pPr marL="0" indent="0">
              <a:buNone/>
            </a:pPr>
            <a:endParaRPr lang="fr-CH" dirty="0"/>
          </a:p>
          <a:p>
            <a:r>
              <a:rPr lang="el-GR" dirty="0" err="1"/>
              <a:t>ἐεόργει</a:t>
            </a:r>
            <a:r>
              <a:rPr lang="el-GR" dirty="0"/>
              <a:t> = </a:t>
            </a:r>
            <a:r>
              <a:rPr lang="el-GR" dirty="0" err="1"/>
              <a:t>ἐώργει</a:t>
            </a:r>
            <a:r>
              <a:rPr lang="el-GR" dirty="0"/>
              <a:t>, </a:t>
            </a:r>
            <a:r>
              <a:rPr lang="en-GB" b="1" dirty="0" err="1"/>
              <a:t>pqpf</a:t>
            </a:r>
            <a:r>
              <a:rPr lang="en-GB" dirty="0"/>
              <a:t> </a:t>
            </a:r>
            <a:r>
              <a:rPr lang="en-GB" b="1" dirty="0"/>
              <a:t>A</a:t>
            </a:r>
            <a:r>
              <a:rPr lang="en-GB" dirty="0"/>
              <a:t> 3 sg. de </a:t>
            </a:r>
            <a:r>
              <a:rPr lang="el-GR" dirty="0" err="1"/>
              <a:t>ἔρδω</a:t>
            </a:r>
            <a:endParaRPr lang="el-GR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07006A-3347-B1CA-2E96-A792BF3A8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/>
              <a:t>Remarques sur l’accentuation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3F26-420A-05DC-E59C-11B246CC3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fr-CH" sz="2800" dirty="0"/>
              <a:t>L’accent aigu du mot oxyton s’affaiblit en accent grave quand il est suivi d’un autre mot.</a:t>
            </a:r>
          </a:p>
          <a:p>
            <a:r>
              <a:rPr lang="fr-FR" sz="2800" dirty="0"/>
              <a:t>Élision de la syllabe finale d’un mot oxyton: l’accent remonte. L’accent ne disparaît que dans le cas:</a:t>
            </a:r>
          </a:p>
          <a:p>
            <a:pPr lvl="1"/>
            <a:r>
              <a:rPr lang="fr-FR" sz="2800" dirty="0"/>
              <a:t>d’une préposition</a:t>
            </a:r>
          </a:p>
          <a:p>
            <a:pPr lvl="1"/>
            <a:r>
              <a:rPr lang="fr-FR" sz="2800" dirty="0"/>
              <a:t>de </a:t>
            </a:r>
            <a:r>
              <a:rPr lang="el-GR" sz="2800" dirty="0" err="1"/>
              <a:t>ἀλλά</a:t>
            </a:r>
            <a:r>
              <a:rPr lang="el-GR" sz="2800" dirty="0"/>
              <a:t>, </a:t>
            </a:r>
            <a:r>
              <a:rPr lang="el-GR" sz="2800" dirty="0" err="1"/>
              <a:t>οὐδέ</a:t>
            </a:r>
            <a:r>
              <a:rPr lang="el-GR" sz="2800" dirty="0"/>
              <a:t>, μηδέ, </a:t>
            </a:r>
            <a:r>
              <a:rPr lang="fr-FR" sz="2800" dirty="0"/>
              <a:t>(</a:t>
            </a:r>
            <a:r>
              <a:rPr lang="el-GR" sz="2800" dirty="0" err="1"/>
              <a:t>ἠδέ</a:t>
            </a:r>
            <a:r>
              <a:rPr lang="el-GR" sz="2800" dirty="0"/>
              <a:t>, </a:t>
            </a:r>
            <a:r>
              <a:rPr lang="el-GR" sz="2800" dirty="0" err="1"/>
              <a:t>ἰδέ</a:t>
            </a:r>
            <a:r>
              <a:rPr lang="fr-FR" sz="2800" dirty="0"/>
              <a:t>)</a:t>
            </a:r>
            <a:endParaRPr lang="el-GR" sz="2800" dirty="0"/>
          </a:p>
          <a:p>
            <a:pPr lvl="1"/>
            <a:r>
              <a:rPr lang="fr-FR" sz="2800" dirty="0"/>
              <a:t>des enclitiques </a:t>
            </a:r>
            <a:r>
              <a:rPr lang="el-GR" sz="2800" dirty="0"/>
              <a:t>τινά </a:t>
            </a:r>
            <a:r>
              <a:rPr lang="fr-FR" sz="2800" dirty="0"/>
              <a:t>et </a:t>
            </a:r>
            <a:r>
              <a:rPr lang="el-GR" sz="2800" dirty="0"/>
              <a:t>ποτέ</a:t>
            </a:r>
          </a:p>
          <a:p>
            <a:pPr marL="0" indent="0">
              <a:buNone/>
            </a:pPr>
            <a:endParaRPr lang="fr-FR" sz="2800" dirty="0"/>
          </a:p>
          <a:p>
            <a:endParaRPr lang="fr-CH" sz="28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89267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74D6-36B0-43E7-4C82-AFAB88B3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6.</a:t>
            </a:r>
            <a:r>
              <a:rPr lang="el-GR" b="1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b="1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ὣς</a:t>
            </a:r>
            <a:r>
              <a:rPr lang="el-GR" b="1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ἔφατ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’,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οὐδ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’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ἀπίθησε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ποδήνεμος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ὠκέα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l-GR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Ἶρις</a:t>
            </a:r>
            <a:r>
              <a:rPr lang="el-GR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9739B-40A2-F182-ABFA-F10D49744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Traduction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278E-5148-11C2-47C7-102C6169F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Ainsi parla-t-il, et la rapide Iris aux pieds agiles ne fut pas incrédule.</a:t>
            </a:r>
          </a:p>
          <a:p>
            <a:pPr marL="0" indent="0">
              <a:buNone/>
            </a:pPr>
            <a:endParaRPr lang="fr-CH" dirty="0"/>
          </a:p>
          <a:p>
            <a:r>
              <a:rPr lang="el-GR" dirty="0" err="1"/>
              <a:t>ἔφατο</a:t>
            </a:r>
            <a:r>
              <a:rPr lang="fr-CH" dirty="0"/>
              <a:t>: </a:t>
            </a:r>
            <a:r>
              <a:rPr lang="fr-CH" dirty="0" err="1"/>
              <a:t>ind</a:t>
            </a:r>
            <a:r>
              <a:rPr lang="fr-CH" dirty="0"/>
              <a:t>. </a:t>
            </a:r>
            <a:r>
              <a:rPr lang="fr-CH" b="1" dirty="0" err="1"/>
              <a:t>aor</a:t>
            </a:r>
            <a:r>
              <a:rPr lang="fr-CH" dirty="0"/>
              <a:t>. A 3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sg</a:t>
            </a:r>
            <a:r>
              <a:rPr lang="fr-CH" dirty="0"/>
              <a:t>. de </a:t>
            </a:r>
            <a:r>
              <a:rPr lang="el-GR" dirty="0" err="1"/>
              <a:t>φημί</a:t>
            </a:r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C2F3C4-D604-B6F1-8317-00AD37438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/>
              <a:t>Remarques sur l’accentuation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3F26-420A-05DC-E59C-11B246CC3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sz="2800" dirty="0" err="1"/>
              <a:t>ὥς</a:t>
            </a:r>
            <a:r>
              <a:rPr lang="fr-CH" dirty="0"/>
              <a:t> (</a:t>
            </a:r>
            <a:r>
              <a:rPr lang="fr-CH" sz="2800" dirty="0"/>
              <a:t>« ainsi », « de cette façon »</a:t>
            </a:r>
            <a:r>
              <a:rPr lang="fr-CH" dirty="0"/>
              <a:t>) est un</a:t>
            </a:r>
            <a:r>
              <a:rPr lang="el-GR" sz="2800" dirty="0"/>
              <a:t> </a:t>
            </a:r>
            <a:r>
              <a:rPr lang="fr-CH" sz="2800" dirty="0"/>
              <a:t>adverbe.</a:t>
            </a:r>
          </a:p>
          <a:p>
            <a:pPr lvl="1"/>
            <a:r>
              <a:rPr lang="el-GR" dirty="0" err="1"/>
              <a:t>ὣς</a:t>
            </a:r>
            <a:r>
              <a:rPr lang="el-GR" dirty="0"/>
              <a:t> </a:t>
            </a:r>
            <a:r>
              <a:rPr lang="el-GR" dirty="0" err="1"/>
              <a:t>ἔφατο</a:t>
            </a:r>
            <a:r>
              <a:rPr lang="fr-CH" dirty="0"/>
              <a:t> est une formule homérique courante.</a:t>
            </a:r>
          </a:p>
          <a:p>
            <a:pPr lvl="1"/>
            <a:r>
              <a:rPr lang="fr-CH" dirty="0"/>
              <a:t>≠ La c</a:t>
            </a:r>
            <a:r>
              <a:rPr lang="fr-FR" dirty="0" err="1"/>
              <a:t>onjonction</a:t>
            </a:r>
            <a:r>
              <a:rPr lang="fr-FR" dirty="0"/>
              <a:t>/préposition</a:t>
            </a:r>
            <a:r>
              <a:rPr lang="fr-CH" dirty="0"/>
              <a:t> </a:t>
            </a:r>
            <a:r>
              <a:rPr lang="el-GR" dirty="0" err="1"/>
              <a:t>ὡς</a:t>
            </a:r>
            <a:r>
              <a:rPr lang="fr-CH" dirty="0"/>
              <a:t> (« comme », « que ») qui est un proclitique.</a:t>
            </a:r>
            <a:endParaRPr lang="fr-FR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93054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8F313F-CDBB-906E-C00F-1039726B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La métrique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C43A8-471C-DD06-EF42-FCF7F7A82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5604" y="5890228"/>
            <a:ext cx="5370654" cy="1181100"/>
          </a:xfrm>
        </p:spPr>
        <p:txBody>
          <a:bodyPr>
            <a:normAutofit/>
          </a:bodyPr>
          <a:lstStyle/>
          <a:p>
            <a:pPr algn="just"/>
            <a:r>
              <a:rPr lang="fr-CH" sz="1800" dirty="0"/>
              <a:t>Papyrus du II</a:t>
            </a:r>
            <a:r>
              <a:rPr lang="fr-CH" sz="1800" baseline="30000" dirty="0"/>
              <a:t>e</a:t>
            </a:r>
            <a:r>
              <a:rPr lang="fr-CH" sz="1800" dirty="0"/>
              <a:t> s. av. J.-C. reproduisant le texte de l’</a:t>
            </a:r>
            <a:r>
              <a:rPr lang="fr-CH" sz="1800" i="1" dirty="0"/>
              <a:t>Oreste</a:t>
            </a:r>
            <a:r>
              <a:rPr lang="fr-CH" sz="1800" dirty="0"/>
              <a:t> d’Euripide avec notations musicales.</a:t>
            </a:r>
          </a:p>
        </p:txBody>
      </p:sp>
      <p:pic>
        <p:nvPicPr>
          <p:cNvPr id="45" name="Picture 44" descr="A piece of papyrus with writing on it&#10;&#10;Description automatically generated">
            <a:extLst>
              <a:ext uri="{FF2B5EF4-FFF2-40B4-BE49-F238E27FC236}">
                <a16:creationId xmlns:a16="http://schemas.microsoft.com/office/drawing/2014/main" id="{26FE57BC-802E-1D4E-EABF-E87D0ACDE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223601"/>
            <a:ext cx="68199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70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444B4E-F5A1-4BE1-90C4-18CC471E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Généralités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DD97C-CE05-414B-89A2-DDF6604A3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fr-FR" dirty="0"/>
              <a:t>Langue grecque: alternance de syllabes brèves et longues (« rythme »)</a:t>
            </a:r>
          </a:p>
          <a:p>
            <a:pPr>
              <a:buClr>
                <a:schemeClr val="accent1"/>
              </a:buClr>
            </a:pPr>
            <a:r>
              <a:rPr lang="fr-FR" dirty="0"/>
              <a:t>Poésie grecque: disposition des mots pour créer un rythme particulier</a:t>
            </a:r>
          </a:p>
          <a:p>
            <a:pPr>
              <a:buClr>
                <a:schemeClr val="accent1"/>
              </a:buClr>
            </a:pPr>
            <a:r>
              <a:rPr lang="fr-FR" dirty="0"/>
              <a:t>Origines indo-européennes du système métrique grec</a:t>
            </a:r>
          </a:p>
          <a:p>
            <a:pPr>
              <a:buClr>
                <a:schemeClr val="accent1"/>
              </a:buClr>
            </a:pPr>
            <a:r>
              <a:rPr lang="fr-FR" dirty="0"/>
              <a:t>Ce qu’on regroupe actuellement sous le terme « poésie » était composé pour être chanté ou déclamé, avec ou sans accompagnement musical.</a:t>
            </a:r>
          </a:p>
        </p:txBody>
      </p:sp>
    </p:spTree>
    <p:extLst>
      <p:ext uri="{BB962C8B-B14F-4D97-AF65-F5344CB8AC3E}">
        <p14:creationId xmlns:p14="http://schemas.microsoft.com/office/powerpoint/2010/main" val="3801862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444B4E-F5A1-4BE1-90C4-18CC471E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Généralités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DD97C-CE05-414B-89A2-DDF6604A3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FR" dirty="0"/>
              <a:t>Différentes traditions poétiques = différents systèmes métriques: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Tradition ionienne (poètes épiques, élégiaques, iambiques)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Tradition éolienne (Sappho, Alcée)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Tradition dorienne (poètes du Péloponnèse et des colonies de Grande-Grèce)</a:t>
            </a:r>
          </a:p>
          <a:p>
            <a:pPr marL="0" indent="0">
              <a:buClr>
                <a:schemeClr val="accent1"/>
              </a:buClr>
              <a:buNone/>
            </a:pPr>
            <a:endParaRPr lang="fr-FR" dirty="0"/>
          </a:p>
          <a:p>
            <a:pPr>
              <a:buClr>
                <a:schemeClr val="accent1"/>
              </a:buClr>
            </a:pPr>
            <a:r>
              <a:rPr lang="fr-FR" dirty="0" err="1"/>
              <a:t>Stichique</a:t>
            </a:r>
            <a:r>
              <a:rPr lang="fr-FR" dirty="0"/>
              <a:t>: unité = vers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Ex. hexamètre dactylique, trimètre iambique, tétramètre trochaïque, anapeste</a:t>
            </a:r>
          </a:p>
          <a:p>
            <a:pPr>
              <a:buClr>
                <a:schemeClr val="accent1"/>
              </a:buClr>
            </a:pPr>
            <a:r>
              <a:rPr lang="fr-FR" dirty="0"/>
              <a:t>Strophique: unité = strophe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Ex. distique élégiaque, strophe </a:t>
            </a:r>
            <a:r>
              <a:rPr lang="fr-FR" dirty="0" err="1"/>
              <a:t>sapphique</a:t>
            </a:r>
            <a:endParaRPr lang="fr-FR" dirty="0"/>
          </a:p>
          <a:p>
            <a:pPr lvl="1">
              <a:buClr>
                <a:schemeClr val="accent1"/>
              </a:buClr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14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erson holding an open book&#10;&#10;Description automatically generated">
            <a:extLst>
              <a:ext uri="{FF2B5EF4-FFF2-40B4-BE49-F238E27FC236}">
                <a16:creationId xmlns:a16="http://schemas.microsoft.com/office/drawing/2014/main" id="{448A89DE-95AF-B0BF-9897-A63BC6945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7705" b="172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EE03B4C-F07B-D964-B893-F446C106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Accentuation grecque: correction des </a:t>
            </a:r>
            <a:r>
              <a:rPr lang="en-US" sz="6000" dirty="0" err="1"/>
              <a:t>exercices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7716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F61C9-1A12-ED1C-0C68-5AB3BFA43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A9C60D5-111D-09B0-6678-66AC548C3311}"/>
              </a:ext>
            </a:extLst>
          </p:cNvPr>
          <p:cNvSpPr txBox="1"/>
          <p:nvPr/>
        </p:nvSpPr>
        <p:spPr>
          <a:xfrm>
            <a:off x="488916" y="1224643"/>
            <a:ext cx="112141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400" dirty="0"/>
          </a:p>
          <a:p>
            <a:r>
              <a:rPr lang="el-GR" sz="2400" i="1" dirty="0"/>
              <a:t>Od. </a:t>
            </a:r>
            <a:r>
              <a:rPr lang="el-GR" sz="2400" dirty="0"/>
              <a:t>1.13 : τὸν δ’ οἶον, νόστου κεχρημένον ἠδὲ γυναικός</a:t>
            </a:r>
            <a:endParaRPr lang="fr-CH" sz="2400" dirty="0"/>
          </a:p>
          <a:p>
            <a:r>
              <a:rPr lang="fr-CH" sz="2400" dirty="0"/>
              <a:t>«… lui seul, désirant le retour et son épouse …»</a:t>
            </a:r>
          </a:p>
          <a:p>
            <a:endParaRPr lang="fr-CH" sz="2400" dirty="0"/>
          </a:p>
          <a:p>
            <a:endParaRPr lang="fr-CH" sz="2400" dirty="0"/>
          </a:p>
          <a:p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τὸν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| δ’ 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οἶ|ον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| 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νόσ|του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κε</a:t>
            </a:r>
            <a:r>
              <a:rPr lang="fr-CH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χ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fr-CH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ρ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η|μέ|νο|ν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ἠ|</a:t>
            </a:r>
            <a:r>
              <a:rPr lang="fr-CH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ὲ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fr-CH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fr-CH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υ|</a:t>
            </a:r>
            <a:r>
              <a:rPr lang="fr-CH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αι|κός</a:t>
            </a:r>
          </a:p>
          <a:p>
            <a:endParaRPr lang="fr-CH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Lorsque </a:t>
            </a: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deux voyelles sont séparées par une seule consonne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celle-ci appartient à la même syllabe que la seconde voyelle ; la première syllabe, qui se termine par une voyelle, est dite </a:t>
            </a:r>
            <a:r>
              <a:rPr lang="fr-CH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ouverte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CH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Lorsque </a:t>
            </a: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deux voyelles sont séparées par plus de deux consonnes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ces consonnes sont réparties entre les deux syllabes ; la première syllabe, se terminant par une consonne, est dite </a:t>
            </a:r>
            <a:r>
              <a:rPr lang="fr-CH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fermée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E5460-E22F-0B35-336F-5451DC527FBD}"/>
              </a:ext>
            </a:extLst>
          </p:cNvPr>
          <p:cNvSpPr/>
          <p:nvPr/>
        </p:nvSpPr>
        <p:spPr>
          <a:xfrm>
            <a:off x="6294664" y="3037114"/>
            <a:ext cx="359229" cy="498022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00B05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5073CF-BA13-15CE-9C33-6D05E27B9E31}"/>
              </a:ext>
            </a:extLst>
          </p:cNvPr>
          <p:cNvSpPr txBox="1"/>
          <p:nvPr/>
        </p:nvSpPr>
        <p:spPr>
          <a:xfrm>
            <a:off x="6016428" y="2659618"/>
            <a:ext cx="91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rgbClr val="00B050"/>
                </a:solidFill>
              </a:rPr>
              <a:t>ouverte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0D61D-217A-D23C-FEAF-7D00D6E73305}"/>
              </a:ext>
            </a:extLst>
          </p:cNvPr>
          <p:cNvSpPr/>
          <p:nvPr/>
        </p:nvSpPr>
        <p:spPr>
          <a:xfrm>
            <a:off x="6814457" y="3028950"/>
            <a:ext cx="359229" cy="498022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EEBFE0-FA4F-6BD4-2602-13B063EF49BC}"/>
              </a:ext>
            </a:extLst>
          </p:cNvPr>
          <p:cNvSpPr txBox="1"/>
          <p:nvPr/>
        </p:nvSpPr>
        <p:spPr>
          <a:xfrm>
            <a:off x="6536221" y="2466788"/>
            <a:ext cx="91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rgbClr val="00B050"/>
                </a:solidFill>
              </a:rPr>
              <a:t>ouverte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E8440-D37E-F14F-E620-CB2BCA070261}"/>
              </a:ext>
            </a:extLst>
          </p:cNvPr>
          <p:cNvSpPr/>
          <p:nvPr/>
        </p:nvSpPr>
        <p:spPr>
          <a:xfrm>
            <a:off x="3899807" y="3028950"/>
            <a:ext cx="435429" cy="498022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00B05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2C5603-BC44-C153-0D23-AAC46E9437FA}"/>
              </a:ext>
            </a:extLst>
          </p:cNvPr>
          <p:cNvSpPr txBox="1"/>
          <p:nvPr/>
        </p:nvSpPr>
        <p:spPr>
          <a:xfrm>
            <a:off x="3659671" y="2665061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rgbClr val="C00000"/>
                </a:solidFill>
              </a:rPr>
              <a:t>fermée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895E5-18C2-120A-8977-1F6911FB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Syllabes ouvertes et fermées</a:t>
            </a:r>
          </a:p>
        </p:txBody>
      </p:sp>
    </p:spTree>
    <p:extLst>
      <p:ext uri="{BB962C8B-B14F-4D97-AF65-F5344CB8AC3E}">
        <p14:creationId xmlns:p14="http://schemas.microsoft.com/office/powerpoint/2010/main" val="210884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6ECCF-C168-7197-8C42-5DBB612A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42CF9E7-8360-1135-7B44-5F4D4550D777}"/>
              </a:ext>
            </a:extLst>
          </p:cNvPr>
          <p:cNvSpPr txBox="1"/>
          <p:nvPr/>
        </p:nvSpPr>
        <p:spPr>
          <a:xfrm>
            <a:off x="1103539" y="2405950"/>
            <a:ext cx="9984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400" b="1" dirty="0"/>
          </a:p>
          <a:p>
            <a:r>
              <a:rPr lang="fr-CH" sz="2400" dirty="0"/>
              <a:t>Certaines consonnes (</a:t>
            </a:r>
            <a:r>
              <a:rPr lang="fr-CH" sz="2400" b="1" dirty="0"/>
              <a:t>ζ</a:t>
            </a:r>
            <a:r>
              <a:rPr lang="fr-CH" sz="2400" dirty="0"/>
              <a:t>, </a:t>
            </a:r>
            <a:r>
              <a:rPr lang="fr-CH" sz="2400" b="1" dirty="0"/>
              <a:t>ξ</a:t>
            </a:r>
            <a:r>
              <a:rPr lang="fr-CH" sz="2400" dirty="0"/>
              <a:t>, </a:t>
            </a:r>
            <a:r>
              <a:rPr lang="fr-CH" sz="2400" b="1" dirty="0"/>
              <a:t>ψ</a:t>
            </a:r>
            <a:r>
              <a:rPr lang="fr-CH" sz="2400" dirty="0"/>
              <a:t>) fonctionnent comme des </a:t>
            </a:r>
            <a:r>
              <a:rPr lang="fr-CH" sz="2400" b="1" dirty="0"/>
              <a:t>doubles consonnes</a:t>
            </a:r>
            <a:r>
              <a:rPr lang="fr-CH" sz="2400" dirty="0"/>
              <a:t>.</a:t>
            </a:r>
          </a:p>
          <a:p>
            <a:endParaRPr lang="fr-CH" sz="2400" dirty="0"/>
          </a:p>
          <a:p>
            <a:r>
              <a:rPr lang="fr-CH" sz="2400" i="1" dirty="0" err="1"/>
              <a:t>Od</a:t>
            </a:r>
            <a:r>
              <a:rPr lang="fr-CH" sz="2400" i="1" dirty="0"/>
              <a:t>. </a:t>
            </a:r>
            <a:r>
              <a:rPr lang="fr-CH" sz="2400" dirty="0"/>
              <a:t>11.58: </a:t>
            </a:r>
            <a:r>
              <a:rPr lang="fr-CH" sz="2400" dirty="0" err="1"/>
              <a:t>ἔφθης</a:t>
            </a:r>
            <a:r>
              <a:rPr lang="fr-CH" sz="2400" dirty="0"/>
              <a:t> π</a:t>
            </a:r>
            <a:r>
              <a:rPr lang="fr-CH" sz="2400" dirty="0" err="1"/>
              <a:t>εζὸς</a:t>
            </a:r>
            <a:r>
              <a:rPr lang="fr-CH" sz="2400" dirty="0"/>
              <a:t> </a:t>
            </a:r>
            <a:r>
              <a:rPr lang="fr-CH" sz="2400" dirty="0" err="1"/>
              <a:t>ἰὼν</a:t>
            </a:r>
            <a:r>
              <a:rPr lang="fr-CH" sz="2400" dirty="0"/>
              <a:t> ἢ </a:t>
            </a:r>
            <a:r>
              <a:rPr lang="fr-CH" sz="2400" dirty="0" err="1"/>
              <a:t>ἐγὼ</a:t>
            </a:r>
            <a:r>
              <a:rPr lang="fr-CH" sz="2400" dirty="0"/>
              <a:t> </a:t>
            </a:r>
            <a:r>
              <a:rPr lang="fr-CH" sz="2400" dirty="0" err="1"/>
              <a:t>σὺν</a:t>
            </a:r>
            <a:r>
              <a:rPr lang="fr-CH" sz="2400" dirty="0"/>
              <a:t> </a:t>
            </a:r>
            <a:r>
              <a:rPr lang="fr-CH" sz="2400" dirty="0" err="1"/>
              <a:t>νηῒ</a:t>
            </a:r>
            <a:r>
              <a:rPr lang="fr-CH" sz="2400" dirty="0"/>
              <a:t> </a:t>
            </a:r>
            <a:r>
              <a:rPr lang="fr-CH" sz="2400" dirty="0" err="1"/>
              <a:t>μελ</a:t>
            </a:r>
            <a:r>
              <a:rPr lang="fr-CH" sz="2400" dirty="0"/>
              <a:t>αίνῃ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DCD6BA-FE9B-A5EB-B2FD-ADE2EEF9F251}"/>
              </a:ext>
            </a:extLst>
          </p:cNvPr>
          <p:cNvSpPr/>
          <p:nvPr/>
        </p:nvSpPr>
        <p:spPr>
          <a:xfrm>
            <a:off x="3365863" y="3490436"/>
            <a:ext cx="465364" cy="485174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73CFA7-2F59-342B-94A8-38BF0A99CE00}"/>
              </a:ext>
            </a:extLst>
          </p:cNvPr>
          <p:cNvSpPr txBox="1"/>
          <p:nvPr/>
        </p:nvSpPr>
        <p:spPr>
          <a:xfrm>
            <a:off x="3055608" y="4195571"/>
            <a:ext cx="1085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>
                <a:solidFill>
                  <a:srgbClr val="00B0F0"/>
                </a:solidFill>
              </a:rPr>
              <a:t>syllabe</a:t>
            </a:r>
          </a:p>
          <a:p>
            <a:pPr algn="ctr"/>
            <a:r>
              <a:rPr lang="fr-CH" sz="2400" dirty="0">
                <a:solidFill>
                  <a:srgbClr val="00B0F0"/>
                </a:solidFill>
              </a:rPr>
              <a:t>fermée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6BD1BD-B686-800C-22FC-E78BB5B4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NB: les doubles consonnes</a:t>
            </a:r>
          </a:p>
        </p:txBody>
      </p:sp>
    </p:spTree>
    <p:extLst>
      <p:ext uri="{BB962C8B-B14F-4D97-AF65-F5344CB8AC3E}">
        <p14:creationId xmlns:p14="http://schemas.microsoft.com/office/powerpoint/2010/main" val="242807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CC4DF-1292-26EE-78A8-37FA47F8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74AB38D-ABEB-0B43-ADF1-267BB2F1413B}"/>
              </a:ext>
            </a:extLst>
          </p:cNvPr>
          <p:cNvSpPr txBox="1"/>
          <p:nvPr/>
        </p:nvSpPr>
        <p:spPr>
          <a:xfrm>
            <a:off x="838200" y="1608750"/>
            <a:ext cx="9863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(Les règles sont à peu près les mêmes que pour l’accentuation)</a:t>
            </a:r>
          </a:p>
          <a:p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De par leur nature, certaines voyelles sont </a:t>
            </a:r>
            <a:r>
              <a:rPr lang="fr-CH" sz="2300" b="1" dirty="0"/>
              <a:t>toujours longues </a:t>
            </a:r>
            <a:r>
              <a:rPr lang="fr-CH" sz="2300" dirty="0"/>
              <a:t>: </a:t>
            </a:r>
            <a:r>
              <a:rPr lang="fr-CH" sz="2300" b="1" dirty="0"/>
              <a:t>η</a:t>
            </a:r>
            <a:r>
              <a:rPr lang="fr-CH" sz="2300" dirty="0"/>
              <a:t>, </a:t>
            </a:r>
            <a:r>
              <a:rPr lang="fr-CH" sz="2300" b="1" dirty="0"/>
              <a:t>ω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D’autres sont </a:t>
            </a:r>
            <a:r>
              <a:rPr lang="fr-CH" sz="2300" b="1" dirty="0"/>
              <a:t>toujours brèves </a:t>
            </a:r>
            <a:r>
              <a:rPr lang="fr-CH" sz="2300" dirty="0"/>
              <a:t>: </a:t>
            </a:r>
            <a:r>
              <a:rPr lang="fr-CH" sz="2300" b="1" dirty="0"/>
              <a:t>ε</a:t>
            </a:r>
            <a:r>
              <a:rPr lang="fr-CH" sz="2300" dirty="0"/>
              <a:t>, </a:t>
            </a:r>
            <a:r>
              <a:rPr lang="fr-CH" sz="2300" b="1" dirty="0"/>
              <a:t>ο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Enfin, certaines peuvent être </a:t>
            </a:r>
            <a:r>
              <a:rPr lang="fr-CH" sz="2300" b="1" dirty="0"/>
              <a:t>longues ou brèves</a:t>
            </a:r>
            <a:r>
              <a:rPr lang="fr-CH" sz="2300" dirty="0"/>
              <a:t>, selon le mot dont elles font partie : </a:t>
            </a:r>
            <a:r>
              <a:rPr lang="fr-CH" sz="2300" b="1" dirty="0"/>
              <a:t>α</a:t>
            </a:r>
            <a:r>
              <a:rPr lang="fr-CH" sz="2300" dirty="0"/>
              <a:t>, </a:t>
            </a:r>
            <a:r>
              <a:rPr lang="fr-CH" sz="2300" b="1" dirty="0"/>
              <a:t>ι</a:t>
            </a:r>
            <a:r>
              <a:rPr lang="fr-CH" sz="2300" dirty="0"/>
              <a:t>, </a:t>
            </a:r>
            <a:r>
              <a:rPr lang="fr-CH" sz="2300" b="1" dirty="0" err="1"/>
              <a:t>υ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Une voyelle avec circonflexe est </a:t>
            </a:r>
            <a:r>
              <a:rPr lang="fr-CH" sz="2300" b="1" dirty="0"/>
              <a:t>longue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Les </a:t>
            </a:r>
            <a:r>
              <a:rPr lang="fr-CH" sz="2300" b="1" dirty="0"/>
              <a:t>diphtongues</a:t>
            </a:r>
            <a:r>
              <a:rPr lang="fr-CH" sz="2300" dirty="0"/>
              <a:t> (sons formés par des paires de voyelles) sont en général </a:t>
            </a:r>
            <a:r>
              <a:rPr lang="fr-CH" sz="2300" b="1" dirty="0"/>
              <a:t>longues</a:t>
            </a:r>
            <a:r>
              <a:rPr lang="fr-CH" sz="2300" dirty="0"/>
              <a:t> : </a:t>
            </a:r>
            <a:r>
              <a:rPr lang="fr-CH" sz="2300" b="1" dirty="0" err="1"/>
              <a:t>ου</a:t>
            </a:r>
            <a:r>
              <a:rPr lang="fr-CH" sz="2300" dirty="0"/>
              <a:t>, </a:t>
            </a:r>
            <a:r>
              <a:rPr lang="fr-CH" sz="2300" b="1" dirty="0" err="1"/>
              <a:t>ευ</a:t>
            </a:r>
            <a:r>
              <a:rPr lang="fr-CH" sz="2300" dirty="0"/>
              <a:t> etc.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707D5F-438A-547B-4220-7FEC304E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Quantité des voyelles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3037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CC4DF-1292-26EE-78A8-37FA47F8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74AB38D-ABEB-0B43-ADF1-267BB2F1413B}"/>
              </a:ext>
            </a:extLst>
          </p:cNvPr>
          <p:cNvSpPr txBox="1"/>
          <p:nvPr/>
        </p:nvSpPr>
        <p:spPr>
          <a:xfrm>
            <a:off x="838200" y="1608750"/>
            <a:ext cx="9863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(Les règles sont à peu près les mêmes que pour l’accentuation)</a:t>
            </a:r>
          </a:p>
          <a:p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De par leur nature, certaines voyelles sont </a:t>
            </a:r>
            <a:r>
              <a:rPr lang="fr-CH" sz="2300" b="1" dirty="0"/>
              <a:t>toujours longues </a:t>
            </a:r>
            <a:r>
              <a:rPr lang="fr-CH" sz="2300" dirty="0"/>
              <a:t>: </a:t>
            </a:r>
            <a:r>
              <a:rPr lang="fr-CH" sz="2300" b="1" dirty="0"/>
              <a:t>η</a:t>
            </a:r>
            <a:r>
              <a:rPr lang="fr-CH" sz="2300" dirty="0"/>
              <a:t>, </a:t>
            </a:r>
            <a:r>
              <a:rPr lang="fr-CH" sz="2300" b="1" dirty="0"/>
              <a:t>ω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D’autres sont </a:t>
            </a:r>
            <a:r>
              <a:rPr lang="fr-CH" sz="2300" b="1" dirty="0"/>
              <a:t>toujours brèves </a:t>
            </a:r>
            <a:r>
              <a:rPr lang="fr-CH" sz="2300" dirty="0"/>
              <a:t>: </a:t>
            </a:r>
            <a:r>
              <a:rPr lang="fr-CH" sz="2300" b="1" dirty="0"/>
              <a:t>ε</a:t>
            </a:r>
            <a:r>
              <a:rPr lang="fr-CH" sz="2300" dirty="0"/>
              <a:t>, </a:t>
            </a:r>
            <a:r>
              <a:rPr lang="fr-CH" sz="2300" b="1" dirty="0"/>
              <a:t>ο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Enfin, certaines peuvent être </a:t>
            </a:r>
            <a:r>
              <a:rPr lang="fr-CH" sz="2300" b="1" dirty="0"/>
              <a:t>longues ou brèves</a:t>
            </a:r>
            <a:r>
              <a:rPr lang="fr-CH" sz="2300" dirty="0"/>
              <a:t>, selon le mot dont elles font partie : </a:t>
            </a:r>
            <a:r>
              <a:rPr lang="fr-CH" sz="2300" b="1" dirty="0"/>
              <a:t>α</a:t>
            </a:r>
            <a:r>
              <a:rPr lang="fr-CH" sz="2300" dirty="0"/>
              <a:t>, </a:t>
            </a:r>
            <a:r>
              <a:rPr lang="fr-CH" sz="2300" b="1" dirty="0"/>
              <a:t>ι</a:t>
            </a:r>
            <a:r>
              <a:rPr lang="fr-CH" sz="2300" dirty="0"/>
              <a:t>, </a:t>
            </a:r>
            <a:r>
              <a:rPr lang="fr-CH" sz="2300" b="1" dirty="0" err="1"/>
              <a:t>υ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Une voyelle avec circonflexe est </a:t>
            </a:r>
            <a:r>
              <a:rPr lang="fr-CH" sz="2300" b="1" dirty="0"/>
              <a:t>longue</a:t>
            </a:r>
            <a:r>
              <a:rPr lang="fr-CH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300" dirty="0"/>
              <a:t>Les </a:t>
            </a:r>
            <a:r>
              <a:rPr lang="fr-CH" sz="2300" b="1" dirty="0"/>
              <a:t>diphtongues</a:t>
            </a:r>
            <a:r>
              <a:rPr lang="fr-CH" sz="2300" dirty="0"/>
              <a:t> (sons formés par des paires de voyelles) sont en général </a:t>
            </a:r>
            <a:r>
              <a:rPr lang="fr-CH" sz="2300" b="1" dirty="0"/>
              <a:t>longues</a:t>
            </a:r>
            <a:r>
              <a:rPr lang="fr-CH" sz="2300" dirty="0"/>
              <a:t> : </a:t>
            </a:r>
            <a:r>
              <a:rPr lang="fr-CH" sz="2300" b="1" dirty="0" err="1"/>
              <a:t>ου</a:t>
            </a:r>
            <a:r>
              <a:rPr lang="fr-CH" sz="2300" dirty="0"/>
              <a:t>, </a:t>
            </a:r>
            <a:r>
              <a:rPr lang="fr-CH" sz="2300" b="1" dirty="0" err="1"/>
              <a:t>ευ</a:t>
            </a:r>
            <a:r>
              <a:rPr lang="fr-CH" sz="2300" dirty="0"/>
              <a:t> etc.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707D5F-438A-547B-4220-7FEC304E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Quantité des voyelles</a:t>
            </a:r>
            <a:endParaRPr lang="fr-C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5344CD-7173-7122-73B7-13B17EA37810}"/>
              </a:ext>
            </a:extLst>
          </p:cNvPr>
          <p:cNvSpPr/>
          <p:nvPr/>
        </p:nvSpPr>
        <p:spPr>
          <a:xfrm>
            <a:off x="889778" y="5366139"/>
            <a:ext cx="9588500" cy="11080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4203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3C19B-8F5F-CB29-8E25-775AEA1C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6">
            <a:extLst>
              <a:ext uri="{FF2B5EF4-FFF2-40B4-BE49-F238E27FC236}">
                <a16:creationId xmlns:a16="http://schemas.microsoft.com/office/drawing/2014/main" id="{D5D04BD4-DE14-62E2-5858-E5DF9A882A73}"/>
              </a:ext>
            </a:extLst>
          </p:cNvPr>
          <p:cNvSpPr txBox="1"/>
          <p:nvPr/>
        </p:nvSpPr>
        <p:spPr>
          <a:xfrm>
            <a:off x="1103537" y="2036618"/>
            <a:ext cx="99849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Diérèse</a:t>
            </a:r>
          </a:p>
          <a:p>
            <a:r>
              <a:rPr lang="fr-CH" sz="2400" dirty="0"/>
              <a:t>Il arrive que deux voyelles d’une diphtongue soient comptées comme deux syllabes (</a:t>
            </a:r>
            <a:r>
              <a:rPr lang="fr-CH" sz="2400" b="1" dirty="0" err="1"/>
              <a:t>νη</a:t>
            </a:r>
            <a:r>
              <a:rPr lang="fr-CH" sz="2400" b="1" dirty="0"/>
              <a:t> ῒ</a:t>
            </a:r>
            <a:r>
              <a:rPr lang="fr-CH" sz="2400" dirty="0"/>
              <a:t>)</a:t>
            </a:r>
          </a:p>
          <a:p>
            <a:endParaRPr lang="fr-CH" sz="2400" dirty="0"/>
          </a:p>
          <a:p>
            <a:r>
              <a:rPr lang="fr-CH" sz="2400" i="1" dirty="0" err="1"/>
              <a:t>Od</a:t>
            </a:r>
            <a:r>
              <a:rPr lang="fr-CH" sz="2400" i="1" dirty="0"/>
              <a:t>. </a:t>
            </a:r>
            <a:r>
              <a:rPr lang="fr-CH" sz="2400" dirty="0"/>
              <a:t>11.58 : </a:t>
            </a:r>
            <a:r>
              <a:rPr lang="fr-CH" sz="2400" dirty="0" err="1"/>
              <a:t>ἔφθης</a:t>
            </a:r>
            <a:r>
              <a:rPr lang="fr-CH" sz="2400" dirty="0"/>
              <a:t> π</a:t>
            </a:r>
            <a:r>
              <a:rPr lang="fr-CH" sz="2400" dirty="0" err="1"/>
              <a:t>εζὸς</a:t>
            </a:r>
            <a:r>
              <a:rPr lang="fr-CH" sz="2400" dirty="0"/>
              <a:t> </a:t>
            </a:r>
            <a:r>
              <a:rPr lang="fr-CH" sz="2400" dirty="0" err="1"/>
              <a:t>ἰὼν</a:t>
            </a:r>
            <a:r>
              <a:rPr lang="fr-CH" sz="2400" dirty="0"/>
              <a:t> </a:t>
            </a:r>
            <a:r>
              <a:rPr lang="fr-CH" sz="2400" b="1" dirty="0"/>
              <a:t>ἢ</a:t>
            </a:r>
            <a:r>
              <a:rPr lang="fr-CH" sz="2400" dirty="0"/>
              <a:t> </a:t>
            </a:r>
            <a:r>
              <a:rPr lang="fr-CH" sz="2400" dirty="0" err="1"/>
              <a:t>ἐγὼ</a:t>
            </a:r>
            <a:r>
              <a:rPr lang="fr-CH" sz="2400" dirty="0"/>
              <a:t> </a:t>
            </a:r>
            <a:r>
              <a:rPr lang="fr-CH" sz="2400" dirty="0" err="1"/>
              <a:t>σὺν</a:t>
            </a:r>
            <a:r>
              <a:rPr lang="fr-CH" sz="2400" dirty="0"/>
              <a:t> </a:t>
            </a:r>
            <a:r>
              <a:rPr lang="fr-CH" sz="2400" dirty="0" err="1"/>
              <a:t>νηῒ</a:t>
            </a:r>
            <a:r>
              <a:rPr lang="fr-CH" sz="2400" dirty="0"/>
              <a:t> </a:t>
            </a:r>
            <a:r>
              <a:rPr lang="fr-CH" sz="2400" dirty="0" err="1"/>
              <a:t>μελ</a:t>
            </a:r>
            <a:r>
              <a:rPr lang="fr-CH" sz="2400" dirty="0"/>
              <a:t>α</a:t>
            </a:r>
            <a:r>
              <a:rPr lang="fr-CH" sz="2400" dirty="0" err="1"/>
              <a:t>ίνῃ</a:t>
            </a:r>
            <a:endParaRPr lang="fr-CH" sz="2400" dirty="0"/>
          </a:p>
          <a:p>
            <a:endParaRPr lang="fr-CH" sz="2400" dirty="0"/>
          </a:p>
          <a:p>
            <a:endParaRPr lang="fr-CH" sz="2400" dirty="0"/>
          </a:p>
          <a:p>
            <a:r>
              <a:rPr lang="fr-CH" sz="2400" b="1" dirty="0"/>
              <a:t>Synizèse</a:t>
            </a:r>
          </a:p>
          <a:p>
            <a:r>
              <a:rPr lang="fr-CH" sz="2400" dirty="0"/>
              <a:t>Deux</a:t>
            </a:r>
            <a:r>
              <a:rPr lang="fr-FR" sz="2400" dirty="0"/>
              <a:t> groupes de voyelles prononcés ensemble forment une longue.</a:t>
            </a:r>
          </a:p>
          <a:p>
            <a:endParaRPr lang="fr-CH" sz="2400" dirty="0"/>
          </a:p>
          <a:p>
            <a:r>
              <a:rPr lang="fr-CH" sz="2400" i="1" dirty="0"/>
              <a:t>Il. </a:t>
            </a:r>
            <a:r>
              <a:rPr lang="fr-CH" sz="2400" dirty="0"/>
              <a:t>1.1:</a:t>
            </a:r>
            <a:r>
              <a:rPr lang="el-GR" sz="2400" dirty="0"/>
              <a:t> </a:t>
            </a:r>
            <a:r>
              <a:rPr lang="el-GR" sz="2400" dirty="0" err="1"/>
              <a:t>μῆνιν</a:t>
            </a:r>
            <a:r>
              <a:rPr lang="el-GR" sz="2400" dirty="0"/>
              <a:t> </a:t>
            </a:r>
            <a:r>
              <a:rPr lang="el-GR" sz="2400" dirty="0" err="1"/>
              <a:t>ἄειδε</a:t>
            </a:r>
            <a:r>
              <a:rPr lang="el-GR" sz="2400" dirty="0"/>
              <a:t> </a:t>
            </a:r>
            <a:r>
              <a:rPr lang="el-GR" sz="2400" dirty="0" err="1"/>
              <a:t>θεὰ</a:t>
            </a:r>
            <a:r>
              <a:rPr lang="el-GR" sz="2400" dirty="0"/>
              <a:t> </a:t>
            </a:r>
            <a:r>
              <a:rPr lang="el-GR" sz="2400" dirty="0" err="1"/>
              <a:t>Πηληϊάδεω</a:t>
            </a:r>
            <a:r>
              <a:rPr lang="el-GR" sz="2400" dirty="0"/>
              <a:t> </a:t>
            </a:r>
            <a:r>
              <a:rPr lang="el-GR" sz="2400" dirty="0" err="1"/>
              <a:t>Ἀχιλῆος</a:t>
            </a:r>
            <a:endParaRPr lang="fr-CH" sz="2400" spc="3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EA89A1-ADB7-ECC8-28C3-FEC47FF1B021}"/>
              </a:ext>
            </a:extLst>
          </p:cNvPr>
          <p:cNvSpPr/>
          <p:nvPr/>
        </p:nvSpPr>
        <p:spPr>
          <a:xfrm>
            <a:off x="6019794" y="3490436"/>
            <a:ext cx="432707" cy="485174"/>
          </a:xfrm>
          <a:prstGeom prst="rect">
            <a:avLst/>
          </a:prstGeom>
          <a:solidFill>
            <a:schemeClr val="accent5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3AA914-A4A5-E153-27FF-87BF0F6FB782}"/>
              </a:ext>
            </a:extLst>
          </p:cNvPr>
          <p:cNvSpPr txBox="1"/>
          <p:nvPr/>
        </p:nvSpPr>
        <p:spPr>
          <a:xfrm>
            <a:off x="5314644" y="4093006"/>
            <a:ext cx="1843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>
                <a:solidFill>
                  <a:srgbClr val="00B0F0"/>
                </a:solidFill>
              </a:rPr>
              <a:t>νη ῒ</a:t>
            </a:r>
            <a:endParaRPr lang="fr-CH" sz="2400" dirty="0">
              <a:solidFill>
                <a:srgbClr val="00B0F0"/>
              </a:solidFill>
            </a:endParaRPr>
          </a:p>
          <a:p>
            <a:pPr algn="ctr"/>
            <a:r>
              <a:rPr lang="fr-CH" sz="2400" dirty="0">
                <a:solidFill>
                  <a:srgbClr val="00B0F0"/>
                </a:solidFill>
              </a:rPr>
              <a:t>deux syllabes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0D4C22-218F-F1CD-0714-566F8679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NB: la diérèse et la synizèse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2AFC59-B5EC-1576-DCE3-3EA722DDFC9D}"/>
              </a:ext>
            </a:extLst>
          </p:cNvPr>
          <p:cNvSpPr/>
          <p:nvPr/>
        </p:nvSpPr>
        <p:spPr>
          <a:xfrm>
            <a:off x="5098290" y="5706428"/>
            <a:ext cx="432707" cy="485174"/>
          </a:xfrm>
          <a:prstGeom prst="rect">
            <a:avLst/>
          </a:prstGeom>
          <a:solidFill>
            <a:schemeClr val="accent5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89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E2F4-8CEA-1C4E-894F-496264F2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Syllabe longue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4C1D4-CDD3-DCAD-27B6-584A5AEA9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800" dirty="0"/>
              <a:t>toute syllabe (ouverte ou fermée) comportant une </a:t>
            </a:r>
            <a:r>
              <a:rPr lang="fr-CH" sz="2800" b="1" dirty="0">
                <a:solidFill>
                  <a:srgbClr val="0070C0"/>
                </a:solidFill>
              </a:rPr>
              <a:t>voyelle longue</a:t>
            </a:r>
            <a:r>
              <a:rPr lang="fr-CH" sz="2800" b="1" dirty="0">
                <a:solidFill>
                  <a:srgbClr val="00B050"/>
                </a:solidFill>
              </a:rPr>
              <a:t> </a:t>
            </a:r>
            <a:r>
              <a:rPr lang="fr-CH" sz="2800" dirty="0"/>
              <a:t>ou une </a:t>
            </a:r>
            <a:r>
              <a:rPr lang="fr-CH" sz="2800" b="1" dirty="0">
                <a:solidFill>
                  <a:srgbClr val="0070C0"/>
                </a:solidFill>
              </a:rPr>
              <a:t>diphtongue</a:t>
            </a:r>
            <a:endParaRPr lang="fr-CH" sz="28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800" dirty="0"/>
              <a:t>toute </a:t>
            </a:r>
            <a:r>
              <a:rPr lang="fr-CH" sz="2800" b="1" dirty="0">
                <a:solidFill>
                  <a:srgbClr val="00B0F0"/>
                </a:solidFill>
              </a:rPr>
              <a:t>syllabe fermée </a:t>
            </a:r>
            <a:r>
              <a:rPr lang="fr-CH" sz="2800" dirty="0"/>
              <a:t>comportant une </a:t>
            </a:r>
            <a:r>
              <a:rPr lang="fr-CH" sz="2800" b="1" dirty="0">
                <a:solidFill>
                  <a:srgbClr val="00B0F0"/>
                </a:solidFill>
              </a:rPr>
              <a:t>voyelle brève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8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fr-CH" sz="2800" dirty="0">
              <a:solidFill>
                <a:srgbClr val="00B0F0"/>
              </a:solidFill>
            </a:endParaRPr>
          </a:p>
          <a:p>
            <a:endParaRPr lang="fr-CH" dirty="0"/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F234993C-3643-CD15-B4FC-AA69B0E135F2}"/>
              </a:ext>
            </a:extLst>
          </p:cNvPr>
          <p:cNvSpPr txBox="1"/>
          <p:nvPr/>
        </p:nvSpPr>
        <p:spPr>
          <a:xfrm>
            <a:off x="1591235" y="4401235"/>
            <a:ext cx="9009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00B0F0"/>
                </a:solidFill>
              </a:rPr>
              <a:t>τὸν</a:t>
            </a:r>
            <a:r>
              <a:rPr lang="el-GR" sz="3600" dirty="0"/>
              <a:t> </a:t>
            </a:r>
            <a:r>
              <a:rPr lang="el-GR" sz="3600" dirty="0">
                <a:solidFill>
                  <a:srgbClr val="0070C0"/>
                </a:solidFill>
              </a:rPr>
              <a:t>δ’ οἶ</a:t>
            </a:r>
            <a:r>
              <a:rPr lang="el-GR" sz="3600" b="1" dirty="0">
                <a:solidFill>
                  <a:srgbClr val="00B0F0"/>
                </a:solidFill>
              </a:rPr>
              <a:t>ον</a:t>
            </a:r>
            <a:r>
              <a:rPr lang="el-GR" sz="3600" dirty="0"/>
              <a:t>, </a:t>
            </a:r>
            <a:r>
              <a:rPr lang="el-GR" sz="3600" b="1" dirty="0">
                <a:solidFill>
                  <a:srgbClr val="00B0F0"/>
                </a:solidFill>
              </a:rPr>
              <a:t>νόσ</a:t>
            </a:r>
            <a:r>
              <a:rPr lang="el-GR" sz="3600" dirty="0">
                <a:solidFill>
                  <a:srgbClr val="0070C0"/>
                </a:solidFill>
              </a:rPr>
              <a:t>του</a:t>
            </a:r>
            <a:r>
              <a:rPr lang="el-GR" sz="3600" dirty="0"/>
              <a:t> </a:t>
            </a:r>
            <a:r>
              <a:rPr lang="el-GR" sz="3600" b="1" dirty="0">
                <a:solidFill>
                  <a:srgbClr val="00B0F0"/>
                </a:solidFill>
              </a:rPr>
              <a:t>κεχ</a:t>
            </a:r>
            <a:r>
              <a:rPr lang="el-GR" sz="3600" dirty="0">
                <a:solidFill>
                  <a:srgbClr val="0070C0"/>
                </a:solidFill>
              </a:rPr>
              <a:t>ρη</a:t>
            </a:r>
            <a:r>
              <a:rPr lang="el-GR" sz="3600" dirty="0"/>
              <a:t>μένο</a:t>
            </a:r>
            <a:r>
              <a:rPr lang="el-GR" sz="3600" dirty="0">
                <a:solidFill>
                  <a:srgbClr val="0070C0"/>
                </a:solidFill>
              </a:rPr>
              <a:t>ν ἠ</a:t>
            </a:r>
            <a:r>
              <a:rPr lang="el-GR" sz="3600" dirty="0"/>
              <a:t>δὲ γυ</a:t>
            </a:r>
            <a:r>
              <a:rPr lang="el-GR" sz="3600" dirty="0">
                <a:solidFill>
                  <a:srgbClr val="0070C0"/>
                </a:solidFill>
              </a:rPr>
              <a:t>ναι</a:t>
            </a:r>
            <a:r>
              <a:rPr lang="el-GR" sz="3600" dirty="0"/>
              <a:t>κός</a:t>
            </a:r>
            <a:endParaRPr lang="fr-CH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83E64-51B8-B1DD-B92D-DB4B7BE6CDF0}"/>
              </a:ext>
            </a:extLst>
          </p:cNvPr>
          <p:cNvSpPr txBox="1"/>
          <p:nvPr/>
        </p:nvSpPr>
        <p:spPr>
          <a:xfrm>
            <a:off x="838199" y="5388570"/>
            <a:ext cx="10597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CH" sz="2400" dirty="0"/>
              <a:t> Autrement dit : toute voyelle brève suivie de </a:t>
            </a:r>
            <a:r>
              <a:rPr lang="fr-CH" sz="2400" b="1" dirty="0"/>
              <a:t>deux consonnes</a:t>
            </a:r>
            <a:r>
              <a:rPr lang="fr-CH" sz="2400" dirty="0"/>
              <a:t> (ou plus) est tenue pour </a:t>
            </a:r>
            <a:r>
              <a:rPr lang="fr-CH" sz="2400" b="1" dirty="0"/>
              <a:t>longue</a:t>
            </a:r>
            <a:r>
              <a:rPr lang="fr-CH" sz="2400" dirty="0"/>
              <a:t>, par convention (</a:t>
            </a:r>
            <a:r>
              <a:rPr lang="fr-CH" sz="2400" dirty="0" err="1"/>
              <a:t>κ</a:t>
            </a:r>
            <a:r>
              <a:rPr lang="fr-CH" sz="2400" dirty="0"/>
              <a:t>α</a:t>
            </a:r>
            <a:r>
              <a:rPr lang="fr-CH" sz="2400" dirty="0" err="1"/>
              <a:t>τὰ</a:t>
            </a:r>
            <a:r>
              <a:rPr lang="fr-CH" sz="2400" dirty="0"/>
              <a:t> </a:t>
            </a:r>
            <a:r>
              <a:rPr lang="fr-CH" sz="2400" dirty="0" err="1"/>
              <a:t>θέσιν</a:t>
            </a:r>
            <a:r>
              <a:rPr lang="fr-CH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31164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EB903-F57C-1678-B1B4-E129B105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Syllabe brève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0D555-E4A7-DEC7-F197-C27B7EE8C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sz="2800" dirty="0"/>
              <a:t>toute </a:t>
            </a:r>
            <a:r>
              <a:rPr lang="fr-CH" sz="2800" b="1" dirty="0">
                <a:solidFill>
                  <a:schemeClr val="accent2">
                    <a:lumMod val="50000"/>
                  </a:schemeClr>
                </a:solidFill>
              </a:rPr>
              <a:t>syllabe ouverte </a:t>
            </a:r>
            <a:r>
              <a:rPr lang="fr-CH" sz="2800" dirty="0"/>
              <a:t>comportant une </a:t>
            </a:r>
            <a:r>
              <a:rPr lang="fr-CH" sz="2800" b="1" dirty="0">
                <a:solidFill>
                  <a:schemeClr val="accent2">
                    <a:lumMod val="50000"/>
                  </a:schemeClr>
                </a:solidFill>
              </a:rPr>
              <a:t>voyelle brève</a:t>
            </a:r>
          </a:p>
          <a:p>
            <a:endParaRPr lang="fr-CH" dirty="0"/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18703A07-1F80-CC7B-B09A-167BDAD1C3A4}"/>
              </a:ext>
            </a:extLst>
          </p:cNvPr>
          <p:cNvSpPr txBox="1"/>
          <p:nvPr/>
        </p:nvSpPr>
        <p:spPr>
          <a:xfrm>
            <a:off x="1591235" y="4401235"/>
            <a:ext cx="9009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/>
              <a:t>τὸν δ’ οἶον, νόστου κεχρη</a:t>
            </a:r>
            <a:r>
              <a:rPr lang="el-GR" sz="3600" b="1" dirty="0">
                <a:solidFill>
                  <a:schemeClr val="accent2">
                    <a:lumMod val="50000"/>
                  </a:schemeClr>
                </a:solidFill>
              </a:rPr>
              <a:t>μένον</a:t>
            </a:r>
            <a:r>
              <a:rPr lang="el-GR" sz="3600" dirty="0"/>
              <a:t> ἠ</a:t>
            </a:r>
            <a:r>
              <a:rPr lang="el-GR" sz="3600" b="1" dirty="0">
                <a:solidFill>
                  <a:schemeClr val="accent2">
                    <a:lumMod val="50000"/>
                  </a:schemeClr>
                </a:solidFill>
              </a:rPr>
              <a:t>δὲ</a:t>
            </a:r>
            <a:r>
              <a:rPr lang="el-GR" sz="3600" b="1" dirty="0"/>
              <a:t> </a:t>
            </a:r>
            <a:r>
              <a:rPr lang="el-GR" sz="3600" b="1" dirty="0">
                <a:solidFill>
                  <a:schemeClr val="accent2">
                    <a:lumMod val="50000"/>
                  </a:schemeClr>
                </a:solidFill>
              </a:rPr>
              <a:t>γυ</a:t>
            </a:r>
            <a:r>
              <a:rPr lang="el-GR" sz="3600" dirty="0"/>
              <a:t>ναι</a:t>
            </a:r>
            <a:r>
              <a:rPr lang="el-GR" sz="3600" b="1" dirty="0">
                <a:solidFill>
                  <a:schemeClr val="accent2">
                    <a:lumMod val="50000"/>
                  </a:schemeClr>
                </a:solidFill>
              </a:rPr>
              <a:t>κός</a:t>
            </a:r>
            <a:endParaRPr lang="fr-CH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57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0728F8-D091-4D7D-BDB4-2F94EDB1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Syllabe brève par position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7F0064-EF93-42A1-8170-616A287F9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FR" dirty="0"/>
              <a:t>Toute voyelle ou diphtongue devant une autre voyelle ou diphtongue (</a:t>
            </a:r>
            <a:r>
              <a:rPr lang="fr-FR" i="1" dirty="0" err="1"/>
              <a:t>correptio</a:t>
            </a:r>
            <a:r>
              <a:rPr lang="fr-FR" i="1" dirty="0"/>
              <a:t> </a:t>
            </a:r>
            <a:r>
              <a:rPr lang="fr-FR" i="1" dirty="0" err="1"/>
              <a:t>epica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CH" sz="2400" i="1" dirty="0"/>
          </a:p>
          <a:p>
            <a:pPr marL="0" indent="0">
              <a:buNone/>
            </a:pPr>
            <a:r>
              <a:rPr lang="fr-CH" sz="2400" i="1" dirty="0" err="1"/>
              <a:t>Od</a:t>
            </a:r>
            <a:r>
              <a:rPr lang="fr-CH" sz="2400" i="1" dirty="0"/>
              <a:t>. </a:t>
            </a:r>
            <a:r>
              <a:rPr lang="fr-CH" sz="2400" dirty="0"/>
              <a:t>11.58: </a:t>
            </a:r>
            <a:r>
              <a:rPr lang="fr-CH" sz="2400" dirty="0" err="1">
                <a:solidFill>
                  <a:schemeClr val="accent1"/>
                </a:solidFill>
              </a:rPr>
              <a:t>ἔφθης</a:t>
            </a:r>
            <a:r>
              <a:rPr lang="fr-CH" sz="2400" dirty="0">
                <a:solidFill>
                  <a:schemeClr val="accent1"/>
                </a:solidFill>
              </a:rPr>
              <a:t> π</a:t>
            </a:r>
            <a:r>
              <a:rPr lang="fr-CH" sz="2400" dirty="0" err="1">
                <a:solidFill>
                  <a:schemeClr val="accent1"/>
                </a:solidFill>
              </a:rPr>
              <a:t>εζὸς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ἰὼν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ἢ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ἐγὼ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σὺν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νηῒ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μελ</a:t>
            </a:r>
            <a:r>
              <a:rPr lang="fr-CH" sz="2400" dirty="0">
                <a:solidFill>
                  <a:schemeClr val="accent1"/>
                </a:solidFill>
              </a:rPr>
              <a:t>α</a:t>
            </a:r>
            <a:r>
              <a:rPr lang="fr-CH" sz="2400" dirty="0" err="1">
                <a:solidFill>
                  <a:schemeClr val="accent1"/>
                </a:solidFill>
              </a:rPr>
              <a:t>ίνῃ</a:t>
            </a:r>
            <a:endParaRPr lang="fr-CH" sz="24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400" dirty="0"/>
              <a:t> </a:t>
            </a:r>
            <a:r>
              <a:rPr lang="fr-CH" sz="2400" dirty="0" err="1"/>
              <a:t>ἢ</a:t>
            </a:r>
            <a:r>
              <a:rPr lang="fr-CH" sz="2400" dirty="0"/>
              <a:t> compte comme une syllabe brève parce qu’elle est suivie directement par </a:t>
            </a:r>
            <a:r>
              <a:rPr lang="fr-CH" sz="2400" dirty="0" err="1"/>
              <a:t>ἐ</a:t>
            </a:r>
            <a:r>
              <a:rPr lang="fr-CH" sz="2400" dirty="0"/>
              <a:t>-</a:t>
            </a:r>
          </a:p>
          <a:p>
            <a:pPr marL="457200" lvl="1" indent="0">
              <a:buClr>
                <a:schemeClr val="accent1"/>
              </a:buClr>
              <a:buNone/>
            </a:pPr>
            <a:endParaRPr lang="fr-FR" dirty="0"/>
          </a:p>
          <a:p>
            <a:pPr>
              <a:buClr>
                <a:schemeClr val="accent1"/>
              </a:buClr>
            </a:pPr>
            <a:r>
              <a:rPr lang="fr-FR" dirty="0"/>
              <a:t>Voyelle brève suivie de 2 consonnes si celles-ci sont une occlusive + une liquide ou une occlusive + une nasale.</a:t>
            </a:r>
          </a:p>
          <a:p>
            <a:pPr lvl="1">
              <a:buClr>
                <a:schemeClr val="accent1"/>
              </a:buClr>
            </a:pPr>
            <a:endParaRPr lang="fr-FR" dirty="0"/>
          </a:p>
          <a:p>
            <a:pPr marL="457200" lvl="1" indent="0">
              <a:buClr>
                <a:schemeClr val="accent1"/>
              </a:buClr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8EEFCF-338B-4224-B1A6-029D6DE50FE4}"/>
              </a:ext>
            </a:extLst>
          </p:cNvPr>
          <p:cNvSpPr txBox="1"/>
          <p:nvPr/>
        </p:nvSpPr>
        <p:spPr>
          <a:xfrm>
            <a:off x="1510532" y="5569545"/>
            <a:ext cx="327482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>
              <a:buClr>
                <a:schemeClr val="accent1"/>
              </a:buClr>
            </a:pPr>
            <a:r>
              <a:rPr lang="fr-FR" dirty="0"/>
              <a:t>Occlusives: </a:t>
            </a:r>
            <a:r>
              <a:rPr lang="el-GR" dirty="0"/>
              <a:t>κ, γ, χ, π, β, φ, τ, δ, θ</a:t>
            </a:r>
          </a:p>
          <a:p>
            <a:pPr marL="0" lvl="1">
              <a:buClr>
                <a:schemeClr val="accent1"/>
              </a:buClr>
            </a:pPr>
            <a:r>
              <a:rPr lang="fr-FR" dirty="0"/>
              <a:t>Liquides: </a:t>
            </a:r>
            <a:r>
              <a:rPr lang="el-GR" dirty="0"/>
              <a:t>λ, ρ</a:t>
            </a:r>
          </a:p>
          <a:p>
            <a:pPr marL="0" lvl="1">
              <a:buClr>
                <a:schemeClr val="accent1"/>
              </a:buClr>
            </a:pPr>
            <a:r>
              <a:rPr lang="fr-FR" dirty="0"/>
              <a:t>Nasales: </a:t>
            </a:r>
            <a:r>
              <a:rPr lang="el-GR" dirty="0"/>
              <a:t>ν, μ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632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Principaux types de pieds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CH" dirty="0"/>
              <a:t>Dactyle: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⏑⏑</a:t>
            </a:r>
            <a:endParaRPr lang="fr-CH" dirty="0"/>
          </a:p>
          <a:p>
            <a:pPr>
              <a:buClr>
                <a:schemeClr val="accent1"/>
              </a:buClr>
            </a:pPr>
            <a:r>
              <a:rPr lang="fr-CH" dirty="0"/>
              <a:t>Spondée: </a:t>
            </a:r>
            <a:r>
              <a:rPr lang="fr-FR" dirty="0"/>
              <a:t>– –</a:t>
            </a:r>
          </a:p>
          <a:p>
            <a:pPr>
              <a:buClr>
                <a:schemeClr val="accent1"/>
              </a:buClr>
            </a:pPr>
            <a:r>
              <a:rPr lang="fr-FR" dirty="0"/>
              <a:t>Trochée: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</a:t>
            </a:r>
            <a:endParaRPr lang="fr-CH" dirty="0"/>
          </a:p>
          <a:p>
            <a:pPr>
              <a:buClr>
                <a:schemeClr val="accent1"/>
              </a:buClr>
            </a:pPr>
            <a:r>
              <a:rPr lang="fr-FR" dirty="0"/>
              <a:t>Iambe: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–</a:t>
            </a:r>
            <a:endParaRPr lang="fr-CH" dirty="0"/>
          </a:p>
          <a:p>
            <a:pPr>
              <a:buClr>
                <a:schemeClr val="accent1"/>
              </a:buClr>
            </a:pPr>
            <a:r>
              <a:rPr lang="fr-FR" dirty="0"/>
              <a:t>Anapeste: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⏑⏑ </a:t>
            </a:r>
            <a:r>
              <a:rPr lang="fr-CH" sz="32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–</a:t>
            </a:r>
            <a:endParaRPr lang="fr-CH" dirty="0"/>
          </a:p>
          <a:p>
            <a:pPr marL="0" indent="0">
              <a:buClr>
                <a:schemeClr val="accent1"/>
              </a:buClr>
              <a:buNone/>
            </a:pPr>
            <a:endParaRPr lang="fr-CH" dirty="0"/>
          </a:p>
          <a:p>
            <a:pPr marL="0" indent="0">
              <a:buClr>
                <a:schemeClr val="accent1"/>
              </a:buClr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81006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F111D-7389-4FDD-A90A-268DAA95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Notation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BECC88-1096-4B86-83FD-4CDDDE5C3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⏑ : syllabe brève</a:t>
            </a:r>
          </a:p>
          <a:p>
            <a:pPr marL="0" indent="0">
              <a:buNone/>
            </a:pPr>
            <a:r>
              <a:rPr lang="fr-FR" dirty="0"/>
              <a:t>– : syllabe longue</a:t>
            </a:r>
          </a:p>
          <a:p>
            <a:pPr marL="0" indent="0">
              <a:buNone/>
            </a:pPr>
            <a:r>
              <a:rPr lang="fr-FR" dirty="0"/>
              <a:t>⏑⏑: </a:t>
            </a:r>
            <a:r>
              <a:rPr lang="fr-FR" i="1" dirty="0"/>
              <a:t>biceps</a:t>
            </a:r>
          </a:p>
          <a:p>
            <a:pPr marL="0" indent="0">
              <a:buNone/>
            </a:pPr>
            <a:r>
              <a:rPr lang="fr-FR" dirty="0"/>
              <a:t>X : </a:t>
            </a:r>
            <a:r>
              <a:rPr lang="fr-FR" i="1" dirty="0" err="1"/>
              <a:t>anceps</a:t>
            </a:r>
            <a:r>
              <a:rPr lang="fr-FR" dirty="0"/>
              <a:t> (indifférente)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│ : césure ou diérèse</a:t>
            </a:r>
          </a:p>
        </p:txBody>
      </p:sp>
    </p:spTree>
    <p:extLst>
      <p:ext uri="{BB962C8B-B14F-4D97-AF65-F5344CB8AC3E}">
        <p14:creationId xmlns:p14="http://schemas.microsoft.com/office/powerpoint/2010/main" val="193761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78A50D-3DBB-CDD2-C6AE-4BC554A5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I. Créez un aide-mémoire sur l’accentuation grecque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0C7D8-F036-56A8-C3CA-722D3C252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937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59273-9101-41E3-B2E4-C856E654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Structure d’un vers (trimètre iambique)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1F4413-C193-48F0-0F54-4E16924F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</a:t>
            </a:r>
            <a:r>
              <a:rPr lang="fr-FR" dirty="0"/>
              <a:t> </a:t>
            </a:r>
            <a:r>
              <a:rPr lang="fr-CH" dirty="0"/>
              <a:t>–</a:t>
            </a:r>
            <a:r>
              <a:rPr lang="fr-FR" dirty="0"/>
              <a:t>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</a:t>
            </a:r>
            <a:r>
              <a:rPr lang="fr-FR" dirty="0"/>
              <a:t>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</a:t>
            </a:r>
            <a:r>
              <a:rPr lang="fr-FR" dirty="0"/>
              <a:t> │–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</a:t>
            </a:r>
            <a:r>
              <a:rPr lang="fr-FR" dirty="0"/>
              <a:t>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</a:t>
            </a:r>
            <a:r>
              <a:rPr lang="fr-FR" dirty="0"/>
              <a:t>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</a:t>
            </a:r>
            <a:r>
              <a:rPr lang="fr-FR" dirty="0"/>
              <a:t> – 		vers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</a:t>
            </a:r>
            <a:r>
              <a:rPr lang="fr-FR" dirty="0"/>
              <a:t> – 			pied (iambe)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	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</a:t>
            </a:r>
            <a:r>
              <a:rPr lang="fr-FR" dirty="0"/>
              <a:t>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</a:t>
            </a:r>
            <a:r>
              <a:rPr lang="fr-FR" dirty="0"/>
              <a:t> – 		mètre iambique (répété 3x)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 </a:t>
            </a:r>
            <a:r>
              <a:rPr lang="fr-FR" dirty="0"/>
              <a:t>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Orthos" panose="02020604060306020203" pitchFamily="18" charset="2"/>
              </a:rPr>
              <a:t>⏑</a:t>
            </a:r>
            <a:r>
              <a:rPr lang="fr-FR" dirty="0"/>
              <a:t>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</a:t>
            </a:r>
            <a:r>
              <a:rPr lang="fr-FR" dirty="0"/>
              <a:t> 		côlon (avec une césure penthémimère)</a:t>
            </a:r>
          </a:p>
        </p:txBody>
      </p:sp>
      <p:sp>
        <p:nvSpPr>
          <p:cNvPr id="10" name="Accolade ouvrante 3">
            <a:extLst>
              <a:ext uri="{FF2B5EF4-FFF2-40B4-BE49-F238E27FC236}">
                <a16:creationId xmlns:a16="http://schemas.microsoft.com/office/drawing/2014/main" id="{F1CFDA94-FB0A-BA7E-225F-99BB0B71F407}"/>
              </a:ext>
            </a:extLst>
          </p:cNvPr>
          <p:cNvSpPr/>
          <p:nvPr/>
        </p:nvSpPr>
        <p:spPr>
          <a:xfrm rot="16200000">
            <a:off x="2232023" y="2014536"/>
            <a:ext cx="285750" cy="939800"/>
          </a:xfrm>
          <a:prstGeom prst="leftBrace">
            <a:avLst>
              <a:gd name="adj1" fmla="val 44048"/>
              <a:gd name="adj2" fmla="val 4864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ouvrante 4">
            <a:extLst>
              <a:ext uri="{FF2B5EF4-FFF2-40B4-BE49-F238E27FC236}">
                <a16:creationId xmlns:a16="http://schemas.microsoft.com/office/drawing/2014/main" id="{C0D8B937-A1D2-A369-35FB-7806652D9CAE}"/>
              </a:ext>
            </a:extLst>
          </p:cNvPr>
          <p:cNvSpPr/>
          <p:nvPr/>
        </p:nvSpPr>
        <p:spPr>
          <a:xfrm rot="16200000">
            <a:off x="3389841" y="1936219"/>
            <a:ext cx="285751" cy="1096433"/>
          </a:xfrm>
          <a:prstGeom prst="leftBrace">
            <a:avLst>
              <a:gd name="adj1" fmla="val 44048"/>
              <a:gd name="adj2" fmla="val 4864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ccolade ouvrante 5">
            <a:extLst>
              <a:ext uri="{FF2B5EF4-FFF2-40B4-BE49-F238E27FC236}">
                <a16:creationId xmlns:a16="http://schemas.microsoft.com/office/drawing/2014/main" id="{867C2C7A-FEDD-E165-C64A-FDD4D7123D95}"/>
              </a:ext>
            </a:extLst>
          </p:cNvPr>
          <p:cNvSpPr/>
          <p:nvPr/>
        </p:nvSpPr>
        <p:spPr>
          <a:xfrm rot="16200000">
            <a:off x="4509560" y="1997603"/>
            <a:ext cx="285750" cy="939800"/>
          </a:xfrm>
          <a:prstGeom prst="leftBrace">
            <a:avLst>
              <a:gd name="adj1" fmla="val 44048"/>
              <a:gd name="adj2" fmla="val 4864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32333-72DD-9496-A500-02DEEA9BF058}"/>
              </a:ext>
            </a:extLst>
          </p:cNvPr>
          <p:cNvSpPr txBox="1"/>
          <p:nvPr/>
        </p:nvSpPr>
        <p:spPr>
          <a:xfrm>
            <a:off x="8229598" y="2908937"/>
            <a:ext cx="36519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i="1" dirty="0" err="1"/>
              <a:t>Hemipes</a:t>
            </a:r>
            <a:r>
              <a:rPr lang="fr-CH" dirty="0"/>
              <a:t> (pl. </a:t>
            </a:r>
            <a:r>
              <a:rPr lang="fr-CH" i="1" dirty="0" err="1"/>
              <a:t>hemipedes</a:t>
            </a:r>
            <a:r>
              <a:rPr lang="fr-CH" dirty="0"/>
              <a:t>)= demi-pied</a:t>
            </a:r>
          </a:p>
          <a:p>
            <a:r>
              <a:rPr lang="fr-CH" dirty="0" err="1"/>
              <a:t>Hemistiche</a:t>
            </a:r>
            <a:r>
              <a:rPr lang="fr-CH" dirty="0"/>
              <a:t>= demi-vers</a:t>
            </a:r>
          </a:p>
        </p:txBody>
      </p:sp>
    </p:spTree>
    <p:extLst>
      <p:ext uri="{BB962C8B-B14F-4D97-AF65-F5344CB8AC3E}">
        <p14:creationId xmlns:p14="http://schemas.microsoft.com/office/powerpoint/2010/main" val="3715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6DCD2-A8AC-463D-AA8F-960BA1DD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Variation du schéma métrique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91F124-3864-45CA-AF2F-916960A14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fr-FR" dirty="0"/>
              <a:t>Position </a:t>
            </a:r>
            <a:r>
              <a:rPr lang="fr-FR" i="1" dirty="0" err="1"/>
              <a:t>anceps</a:t>
            </a:r>
            <a:r>
              <a:rPr lang="fr-FR" i="1" dirty="0"/>
              <a:t> </a:t>
            </a:r>
            <a:r>
              <a:rPr lang="fr-FR" dirty="0"/>
              <a:t>(</a:t>
            </a:r>
            <a:r>
              <a:rPr lang="fr-CH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</a:t>
            </a:r>
            <a:r>
              <a:rPr lang="fr-FR" dirty="0"/>
              <a:t>):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–</a:t>
            </a:r>
          </a:p>
          <a:p>
            <a:pPr lvl="1">
              <a:buClr>
                <a:schemeClr val="accent1"/>
              </a:buClr>
            </a:pPr>
            <a:r>
              <a:rPr lang="fr-CH" dirty="0"/>
              <a:t>⏑</a:t>
            </a:r>
          </a:p>
          <a:p>
            <a:pPr lvl="1">
              <a:buClr>
                <a:schemeClr val="accent1"/>
              </a:buClr>
            </a:pPr>
            <a:r>
              <a:rPr lang="fr-CH" dirty="0"/>
              <a:t>⏑⏑ (plus rarement)</a:t>
            </a:r>
            <a:endParaRPr lang="fr-FR" dirty="0"/>
          </a:p>
          <a:p>
            <a:pPr>
              <a:buClr>
                <a:schemeClr val="accent1"/>
              </a:buClr>
            </a:pPr>
            <a:r>
              <a:rPr lang="fr-FR" dirty="0"/>
              <a:t>Substitutions possibles:</a:t>
            </a:r>
          </a:p>
          <a:p>
            <a:pPr lvl="1">
              <a:buClr>
                <a:schemeClr val="accent1"/>
              </a:buClr>
            </a:pPr>
            <a:r>
              <a:rPr lang="fr-CH" dirty="0"/>
              <a:t>contraction :  ⏑⏑ → </a:t>
            </a:r>
            <a:r>
              <a:rPr lang="fr-FR" dirty="0"/>
              <a:t>–</a:t>
            </a:r>
            <a:endParaRPr lang="fr-CH" dirty="0"/>
          </a:p>
          <a:p>
            <a:pPr lvl="1">
              <a:buClr>
                <a:schemeClr val="accent1"/>
              </a:buClr>
            </a:pPr>
            <a:r>
              <a:rPr lang="fr-CH" dirty="0"/>
              <a:t>résolution : </a:t>
            </a:r>
            <a:r>
              <a:rPr lang="fr-FR" dirty="0"/>
              <a:t>–  </a:t>
            </a:r>
            <a:r>
              <a:rPr lang="fr-CH" dirty="0"/>
              <a:t>→ ⏑⏑</a:t>
            </a:r>
          </a:p>
          <a:p>
            <a:pPr lvl="1">
              <a:buClr>
                <a:schemeClr val="accent1"/>
              </a:buClr>
            </a:pPr>
            <a:r>
              <a:rPr lang="fr-CH" dirty="0"/>
              <a:t>⏑ → ⏑⏑</a:t>
            </a:r>
          </a:p>
          <a:p>
            <a:pPr marL="914400" lvl="2" indent="0">
              <a:buNone/>
            </a:pPr>
            <a:endParaRPr lang="fr-CH" dirty="0"/>
          </a:p>
          <a:p>
            <a:endParaRPr lang="fr-CH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665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45DF0-93D1-423C-C0C9-F910A720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60F5C36-E01C-0FFE-BC8F-C1C3FAC2F1E1}"/>
              </a:ext>
            </a:extLst>
          </p:cNvPr>
          <p:cNvSpPr txBox="1"/>
          <p:nvPr/>
        </p:nvSpPr>
        <p:spPr>
          <a:xfrm>
            <a:off x="838200" y="1823687"/>
            <a:ext cx="68884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Aussi appelé « vers épique » ou « vers héroïque 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1</a:t>
            </a:r>
            <a:r>
              <a:rPr lang="fr-CH" sz="2400" baseline="30000" dirty="0"/>
              <a:t>ère</a:t>
            </a:r>
            <a:r>
              <a:rPr lang="fr-CH" sz="2400" dirty="0"/>
              <a:t> mention explicite dans la littérature grecque = Hérodote 1.47 : </a:t>
            </a:r>
            <a:r>
              <a:rPr lang="fr-CH" sz="2400" dirty="0" err="1"/>
              <a:t>ἐν</a:t>
            </a:r>
            <a:r>
              <a:rPr lang="fr-CH" sz="2400" dirty="0"/>
              <a:t> </a:t>
            </a:r>
            <a:r>
              <a:rPr lang="fr-CH" sz="2400" dirty="0" err="1"/>
              <a:t>ἑξ</a:t>
            </a:r>
            <a:r>
              <a:rPr lang="fr-CH" sz="2400" dirty="0"/>
              <a:t>α</a:t>
            </a:r>
            <a:r>
              <a:rPr lang="fr-CH" sz="2400" dirty="0" err="1"/>
              <a:t>μέτρῳ</a:t>
            </a:r>
            <a:r>
              <a:rPr lang="fr-CH" sz="2400" dirty="0"/>
              <a:t> </a:t>
            </a:r>
            <a:r>
              <a:rPr lang="fr-CH" sz="2400" dirty="0" err="1"/>
              <a:t>τόνῳ</a:t>
            </a:r>
            <a:r>
              <a:rPr lang="fr-CH" sz="2400" dirty="0"/>
              <a:t> (réponse de la Pythie à Crésus).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2400" dirty="0"/>
              <a:t>hexamètre associé à l’intervention d’une parole divine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2400" dirty="0"/>
              <a:t>Homère = intermédiaire pour transmettre le message de la Muse</a:t>
            </a:r>
          </a:p>
          <a:p>
            <a:endParaRPr lang="fr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1</a:t>
            </a:r>
            <a:r>
              <a:rPr lang="fr-CH" sz="2400" baseline="30000" dirty="0"/>
              <a:t>ère</a:t>
            </a:r>
            <a:r>
              <a:rPr lang="fr-CH" sz="2400" dirty="0"/>
              <a:t> attestation matérielle d’hexamètres dactyliques: VIII</a:t>
            </a:r>
            <a:r>
              <a:rPr lang="fr-CH" sz="2400" baseline="30000" dirty="0"/>
              <a:t>e</a:t>
            </a:r>
            <a:r>
              <a:rPr lang="fr-CH" sz="2400" dirty="0"/>
              <a:t> s. av. J.-C., </a:t>
            </a:r>
            <a:r>
              <a:rPr lang="fr-CH" sz="2400" i="1" dirty="0"/>
              <a:t>IG</a:t>
            </a:r>
            <a:r>
              <a:rPr lang="fr-CH" sz="2400" baseline="30000" dirty="0"/>
              <a:t>2</a:t>
            </a:r>
            <a:r>
              <a:rPr lang="fr-CH" sz="2400" dirty="0"/>
              <a:t> 919 (</a:t>
            </a:r>
            <a:r>
              <a:rPr lang="fr-CH" sz="2400" i="1" dirty="0" err="1"/>
              <a:t>oinochoè</a:t>
            </a:r>
            <a:r>
              <a:rPr lang="fr-CH" sz="2400" dirty="0"/>
              <a:t> du Dipylon, Athènes)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9B3936-1967-D933-3CFC-91F1696F7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21" y="2407659"/>
            <a:ext cx="2698376" cy="2698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CFC082-2B06-DEE4-C47C-22ACC526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H</a:t>
            </a:r>
            <a:r>
              <a:rPr lang="fr-CH" sz="4400" dirty="0">
                <a:solidFill>
                  <a:schemeClr val="accent1"/>
                </a:solidFill>
              </a:rPr>
              <a:t>examètre dactylique</a:t>
            </a:r>
            <a:endParaRPr lang="fr-CH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0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619AC-FABF-9749-6F6D-8E27599F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64A6F91-AA89-1EDA-FB22-920240E86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70029"/>
              </p:ext>
            </p:extLst>
          </p:nvPr>
        </p:nvGraphicFramePr>
        <p:xfrm>
          <a:off x="721658" y="1920551"/>
          <a:ext cx="10775578" cy="3168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87789">
                  <a:extLst>
                    <a:ext uri="{9D8B030D-6E8A-4147-A177-3AD203B41FA5}">
                      <a16:colId xmlns:a16="http://schemas.microsoft.com/office/drawing/2014/main" val="2182398661"/>
                    </a:ext>
                  </a:extLst>
                </a:gridCol>
                <a:gridCol w="5387789">
                  <a:extLst>
                    <a:ext uri="{9D8B030D-6E8A-4147-A177-3AD203B41FA5}">
                      <a16:colId xmlns:a16="http://schemas.microsoft.com/office/drawing/2014/main" val="1000118403"/>
                    </a:ext>
                  </a:extLst>
                </a:gridCol>
              </a:tblGrid>
              <a:tr h="833684">
                <a:tc>
                  <a:txBody>
                    <a:bodyPr/>
                    <a:lstStyle/>
                    <a:p>
                      <a:r>
                        <a:rPr lang="fr-CH" sz="2400" b="1" dirty="0"/>
                        <a:t>Homère</a:t>
                      </a:r>
                      <a:r>
                        <a:rPr lang="fr-CH" sz="2400" dirty="0"/>
                        <a:t> et ses imitateurs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période archaïque et classique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096346"/>
                  </a:ext>
                </a:extLst>
              </a:tr>
              <a:tr h="1500633">
                <a:tc>
                  <a:txBody>
                    <a:bodyPr/>
                    <a:lstStyle/>
                    <a:p>
                      <a:r>
                        <a:rPr lang="fr-CH" sz="2400" b="1" dirty="0"/>
                        <a:t>Apollonios de Rhodes</a:t>
                      </a:r>
                      <a:r>
                        <a:rPr lang="fr-CH" sz="2400" dirty="0"/>
                        <a:t>, </a:t>
                      </a:r>
                      <a:r>
                        <a:rPr lang="fr-CH" sz="2400" b="1" dirty="0"/>
                        <a:t>Callimaque</a:t>
                      </a:r>
                      <a:r>
                        <a:rPr lang="fr-CH" sz="2400" dirty="0"/>
                        <a:t>, les deux </a:t>
                      </a:r>
                      <a:r>
                        <a:rPr lang="fr-CH" sz="2400" b="1" dirty="0" err="1"/>
                        <a:t>Oppien</a:t>
                      </a:r>
                      <a:r>
                        <a:rPr lang="fr-CH" sz="2400" dirty="0"/>
                        <a:t>, </a:t>
                      </a:r>
                      <a:r>
                        <a:rPr lang="fr-CH" sz="2400" b="1" dirty="0"/>
                        <a:t>Quintus de Smyrne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périodes hellénistique et romaine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4427713"/>
                  </a:ext>
                </a:extLst>
              </a:tr>
              <a:tr h="833684">
                <a:tc>
                  <a:txBody>
                    <a:bodyPr/>
                    <a:lstStyle/>
                    <a:p>
                      <a:r>
                        <a:rPr lang="fr-CH" sz="2400" b="1" dirty="0"/>
                        <a:t>Nonnos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période romaine tardive [V</a:t>
                      </a:r>
                      <a:r>
                        <a:rPr lang="fr-CH" sz="2400" baseline="30000" dirty="0"/>
                        <a:t>e</a:t>
                      </a:r>
                      <a:r>
                        <a:rPr lang="fr-CH" sz="2400" dirty="0"/>
                        <a:t> s. </a:t>
                      </a:r>
                      <a:r>
                        <a:rPr lang="fr-CH" sz="2400" dirty="0" err="1"/>
                        <a:t>ap</a:t>
                      </a:r>
                      <a:r>
                        <a:rPr lang="fr-CH" sz="2400" dirty="0"/>
                        <a:t>. J.-C.]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58145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A8C7337-5530-AF59-A740-A0260CB23346}"/>
              </a:ext>
            </a:extLst>
          </p:cNvPr>
          <p:cNvSpPr txBox="1"/>
          <p:nvPr/>
        </p:nvSpPr>
        <p:spPr>
          <a:xfrm flipH="1">
            <a:off x="721658" y="5606145"/>
            <a:ext cx="8206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Au fil du temps, les règles de versification deviennent toujours plus strictes.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29199-1BAC-E424-DD58-9126D0F8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400" dirty="0">
                <a:solidFill>
                  <a:schemeClr val="accent1"/>
                </a:solidFill>
              </a:rPr>
              <a:t>Les 3 grandes périodes de l’hexamètre</a:t>
            </a:r>
            <a:endParaRPr lang="fr-CH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95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D9C2-CE89-E78C-DC4E-D5323EE5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2F536BD-E8E6-ED6D-BE6E-6FAE58DD31B2}"/>
              </a:ext>
            </a:extLst>
          </p:cNvPr>
          <p:cNvSpPr txBox="1"/>
          <p:nvPr/>
        </p:nvSpPr>
        <p:spPr>
          <a:xfrm>
            <a:off x="838200" y="1690688"/>
            <a:ext cx="525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400" b="1" dirty="0"/>
          </a:p>
          <a:p>
            <a:r>
              <a:rPr lang="fr-CH" sz="2400" dirty="0"/>
              <a:t>On a longtemps enseigné la lecture de l’hexamètre en plaçant un </a:t>
            </a:r>
            <a:r>
              <a:rPr lang="fr-CH" sz="2400" b="1" dirty="0"/>
              <a:t>accent d’intensité</a:t>
            </a:r>
            <a:r>
              <a:rPr lang="fr-CH" sz="2400" dirty="0"/>
              <a:t> au début de chaque dactyle ou spondée.</a:t>
            </a:r>
          </a:p>
          <a:p>
            <a:endParaRPr lang="fr-CH" sz="2400" dirty="0"/>
          </a:p>
          <a:p>
            <a:r>
              <a:rPr lang="fr-CH" sz="2400" dirty="0"/>
              <a:t>Cette méthode facilite certes le découpage des pieds, mais elle ne correspond vraisemblablement pas à la manière dont on a chanté les hexamètres dans l’Antiquité.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31659-7B5F-E3BE-1FB7-35C8F5A6B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400" dirty="0">
                <a:solidFill>
                  <a:schemeClr val="accent1"/>
                </a:solidFill>
              </a:rPr>
              <a:t>Métrique et scansion</a:t>
            </a:r>
            <a:endParaRPr lang="fr-CH" dirty="0">
              <a:solidFill>
                <a:schemeClr val="accent1"/>
              </a:solidFill>
            </a:endParaRPr>
          </a:p>
        </p:txBody>
      </p:sp>
      <p:pic>
        <p:nvPicPr>
          <p:cNvPr id="3" name="Métrique_5_6">
            <a:hlinkClick r:id="" action="ppaction://media"/>
            <a:extLst>
              <a:ext uri="{FF2B5EF4-FFF2-40B4-BE49-F238E27FC236}">
                <a16:creationId xmlns:a16="http://schemas.microsoft.com/office/drawing/2014/main" id="{9DB5A75B-295B-F6EC-9EFA-D1069496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6212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B07E2-9879-18F0-51BA-D58D1481D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A7ACC29-AE5D-526C-9653-966F98F2CFC2}"/>
              </a:ext>
            </a:extLst>
          </p:cNvPr>
          <p:cNvSpPr txBox="1"/>
          <p:nvPr/>
        </p:nvSpPr>
        <p:spPr>
          <a:xfrm>
            <a:off x="220804" y="501996"/>
            <a:ext cx="284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syllabe </a:t>
            </a:r>
            <a:r>
              <a:rPr lang="fr-CH" sz="2800" b="1" dirty="0"/>
              <a:t>longue</a:t>
            </a:r>
            <a:r>
              <a:rPr lang="fr-CH" sz="2800" dirty="0"/>
              <a:t>     –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0C3723-A535-BF4C-E455-81EB0968FDD2}"/>
              </a:ext>
            </a:extLst>
          </p:cNvPr>
          <p:cNvSpPr txBox="1"/>
          <p:nvPr/>
        </p:nvSpPr>
        <p:spPr>
          <a:xfrm>
            <a:off x="3729240" y="501996"/>
            <a:ext cx="2571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syllabe </a:t>
            </a:r>
            <a:r>
              <a:rPr lang="fr-CH" sz="2800" b="1" dirty="0"/>
              <a:t>brève</a:t>
            </a:r>
            <a:r>
              <a:rPr lang="fr-CH" sz="2800" dirty="0"/>
              <a:t>    </a:t>
            </a:r>
            <a:r>
              <a:rPr lang="fr-CH" sz="28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⏑</a:t>
            </a:r>
            <a:endParaRPr lang="fr-CH" sz="28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02BB948-E319-3A42-8FBA-DD33B49AB63B}"/>
              </a:ext>
            </a:extLst>
          </p:cNvPr>
          <p:cNvSpPr txBox="1"/>
          <p:nvPr/>
        </p:nvSpPr>
        <p:spPr>
          <a:xfrm>
            <a:off x="6690119" y="501996"/>
            <a:ext cx="539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syllabe de </a:t>
            </a:r>
            <a:r>
              <a:rPr lang="fr-CH" sz="2800" b="1" dirty="0"/>
              <a:t>longueur indifférente    </a:t>
            </a:r>
            <a:r>
              <a:rPr lang="fr-CH" sz="28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endParaRPr lang="fr-CH" sz="28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5E37315-E2C0-D93A-64D2-33E6E688664C}"/>
              </a:ext>
            </a:extLst>
          </p:cNvPr>
          <p:cNvSpPr txBox="1"/>
          <p:nvPr/>
        </p:nvSpPr>
        <p:spPr>
          <a:xfrm>
            <a:off x="1909481" y="1738667"/>
            <a:ext cx="297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dirty="0"/>
              <a:t>dactyle</a:t>
            </a:r>
            <a:r>
              <a:rPr lang="fr-CH" sz="3200" dirty="0"/>
              <a:t>   –  </a:t>
            </a:r>
            <a:r>
              <a:rPr lang="fr-CH" sz="32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⏑ ⏑</a:t>
            </a:r>
            <a:r>
              <a:rPr lang="fr-CH" sz="3200" dirty="0"/>
              <a:t> 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5069731-F4C6-C9A3-C219-12513AE3F171}"/>
              </a:ext>
            </a:extLst>
          </p:cNvPr>
          <p:cNvSpPr txBox="1"/>
          <p:nvPr/>
        </p:nvSpPr>
        <p:spPr>
          <a:xfrm>
            <a:off x="6199094" y="1738668"/>
            <a:ext cx="271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dirty="0"/>
              <a:t>spondée</a:t>
            </a:r>
            <a:r>
              <a:rPr lang="fr-CH" sz="3200" dirty="0"/>
              <a:t>   –  –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B9113055-742C-3702-9A23-25CB243F883F}"/>
              </a:ext>
            </a:extLst>
          </p:cNvPr>
          <p:cNvGraphicFramePr>
            <a:graphicFrameLocks noGrp="1"/>
          </p:cNvGraphicFramePr>
          <p:nvPr/>
        </p:nvGraphicFramePr>
        <p:xfrm>
          <a:off x="1685363" y="3036893"/>
          <a:ext cx="838648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97747">
                  <a:extLst>
                    <a:ext uri="{9D8B030D-6E8A-4147-A177-3AD203B41FA5}">
                      <a16:colId xmlns:a16="http://schemas.microsoft.com/office/drawing/2014/main" val="377052526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1071010598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116035347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3368432055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3954280104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6563011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480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 </a:t>
                      </a:r>
                      <a:endParaRPr lang="fr-CH" sz="480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480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 </a:t>
                      </a:r>
                      <a:endParaRPr lang="fr-CH" sz="480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495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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0098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A984D70-9C65-C9E8-D684-19342816E2B1}"/>
              </a:ext>
            </a:extLst>
          </p:cNvPr>
          <p:cNvSpPr txBox="1"/>
          <p:nvPr/>
        </p:nvSpPr>
        <p:spPr>
          <a:xfrm>
            <a:off x="7309721" y="5155675"/>
            <a:ext cx="240771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Un vers sur 23 a un spondée au 5</a:t>
            </a:r>
            <a:r>
              <a:rPr lang="fr-FR" baseline="30000" dirty="0"/>
              <a:t>e</a:t>
            </a:r>
            <a:r>
              <a:rPr lang="fr-FR" dirty="0"/>
              <a:t> pied: dans ce cas, le vers est dit « spondaïque »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AE070E-4FDC-821D-DAA8-17A6AB2E972C}"/>
              </a:ext>
            </a:extLst>
          </p:cNvPr>
          <p:cNvCxnSpPr/>
          <p:nvPr/>
        </p:nvCxnSpPr>
        <p:spPr>
          <a:xfrm flipH="1" flipV="1">
            <a:off x="8001000" y="4499933"/>
            <a:ext cx="182880" cy="651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811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532E3-C1E4-DC53-2F46-4E19C32ED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C020148-74C2-78D8-4503-8BCBACB1B435}"/>
              </a:ext>
            </a:extLst>
          </p:cNvPr>
          <p:cNvSpPr txBox="1"/>
          <p:nvPr/>
        </p:nvSpPr>
        <p:spPr>
          <a:xfrm>
            <a:off x="220804" y="501996"/>
            <a:ext cx="284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syllabe </a:t>
            </a:r>
            <a:r>
              <a:rPr lang="fr-CH" sz="2800" b="1" dirty="0"/>
              <a:t>longue</a:t>
            </a:r>
            <a:r>
              <a:rPr lang="fr-CH" sz="2800" dirty="0"/>
              <a:t>     –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222956-6815-0CF7-902F-B916D3D4225D}"/>
              </a:ext>
            </a:extLst>
          </p:cNvPr>
          <p:cNvSpPr txBox="1"/>
          <p:nvPr/>
        </p:nvSpPr>
        <p:spPr>
          <a:xfrm>
            <a:off x="3729240" y="501996"/>
            <a:ext cx="2571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syllabe </a:t>
            </a:r>
            <a:r>
              <a:rPr lang="fr-CH" sz="2800" b="1" dirty="0"/>
              <a:t>brève</a:t>
            </a:r>
            <a:r>
              <a:rPr lang="fr-CH" sz="2800" dirty="0"/>
              <a:t>    </a:t>
            </a:r>
            <a:r>
              <a:rPr lang="fr-CH" sz="28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⏑</a:t>
            </a:r>
            <a:endParaRPr lang="fr-CH" sz="28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736283D-7AF4-2E98-0D8E-D017C3E93E66}"/>
              </a:ext>
            </a:extLst>
          </p:cNvPr>
          <p:cNvSpPr txBox="1"/>
          <p:nvPr/>
        </p:nvSpPr>
        <p:spPr>
          <a:xfrm>
            <a:off x="6690119" y="501996"/>
            <a:ext cx="539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syllabe de </a:t>
            </a:r>
            <a:r>
              <a:rPr lang="fr-CH" sz="2800" b="1" dirty="0"/>
              <a:t>longueur indifférente    </a:t>
            </a:r>
            <a:r>
              <a:rPr lang="fr-CH" sz="28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endParaRPr lang="fr-CH" sz="28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AF29A20-D159-67E3-A1C9-E999B71BD92F}"/>
              </a:ext>
            </a:extLst>
          </p:cNvPr>
          <p:cNvSpPr txBox="1"/>
          <p:nvPr/>
        </p:nvSpPr>
        <p:spPr>
          <a:xfrm>
            <a:off x="1909481" y="1738667"/>
            <a:ext cx="297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dirty="0"/>
              <a:t>dactyle</a:t>
            </a:r>
            <a:r>
              <a:rPr lang="fr-CH" sz="3200" dirty="0"/>
              <a:t>   –  </a:t>
            </a:r>
            <a:r>
              <a:rPr lang="fr-CH" sz="32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⏑ ⏑</a:t>
            </a:r>
            <a:r>
              <a:rPr lang="fr-CH" sz="3200" dirty="0"/>
              <a:t> 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4347524-F49C-7DCA-19A1-3B504F795F75}"/>
              </a:ext>
            </a:extLst>
          </p:cNvPr>
          <p:cNvSpPr txBox="1"/>
          <p:nvPr/>
        </p:nvSpPr>
        <p:spPr>
          <a:xfrm>
            <a:off x="6199094" y="1738668"/>
            <a:ext cx="271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dirty="0"/>
              <a:t>spondée</a:t>
            </a:r>
            <a:r>
              <a:rPr lang="fr-CH" sz="3200" dirty="0"/>
              <a:t>   –  –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A40F1B9-052F-A697-6CC1-105DB62B938C}"/>
              </a:ext>
            </a:extLst>
          </p:cNvPr>
          <p:cNvGraphicFramePr>
            <a:graphicFrameLocks noGrp="1"/>
          </p:cNvGraphicFramePr>
          <p:nvPr/>
        </p:nvGraphicFramePr>
        <p:xfrm>
          <a:off x="1685363" y="3036893"/>
          <a:ext cx="838648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97747">
                  <a:extLst>
                    <a:ext uri="{9D8B030D-6E8A-4147-A177-3AD203B41FA5}">
                      <a16:colId xmlns:a16="http://schemas.microsoft.com/office/drawing/2014/main" val="377052526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1071010598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116035347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3368432055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3954280104"/>
                    </a:ext>
                  </a:extLst>
                </a:gridCol>
                <a:gridCol w="1397747">
                  <a:extLst>
                    <a:ext uri="{9D8B030D-6E8A-4147-A177-3AD203B41FA5}">
                      <a16:colId xmlns:a16="http://schemas.microsoft.com/office/drawing/2014/main" val="6563011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–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480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 </a:t>
                      </a:r>
                      <a:endParaRPr lang="fr-CH" sz="480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480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 </a:t>
                      </a:r>
                      <a:endParaRPr lang="fr-CH" sz="480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495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⏑ ⏑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48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 </a:t>
                      </a:r>
                      <a:endParaRPr lang="fr-CH" sz="48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009867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19713D22-2406-6C33-7A67-988E83F4EE1B}"/>
              </a:ext>
            </a:extLst>
          </p:cNvPr>
          <p:cNvSpPr txBox="1"/>
          <p:nvPr/>
        </p:nvSpPr>
        <p:spPr>
          <a:xfrm>
            <a:off x="475130" y="5648118"/>
            <a:ext cx="9070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i="1" dirty="0"/>
              <a:t>Il. </a:t>
            </a:r>
            <a:r>
              <a:rPr lang="fr-CH" sz="4000" dirty="0"/>
              <a:t>1.1 </a:t>
            </a:r>
            <a:r>
              <a:rPr lang="el-GR" sz="4000" dirty="0" err="1"/>
              <a:t>μῆνιν</a:t>
            </a:r>
            <a:r>
              <a:rPr lang="el-GR" sz="4000" dirty="0"/>
              <a:t> </a:t>
            </a:r>
            <a:r>
              <a:rPr lang="el-GR" sz="4000" dirty="0" err="1"/>
              <a:t>ἄειδε</a:t>
            </a:r>
            <a:r>
              <a:rPr lang="el-GR" sz="4000" dirty="0"/>
              <a:t> </a:t>
            </a:r>
            <a:r>
              <a:rPr lang="el-GR" sz="4000" dirty="0" err="1"/>
              <a:t>θεὰ</a:t>
            </a:r>
            <a:r>
              <a:rPr lang="el-GR" sz="4000" dirty="0"/>
              <a:t> </a:t>
            </a:r>
            <a:r>
              <a:rPr lang="el-GR" sz="4000" dirty="0" err="1"/>
              <a:t>Πηληϊάδεω</a:t>
            </a:r>
            <a:r>
              <a:rPr lang="el-GR" sz="4000" dirty="0"/>
              <a:t> </a:t>
            </a:r>
            <a:r>
              <a:rPr lang="el-GR" sz="4000" dirty="0" err="1"/>
              <a:t>Ἀχιλῆος</a:t>
            </a:r>
            <a:endParaRPr lang="fr-CH" sz="4000" spc="3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0651668-085A-56DE-A8B7-043CA63A0496}"/>
              </a:ext>
            </a:extLst>
          </p:cNvPr>
          <p:cNvSpPr txBox="1"/>
          <p:nvPr/>
        </p:nvSpPr>
        <p:spPr>
          <a:xfrm>
            <a:off x="1909481" y="5120447"/>
            <a:ext cx="9118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Ifao N Copte" panose="02000500000000020004" pitchFamily="2" charset="0"/>
              </a:rPr>
              <a:t>⏑  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Orthos" panose="02020604060306020203" pitchFamily="18" charset="2"/>
              </a:rPr>
              <a:t> 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Ifao N Copte" panose="02000500000000020004" pitchFamily="2" charset="0"/>
              </a:rPr>
              <a:t>⏑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Orthos" panose="02020604060306020203" pitchFamily="18" charset="2"/>
              </a:rPr>
              <a:t>|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Ifao N Copte" panose="02000500000000020004" pitchFamily="2" charset="0"/>
              </a:rPr>
              <a:t>⏑   ⏑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Orthos" panose="02020604060306020203" pitchFamily="18" charset="2"/>
              </a:rPr>
              <a:t>|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 – | –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Ifao N Copte" panose="02000500000000020004" pitchFamily="2" charset="0"/>
              </a:rPr>
              <a:t>⏑⏑|  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Ifao N Copte" panose="02000500000000020004" pitchFamily="2" charset="0"/>
              </a:rPr>
              <a:t>⏑  ⏑| 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CH" sz="4000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</a:rPr>
              <a:t></a:t>
            </a:r>
            <a:r>
              <a:rPr lang="fr-CH" sz="4000" dirty="0">
                <a:effectLst/>
                <a:latin typeface="IFAO-Grec Unicode" panose="02020603050405020304" pitchFamily="18" charset="0"/>
                <a:ea typeface="Calibri" panose="020F0502020204030204" pitchFamily="34" charset="0"/>
                <a:cs typeface="Ifao N Copte" panose="02000500000000020004" pitchFamily="2" charset="0"/>
              </a:rPr>
              <a:t> ||</a:t>
            </a:r>
            <a:endParaRPr lang="fr-CH" sz="4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3308CDF-4A79-810E-2B49-FE5126FF06D2}"/>
              </a:ext>
            </a:extLst>
          </p:cNvPr>
          <p:cNvSpPr txBox="1"/>
          <p:nvPr/>
        </p:nvSpPr>
        <p:spPr>
          <a:xfrm>
            <a:off x="7197297" y="598839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͜</a:t>
            </a:r>
          </a:p>
        </p:txBody>
      </p:sp>
    </p:spTree>
    <p:extLst>
      <p:ext uri="{BB962C8B-B14F-4D97-AF65-F5344CB8AC3E}">
        <p14:creationId xmlns:p14="http://schemas.microsoft.com/office/powerpoint/2010/main" val="4050917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1788F-884D-E0E4-67BC-C22D76D15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CE91C40-331A-FF65-3C91-D2A14AF54875}"/>
              </a:ext>
            </a:extLst>
          </p:cNvPr>
          <p:cNvSpPr txBox="1"/>
          <p:nvPr/>
        </p:nvSpPr>
        <p:spPr>
          <a:xfrm>
            <a:off x="838200" y="1945178"/>
            <a:ext cx="9984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 err="1"/>
              <a:t>Od</a:t>
            </a:r>
            <a:r>
              <a:rPr lang="fr-CH" sz="2400" i="1" dirty="0"/>
              <a:t>.</a:t>
            </a:r>
            <a:r>
              <a:rPr lang="fr-CH" sz="2400" dirty="0"/>
              <a:t> 11.598 : le rocher de Sisyphe dégringole le long de la pente.</a:t>
            </a:r>
          </a:p>
          <a:p>
            <a:endParaRPr lang="fr-CH" sz="2400" dirty="0"/>
          </a:p>
          <a:p>
            <a:r>
              <a:rPr lang="el-GR" sz="2400" dirty="0">
                <a:solidFill>
                  <a:schemeClr val="accent1"/>
                </a:solidFill>
              </a:rPr>
              <a:t>αὖτις ἔπειτα πέδονδε κυλίνδετο λᾶας ἀναιδής</a:t>
            </a:r>
            <a:endParaRPr lang="fr-CH" sz="2400" dirty="0">
              <a:solidFill>
                <a:schemeClr val="accent1"/>
              </a:solidFill>
            </a:endParaRPr>
          </a:p>
          <a:p>
            <a:r>
              <a:rPr lang="fr-CH" sz="2400" dirty="0"/>
              <a:t>« À nouveau ensuite, vers la plaine roula le rocher insolent. »</a:t>
            </a:r>
            <a:endParaRPr lang="el-GR" sz="2400" dirty="0"/>
          </a:p>
          <a:p>
            <a:endParaRPr lang="fr-CH" sz="2400" dirty="0"/>
          </a:p>
          <a:p>
            <a:endParaRPr lang="el-GR" sz="2400" dirty="0"/>
          </a:p>
          <a:p>
            <a:r>
              <a:rPr lang="fr-CH" sz="2400" i="1" dirty="0"/>
              <a:t>Il. </a:t>
            </a:r>
            <a:r>
              <a:rPr lang="fr-CH" sz="2400" dirty="0"/>
              <a:t>23.116 : les Grecs s’affairent pour construire le bûcher pour Patrocle.</a:t>
            </a:r>
          </a:p>
          <a:p>
            <a:endParaRPr lang="fr-CH" sz="2400" dirty="0"/>
          </a:p>
          <a:p>
            <a:r>
              <a:rPr lang="el-GR" sz="2400" dirty="0">
                <a:solidFill>
                  <a:schemeClr val="accent1"/>
                </a:solidFill>
              </a:rPr>
              <a:t>πολλὰ δ’ ἄναντα κάταντα πάραντά τε δόχμιά τ’ ἦλθον</a:t>
            </a:r>
            <a:endParaRPr lang="fr-CH" sz="2400" dirty="0">
              <a:solidFill>
                <a:schemeClr val="accent1"/>
              </a:solidFill>
            </a:endParaRPr>
          </a:p>
          <a:p>
            <a:r>
              <a:rPr lang="fr-CH" sz="2400" dirty="0"/>
              <a:t>« Ils s’affairaient en haut, en bas, de côté et de travers. »</a:t>
            </a:r>
          </a:p>
          <a:p>
            <a:endParaRPr lang="fr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CH" sz="2400" dirty="0"/>
              <a:t>effet d’agitation, de mouvement</a:t>
            </a:r>
            <a:endParaRPr lang="el-GR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3B0F8-2840-BB99-2DD8-51AF8017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Produire un effet: vers </a:t>
            </a:r>
            <a:r>
              <a:rPr lang="fr-CH" dirty="0" err="1">
                <a:solidFill>
                  <a:schemeClr val="accent1"/>
                </a:solidFill>
              </a:rPr>
              <a:t>holodactyle</a:t>
            </a:r>
            <a:endParaRPr lang="fr-CH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80938-44FE-955E-4225-84BAE6BE6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0C7387A-4330-0182-8769-CBE5FC2ACF6B}"/>
              </a:ext>
            </a:extLst>
          </p:cNvPr>
          <p:cNvSpPr txBox="1"/>
          <p:nvPr/>
        </p:nvSpPr>
        <p:spPr>
          <a:xfrm>
            <a:off x="838200" y="1859340"/>
            <a:ext cx="9984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/>
              <a:t>Il. </a:t>
            </a:r>
            <a:r>
              <a:rPr lang="fr-CH" sz="2400" dirty="0"/>
              <a:t>23.221 : Achille invoque l’âme de Patrocle.</a:t>
            </a:r>
          </a:p>
          <a:p>
            <a:endParaRPr lang="fr-CH" sz="2400" dirty="0"/>
          </a:p>
          <a:p>
            <a:r>
              <a:rPr lang="el-GR" sz="2400" dirty="0">
                <a:solidFill>
                  <a:schemeClr val="accent1"/>
                </a:solidFill>
              </a:rPr>
              <a:t>ψυχὴν κικλήσκων Πατροκλῆος δειλοῖο</a:t>
            </a:r>
            <a:endParaRPr lang="fr-CH" sz="2400" dirty="0">
              <a:solidFill>
                <a:schemeClr val="accent1"/>
              </a:solidFill>
            </a:endParaRPr>
          </a:p>
          <a:p>
            <a:r>
              <a:rPr lang="fr-CH" sz="2400" dirty="0"/>
              <a:t>« … invoquant l’âme du pauvre Patrocle … »</a:t>
            </a:r>
          </a:p>
          <a:p>
            <a:endParaRPr lang="fr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CH" sz="2400" dirty="0"/>
              <a:t> effet solennel, lourdeur</a:t>
            </a:r>
            <a:endParaRPr lang="el-GR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8F650-A04E-9638-F63C-919B0E0E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Produire un effet: vers </a:t>
            </a:r>
            <a:r>
              <a:rPr lang="fr-CH" dirty="0" err="1">
                <a:solidFill>
                  <a:schemeClr val="accent1"/>
                </a:solidFill>
              </a:rPr>
              <a:t>holospondaïque</a:t>
            </a:r>
            <a:endParaRPr lang="fr-CH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93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2D12-D233-15B5-486D-CCFA9BB1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92B05-B89F-2D0E-6C93-8DB1ECFF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NB: le digamma </a:t>
            </a:r>
            <a:r>
              <a:rPr lang="el-GR" dirty="0" err="1"/>
              <a:t>ϝ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E73BF6-EDD9-A5A6-420B-DB924B9E2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FR" dirty="0"/>
              <a:t>Ancienne lettre, qui n’est plus notée, mais toujours prononcée dans l’</a:t>
            </a:r>
            <a:r>
              <a:rPr lang="fr-FR" i="1" dirty="0"/>
              <a:t>Iliade </a:t>
            </a:r>
            <a:r>
              <a:rPr lang="fr-FR" dirty="0"/>
              <a:t>et l’</a:t>
            </a:r>
            <a:r>
              <a:rPr lang="fr-FR" i="1" dirty="0"/>
              <a:t>Odyssée</a:t>
            </a:r>
          </a:p>
          <a:p>
            <a:pPr>
              <a:buClr>
                <a:schemeClr val="accent1"/>
              </a:buClr>
            </a:pPr>
            <a:r>
              <a:rPr lang="fr-FR" dirty="0"/>
              <a:t>Apparence de hiatus</a:t>
            </a:r>
          </a:p>
          <a:p>
            <a:pPr>
              <a:buClr>
                <a:schemeClr val="accent1"/>
              </a:buClr>
            </a:pPr>
            <a:r>
              <a:rPr lang="fr-FR" dirty="0"/>
              <a:t>Par exemple: </a:t>
            </a:r>
            <a:r>
              <a:rPr lang="el-GR" dirty="0"/>
              <a:t>οἱ </a:t>
            </a:r>
            <a:r>
              <a:rPr lang="fr-FR" dirty="0"/>
              <a:t>(pour *</a:t>
            </a:r>
            <a:r>
              <a:rPr lang="el-GR" dirty="0"/>
              <a:t>σϝοι</a:t>
            </a:r>
            <a:r>
              <a:rPr lang="fr-FR" dirty="0"/>
              <a:t>) (datif </a:t>
            </a:r>
            <a:r>
              <a:rPr lang="fr-FR" dirty="0" err="1"/>
              <a:t>sg</a:t>
            </a:r>
            <a:r>
              <a:rPr lang="fr-FR" dirty="0"/>
              <a:t>.), </a:t>
            </a:r>
            <a:r>
              <a:rPr lang="el-GR" dirty="0"/>
              <a:t>ἀναξ </a:t>
            </a:r>
            <a:r>
              <a:rPr lang="fr-FR" dirty="0"/>
              <a:t>(pour </a:t>
            </a:r>
            <a:r>
              <a:rPr lang="el-GR" dirty="0"/>
              <a:t>ϝαναξ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τόφρ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 ὑμεῖς εὔχεσθε Διὶ Κρονίω</a:t>
            </a:r>
            <a:r>
              <a:rPr lang="el-GR" dirty="0">
                <a:solidFill>
                  <a:srgbClr val="FF0000"/>
                </a:solidFill>
              </a:rPr>
              <a:t>νι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>
                <a:solidFill>
                  <a:srgbClr val="FF0000"/>
                </a:solidFill>
              </a:rPr>
              <a:t>ἄ</a:t>
            </a:r>
            <a:r>
              <a:rPr lang="el-GR" dirty="0">
                <a:solidFill>
                  <a:schemeClr val="accent1"/>
                </a:solidFill>
              </a:rPr>
              <a:t>νακτι </a:t>
            </a:r>
            <a:r>
              <a:rPr lang="fr-FR" dirty="0">
                <a:solidFill>
                  <a:schemeClr val="accent1"/>
                </a:solidFill>
              </a:rPr>
              <a:t> (</a:t>
            </a:r>
            <a:r>
              <a:rPr lang="fr-FR" i="1" dirty="0">
                <a:solidFill>
                  <a:schemeClr val="accent1"/>
                </a:solidFill>
              </a:rPr>
              <a:t>Il. </a:t>
            </a:r>
            <a:r>
              <a:rPr lang="fr-FR" dirty="0">
                <a:solidFill>
                  <a:schemeClr val="accent1"/>
                </a:solidFill>
              </a:rPr>
              <a:t>7.194)</a:t>
            </a:r>
          </a:p>
        </p:txBody>
      </p:sp>
      <p:sp>
        <p:nvSpPr>
          <p:cNvPr id="4" name="ZoneTexte 12">
            <a:extLst>
              <a:ext uri="{FF2B5EF4-FFF2-40B4-BE49-F238E27FC236}">
                <a16:creationId xmlns:a16="http://schemas.microsoft.com/office/drawing/2014/main" id="{DC65EA71-06B7-05F3-4BDA-228E721FC79C}"/>
              </a:ext>
            </a:extLst>
          </p:cNvPr>
          <p:cNvSpPr txBox="1"/>
          <p:nvPr/>
        </p:nvSpPr>
        <p:spPr>
          <a:xfrm>
            <a:off x="838200" y="4357786"/>
            <a:ext cx="6567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–    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– |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6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DABFF-7DCE-4CBC-9E5B-4CA170A0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La </a:t>
            </a:r>
            <a:r>
              <a:rPr lang="fr-CH" sz="4000" dirty="0"/>
              <a:t>« règle de limitation »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F2A10-5DBD-4C6F-BF3D-93940ADB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Accent aigu</a:t>
            </a:r>
          </a:p>
          <a:p>
            <a:pPr lvl="1"/>
            <a:r>
              <a:rPr lang="fr-FR" sz="2000" dirty="0"/>
              <a:t>remonte </a:t>
            </a:r>
            <a:r>
              <a:rPr lang="fr-FR" sz="2000" b="1" dirty="0"/>
              <a:t>au maximum </a:t>
            </a:r>
            <a:r>
              <a:rPr lang="fr-FR" sz="2000" dirty="0"/>
              <a:t>de 3 syllabes si la dernière syllabe est brève</a:t>
            </a:r>
          </a:p>
          <a:p>
            <a:pPr lvl="1"/>
            <a:r>
              <a:rPr lang="fr-FR" sz="2000" dirty="0"/>
              <a:t>remonte </a:t>
            </a:r>
            <a:r>
              <a:rPr lang="fr-FR" sz="2000" b="1" dirty="0"/>
              <a:t>au maximum </a:t>
            </a:r>
            <a:r>
              <a:rPr lang="fr-FR" sz="2000" dirty="0"/>
              <a:t>de 2 syllabes si la dernière syllabe est longue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/>
              <a:t>oxytons: 1 syllabe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/>
              <a:t>paroxytons: 2 syllabes</a:t>
            </a:r>
          </a:p>
          <a:p>
            <a:pPr lvl="1"/>
            <a:endParaRPr lang="fr-FR" sz="20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Accent circonflexe</a:t>
            </a:r>
          </a:p>
          <a:p>
            <a:pPr lvl="1"/>
            <a:r>
              <a:rPr lang="fr-FR" sz="2000" dirty="0"/>
              <a:t>remonte </a:t>
            </a:r>
            <a:r>
              <a:rPr lang="fr-FR" sz="2000" b="1" dirty="0"/>
              <a:t>au maximum </a:t>
            </a:r>
            <a:r>
              <a:rPr lang="fr-FR" sz="2000" dirty="0"/>
              <a:t>de 2 syllabes si la dernière syllabe est brève</a:t>
            </a:r>
          </a:p>
          <a:p>
            <a:pPr lvl="2">
              <a:buFont typeface="Wingdings" pitchFamily="2" charset="2"/>
              <a:buChar char="Ø"/>
            </a:pPr>
            <a:r>
              <a:rPr lang="fr-FR" dirty="0"/>
              <a:t>périspomènes: 1 syllabe</a:t>
            </a:r>
          </a:p>
          <a:p>
            <a:pPr lvl="1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1690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58BA7-4A77-9EED-3AB6-153014B4E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6EDFCEB-FD6F-9C66-5AE3-9A1BA14F4EEA}"/>
              </a:ext>
            </a:extLst>
          </p:cNvPr>
          <p:cNvSpPr txBox="1"/>
          <p:nvPr/>
        </p:nvSpPr>
        <p:spPr>
          <a:xfrm>
            <a:off x="1338943" y="830917"/>
            <a:ext cx="7422096" cy="5196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ὢ πόποι, οἷον δή νυ θεοὺς βροτοὶ αἰτιόωνται.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ἐξ ἡμέων γάρ φασι κάκ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ἔμμεναι· οἱ δὲ καὶ αὐτοὶ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σφῇσιν ἀτασθαλίῃσιν ὑπὲρ μόρον ἄλγε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ἔχουσιν,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ὡς καὶ νῦν Αἴγισθος ὑπὲρ μόρον Ἀτρεΐδαο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γῆμ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ἄλοχον μνηστήν, τὸν δ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ἔκτανε νοστήσαντα,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εἰδὼς αἰπὺν ὄλεθρον, ἐπεὶ πρό οἱ εἴπομεν ἡμεῖς,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Ἑρμείαν πέμψαντες, ἐΰσκοπον Ἀργεϊφόντην,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μήτ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αὐτὸν κτείνειν μήτε μνάασθαι ἄκοιτιν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105A5-2615-66A0-B685-8A75CD5BA33B}"/>
              </a:ext>
            </a:extLst>
          </p:cNvPr>
          <p:cNvSpPr txBox="1"/>
          <p:nvPr/>
        </p:nvSpPr>
        <p:spPr>
          <a:xfrm>
            <a:off x="9517435" y="6027083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/>
              <a:t>Od</a:t>
            </a:r>
            <a:r>
              <a:rPr lang="fr-CH" i="1" dirty="0"/>
              <a:t>. </a:t>
            </a:r>
            <a:r>
              <a:rPr lang="fr-CH" dirty="0"/>
              <a:t>1.32-39</a:t>
            </a:r>
          </a:p>
        </p:txBody>
      </p:sp>
    </p:spTree>
    <p:extLst>
      <p:ext uri="{BB962C8B-B14F-4D97-AF65-F5344CB8AC3E}">
        <p14:creationId xmlns:p14="http://schemas.microsoft.com/office/powerpoint/2010/main" val="4205818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F5B57-13E3-391F-5C0C-4C5F51882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9ABEEF2-2DC2-FB52-D0B7-178521F01B37}"/>
              </a:ext>
            </a:extLst>
          </p:cNvPr>
          <p:cNvSpPr txBox="1"/>
          <p:nvPr/>
        </p:nvSpPr>
        <p:spPr>
          <a:xfrm>
            <a:off x="1338943" y="830917"/>
            <a:ext cx="7422096" cy="5196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ὢ πόποι, οἷον δή νυ θεοὺς βροτοὶ αἰτιόωνται.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ἐξ ἡμέων γάρ φασι κάκ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ἔμμεναι· οἱ δὲ καὶ αὐτοὶ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σφῇσιν ἀτασθαλίῃσιν ὑπὲρ μόρον ἄλγε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ἔχουσιν,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ὡς καὶ νῦν Αἴγισθος ὑπὲρ μόρον Ἀτρεΐδαο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γῆμ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ἄλοχον μνηστήν, τὸν δ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ἔκτανε νοστήσαντα,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εἰδὼς αἰπὺν ὄλεθρον, ἐπεὶ πρό οἱ εἴπομεν ἡμεῖς,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Ἑρμείαν πέμψαντες, ἐΰσκοπον Ἀργεϊφόντην, </a:t>
            </a:r>
          </a:p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accent1"/>
                </a:solidFill>
              </a:rPr>
              <a:t>μήτ</a:t>
            </a:r>
            <a:r>
              <a:rPr lang="fr-CH" sz="2800" dirty="0">
                <a:solidFill>
                  <a:schemeClr val="accent1"/>
                </a:solidFill>
              </a:rPr>
              <a:t>’</a:t>
            </a:r>
            <a:r>
              <a:rPr lang="el-GR" sz="2800" dirty="0">
                <a:solidFill>
                  <a:schemeClr val="accent1"/>
                </a:solidFill>
              </a:rPr>
              <a:t> αὐτὸν κτείνειν μήτε μνάασθαι ἄκοιτιν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E88279-D182-3116-BCF0-87FE9ADBE5FC}"/>
              </a:ext>
            </a:extLst>
          </p:cNvPr>
          <p:cNvSpPr txBox="1"/>
          <p:nvPr/>
        </p:nvSpPr>
        <p:spPr>
          <a:xfrm>
            <a:off x="1338943" y="569307"/>
            <a:ext cx="6923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 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– |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C9C9A9-1968-6A7C-9D35-26A5D604C8BD}"/>
              </a:ext>
            </a:extLst>
          </p:cNvPr>
          <p:cNvSpPr txBox="1"/>
          <p:nvPr/>
        </p:nvSpPr>
        <p:spPr>
          <a:xfrm>
            <a:off x="1338943" y="1285042"/>
            <a:ext cx="732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–  |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 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BF5B09-9310-94BB-5C62-DA362C24D3BB}"/>
              </a:ext>
            </a:extLst>
          </p:cNvPr>
          <p:cNvSpPr txBox="1"/>
          <p:nvPr/>
        </p:nvSpPr>
        <p:spPr>
          <a:xfrm>
            <a:off x="1338943" y="1930021"/>
            <a:ext cx="7420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C8B275-A406-EE75-51C3-4293D6299945}"/>
              </a:ext>
            </a:extLst>
          </p:cNvPr>
          <p:cNvSpPr txBox="1"/>
          <p:nvPr/>
        </p:nvSpPr>
        <p:spPr>
          <a:xfrm>
            <a:off x="1338943" y="2561921"/>
            <a:ext cx="6785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– 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– |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23A7B1-65EC-450B-FC24-23897A25FC84}"/>
              </a:ext>
            </a:extLst>
          </p:cNvPr>
          <p:cNvSpPr txBox="1"/>
          <p:nvPr/>
        </p:nvSpPr>
        <p:spPr>
          <a:xfrm>
            <a:off x="1338943" y="3193821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– |  –     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2B0369-618E-459B-AAF4-FD9C44DB692B}"/>
              </a:ext>
            </a:extLst>
          </p:cNvPr>
          <p:cNvSpPr txBox="1"/>
          <p:nvPr/>
        </p:nvSpPr>
        <p:spPr>
          <a:xfrm>
            <a:off x="1338943" y="3825721"/>
            <a:ext cx="7372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–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DE344D-31AE-6123-E3B5-9C07FB17F5EA}"/>
              </a:ext>
            </a:extLst>
          </p:cNvPr>
          <p:cNvSpPr txBox="1"/>
          <p:nvPr/>
        </p:nvSpPr>
        <p:spPr>
          <a:xfrm>
            <a:off x="1338943" y="4533565"/>
            <a:ext cx="6696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–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–  |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B84DE1-8D9F-ECB9-2055-97299EE5FF3A}"/>
              </a:ext>
            </a:extLst>
          </p:cNvPr>
          <p:cNvSpPr txBox="1"/>
          <p:nvPr/>
        </p:nvSpPr>
        <p:spPr>
          <a:xfrm>
            <a:off x="1338943" y="5138444"/>
            <a:ext cx="6689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–   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–  |  –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BBC57-C206-FED3-B2CB-6F7EFEFAFA6A}"/>
              </a:ext>
            </a:extLst>
          </p:cNvPr>
          <p:cNvSpPr txBox="1"/>
          <p:nvPr/>
        </p:nvSpPr>
        <p:spPr>
          <a:xfrm>
            <a:off x="9517435" y="6027083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/>
              <a:t>Od</a:t>
            </a:r>
            <a:r>
              <a:rPr lang="fr-CH" i="1" dirty="0"/>
              <a:t>. </a:t>
            </a:r>
            <a:r>
              <a:rPr lang="fr-CH" dirty="0"/>
              <a:t>1.32-39</a:t>
            </a:r>
          </a:p>
        </p:txBody>
      </p:sp>
    </p:spTree>
    <p:extLst>
      <p:ext uri="{BB962C8B-B14F-4D97-AF65-F5344CB8AC3E}">
        <p14:creationId xmlns:p14="http://schemas.microsoft.com/office/powerpoint/2010/main" val="961048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DE6BD-8274-4746-BEEC-82D5386AC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Hexamètres dactyliques: césures et coupes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0EF9F2-1F8E-4139-A2A8-C5D098C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accent1"/>
              </a:buClr>
            </a:pPr>
            <a:r>
              <a:rPr lang="fr-CH" sz="2800" dirty="0"/>
              <a:t>Une césure est une </a:t>
            </a:r>
            <a:r>
              <a:rPr lang="fr-CH" sz="2800" b="1" dirty="0"/>
              <a:t>articulation du vers</a:t>
            </a:r>
            <a:r>
              <a:rPr lang="fr-CH" sz="2800" dirty="0"/>
              <a:t>, marquée par une frontière entre des mots, souvent liée au sens du vers.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fr-FR" dirty="0"/>
              <a:t>Unités de sens (</a:t>
            </a:r>
            <a:r>
              <a:rPr lang="fr-FR" i="1" dirty="0" err="1"/>
              <a:t>côla</a:t>
            </a:r>
            <a:r>
              <a:rPr lang="fr-FR" dirty="0"/>
              <a:t>).</a:t>
            </a:r>
          </a:p>
          <a:p>
            <a:pPr>
              <a:buClr>
                <a:schemeClr val="accent1"/>
              </a:buClr>
            </a:pPr>
            <a:r>
              <a:rPr lang="fr-CH" sz="2800" dirty="0"/>
              <a:t>À l’intérieur d’un vers grec, les coupes ne se font pas n’importe où.</a:t>
            </a:r>
          </a:p>
          <a:p>
            <a:pPr>
              <a:buClr>
                <a:schemeClr val="accent1"/>
              </a:buClr>
            </a:pPr>
            <a:r>
              <a:rPr lang="fr-FR" dirty="0"/>
              <a:t>Certaines césures sont fréquentes, d’autres moins.</a:t>
            </a:r>
          </a:p>
          <a:p>
            <a:pPr>
              <a:buClr>
                <a:schemeClr val="accent1"/>
              </a:buClr>
            </a:pPr>
            <a:r>
              <a:rPr lang="fr-FR" dirty="0"/>
              <a:t>Aide: ponctuation moderne.</a:t>
            </a:r>
          </a:p>
          <a:p>
            <a:pPr>
              <a:buClr>
                <a:schemeClr val="accent1"/>
              </a:buClr>
            </a:pPr>
            <a:endParaRPr lang="fr-FR" dirty="0"/>
          </a:p>
          <a:p>
            <a:pPr lvl="1">
              <a:buClr>
                <a:schemeClr val="accent1"/>
              </a:buClr>
            </a:pPr>
            <a:r>
              <a:rPr lang="fr-CH" dirty="0" err="1"/>
              <a:t>Tritotrochaïque</a:t>
            </a:r>
            <a:endParaRPr lang="fr-CH" dirty="0"/>
          </a:p>
          <a:p>
            <a:pPr lvl="1">
              <a:buClr>
                <a:schemeClr val="accent1"/>
              </a:buClr>
            </a:pPr>
            <a:r>
              <a:rPr lang="fr-CH" dirty="0"/>
              <a:t>Penthémimère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Hephthémimère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Trihémimère</a:t>
            </a:r>
          </a:p>
          <a:p>
            <a:pPr lvl="1">
              <a:buClr>
                <a:schemeClr val="accent1"/>
              </a:buClr>
            </a:pPr>
            <a:r>
              <a:rPr lang="fr-FR" dirty="0"/>
              <a:t>Coupe bucolique</a:t>
            </a:r>
          </a:p>
        </p:txBody>
      </p:sp>
      <p:pic>
        <p:nvPicPr>
          <p:cNvPr id="4" name="Image 4" descr="Une image contenant outil, ciseaux&#10;&#10;Description générée automatiquement">
            <a:extLst>
              <a:ext uri="{FF2B5EF4-FFF2-40B4-BE49-F238E27FC236}">
                <a16:creationId xmlns:a16="http://schemas.microsoft.com/office/drawing/2014/main" id="{58F8AFB6-C13F-02C8-AC16-9BF812D36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60" y="3864522"/>
            <a:ext cx="2392679" cy="20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3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1"/>
                </a:solidFill>
              </a:rPr>
              <a:t>Η</a:t>
            </a:r>
            <a:r>
              <a:rPr lang="fr-FR" dirty="0" err="1">
                <a:solidFill>
                  <a:schemeClr val="accent1"/>
                </a:solidFill>
              </a:rPr>
              <a:t>examètre</a:t>
            </a:r>
            <a:r>
              <a:rPr lang="fr-FR" dirty="0">
                <a:solidFill>
                  <a:schemeClr val="accent1"/>
                </a:solidFill>
              </a:rPr>
              <a:t> dactylique: c</a:t>
            </a:r>
            <a:r>
              <a:rPr lang="fr-CH" dirty="0" err="1">
                <a:solidFill>
                  <a:schemeClr val="accent1"/>
                </a:solidFill>
              </a:rPr>
              <a:t>ésures</a:t>
            </a:r>
            <a:endParaRPr lang="fr-CH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CH" dirty="0" err="1"/>
              <a:t>Tritotrochaïque</a:t>
            </a:r>
            <a:r>
              <a:rPr lang="fr-CH" dirty="0"/>
              <a:t> (ou césure féminine): entre les 2 brèves du 6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 / entre les 2 brèves du 3</a:t>
            </a:r>
            <a:r>
              <a:rPr lang="fr-CH" baseline="30000" dirty="0"/>
              <a:t>e</a:t>
            </a:r>
            <a:r>
              <a:rPr lang="fr-CH" dirty="0"/>
              <a:t> pied.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</a:t>
            </a:r>
            <a:br>
              <a:rPr lang="el-GR" dirty="0">
                <a:solidFill>
                  <a:schemeClr val="accent1"/>
                </a:solidFill>
              </a:rPr>
            </a:br>
            <a:r>
              <a:rPr lang="el-GR" dirty="0">
                <a:solidFill>
                  <a:schemeClr val="accent1"/>
                </a:solidFill>
              </a:rPr>
              <a:t>ἕρδομεν </a:t>
            </a:r>
            <a:r>
              <a:rPr lang="el-GR" dirty="0" err="1">
                <a:solidFill>
                  <a:schemeClr val="accent1"/>
                </a:solidFill>
              </a:rPr>
              <a:t>ἀθανάτοισι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│</a:t>
            </a:r>
            <a:r>
              <a:rPr lang="el-GR" dirty="0" err="1">
                <a:solidFill>
                  <a:schemeClr val="accent1"/>
                </a:solidFill>
              </a:rPr>
              <a:t>τεληέσσας</a:t>
            </a:r>
            <a:r>
              <a:rPr lang="el-GR" dirty="0">
                <a:solidFill>
                  <a:schemeClr val="accent1"/>
                </a:solidFill>
              </a:rPr>
              <a:t> ἑκατόμβας   </a:t>
            </a:r>
            <a:r>
              <a:rPr lang="fr-FR" dirty="0">
                <a:solidFill>
                  <a:schemeClr val="accent1"/>
                </a:solidFill>
              </a:rPr>
              <a:t>(</a:t>
            </a:r>
            <a:r>
              <a:rPr lang="fr-FR" i="1" dirty="0">
                <a:solidFill>
                  <a:schemeClr val="accent1"/>
                </a:solidFill>
              </a:rPr>
              <a:t>Il. </a:t>
            </a:r>
            <a:r>
              <a:rPr lang="fr-FR" dirty="0">
                <a:solidFill>
                  <a:schemeClr val="accent1"/>
                </a:solidFill>
              </a:rPr>
              <a:t>2.306)</a:t>
            </a:r>
          </a:p>
          <a:p>
            <a:pPr marL="0" indent="0">
              <a:buNone/>
            </a:pPr>
            <a:endParaRPr lang="fr-CH" dirty="0"/>
          </a:p>
          <a:p>
            <a:pPr>
              <a:buClr>
                <a:schemeClr val="accent1"/>
              </a:buClr>
            </a:pPr>
            <a:r>
              <a:rPr lang="fr-CH" dirty="0"/>
              <a:t>Penthémimère (ou césure masculine): après le 5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 / à l’intérieur du 3</a:t>
            </a:r>
            <a:r>
              <a:rPr lang="fr-CH" baseline="30000" dirty="0"/>
              <a:t>e</a:t>
            </a:r>
            <a:r>
              <a:rPr lang="fr-CH" dirty="0"/>
              <a:t> pied</a:t>
            </a:r>
          </a:p>
          <a:p>
            <a:pPr marL="0" indent="0">
              <a:buClr>
                <a:schemeClr val="accent1"/>
              </a:buClr>
              <a:buNone/>
            </a:pPr>
            <a:br>
              <a:rPr lang="el-GR" dirty="0"/>
            </a:br>
            <a:r>
              <a:rPr lang="el-GR" dirty="0" err="1">
                <a:solidFill>
                  <a:schemeClr val="accent1"/>
                </a:solidFill>
              </a:rPr>
              <a:t>μῆνιν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Ἀπόλλωνος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 err="1">
                <a:solidFill>
                  <a:schemeClr val="accent1"/>
                </a:solidFill>
              </a:rPr>
              <a:t>ἑκατηβελέταο</a:t>
            </a:r>
            <a:r>
              <a:rPr lang="el-GR" dirty="0">
                <a:solidFill>
                  <a:schemeClr val="accent1"/>
                </a:solidFill>
              </a:rPr>
              <a:t> ἄνακτος· </a:t>
            </a:r>
            <a:r>
              <a:rPr lang="fr-FR" dirty="0">
                <a:solidFill>
                  <a:schemeClr val="accent1"/>
                </a:solidFill>
              </a:rPr>
              <a:t>( </a:t>
            </a:r>
            <a:r>
              <a:rPr lang="fr-FR" i="1" dirty="0">
                <a:solidFill>
                  <a:schemeClr val="accent1"/>
                </a:solidFill>
              </a:rPr>
              <a:t>Il. </a:t>
            </a:r>
            <a:r>
              <a:rPr lang="fr-FR" dirty="0">
                <a:solidFill>
                  <a:schemeClr val="accent1"/>
                </a:solidFill>
              </a:rPr>
              <a:t>1.75)</a:t>
            </a:r>
            <a:endParaRPr lang="fr-CH" dirty="0">
              <a:solidFill>
                <a:schemeClr val="accent1"/>
              </a:solidFill>
            </a:endParaRPr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151BC859-D82C-EFA6-F86E-812B2F7A869E}"/>
              </a:ext>
            </a:extLst>
          </p:cNvPr>
          <p:cNvSpPr txBox="1"/>
          <p:nvPr/>
        </p:nvSpPr>
        <p:spPr>
          <a:xfrm>
            <a:off x="607423" y="2783461"/>
            <a:ext cx="7160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16715F44-0805-D9F9-B4FA-02BB5BCFC393}"/>
              </a:ext>
            </a:extLst>
          </p:cNvPr>
          <p:cNvSpPr txBox="1"/>
          <p:nvPr/>
        </p:nvSpPr>
        <p:spPr>
          <a:xfrm>
            <a:off x="786959" y="5099941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–| 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8F446-9C75-894C-B2A3-6E25CB66304A}"/>
              </a:ext>
            </a:extLst>
          </p:cNvPr>
          <p:cNvSpPr txBox="1"/>
          <p:nvPr/>
        </p:nvSpPr>
        <p:spPr>
          <a:xfrm>
            <a:off x="9159240" y="5099941"/>
            <a:ext cx="283464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CH" sz="1800" b="1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hemipes</a:t>
            </a:r>
            <a:r>
              <a:rPr lang="fr-CH" sz="1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(pl. </a:t>
            </a:r>
            <a:r>
              <a:rPr lang="fr-CH" sz="1800" b="1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hemipedes</a:t>
            </a:r>
            <a:r>
              <a:rPr lang="fr-CH" sz="1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), «demi-pied» dans l’hexamètre dactylique: </a:t>
            </a:r>
          </a:p>
          <a:p>
            <a:r>
              <a:rPr lang="fr-CH" sz="1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ou </a:t>
            </a:r>
            <a:r>
              <a:rPr lang="fr-CH" sz="1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43972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Hexamètre dactylique: césures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fr-FR" dirty="0"/>
              <a:t>Hephthémimère: </a:t>
            </a:r>
            <a:r>
              <a:rPr lang="fr-CH" dirty="0"/>
              <a:t>après le 7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dirty="0" err="1"/>
              <a:t>hemipes</a:t>
            </a:r>
            <a:r>
              <a:rPr lang="fr-CH" dirty="0"/>
              <a:t> / à l’intérieur du 4</a:t>
            </a:r>
            <a:r>
              <a:rPr lang="fr-CH" baseline="30000" dirty="0"/>
              <a:t>e</a:t>
            </a:r>
            <a:r>
              <a:rPr lang="fr-CH" dirty="0"/>
              <a:t> pied</a:t>
            </a:r>
          </a:p>
          <a:p>
            <a:pPr marL="0" indent="0">
              <a:buClr>
                <a:schemeClr val="accent1"/>
              </a:buClr>
              <a:buNone/>
            </a:pPr>
            <a:br>
              <a:rPr lang="el-GR" dirty="0"/>
            </a:br>
            <a:r>
              <a:rPr lang="el-GR" dirty="0">
                <a:solidFill>
                  <a:schemeClr val="accent1"/>
                </a:solidFill>
              </a:rPr>
              <a:t>ἀλλήλοισιν </a:t>
            </a:r>
            <a:r>
              <a:rPr lang="el-GR" dirty="0" err="1">
                <a:solidFill>
                  <a:schemeClr val="accent1"/>
                </a:solidFill>
              </a:rPr>
              <a:t>ὀδύρονται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fr-FR" dirty="0">
                <a:solidFill>
                  <a:srgbClr val="FF0000"/>
                </a:solidFill>
              </a:rPr>
              <a:t> │ </a:t>
            </a:r>
            <a:r>
              <a:rPr lang="el-GR" dirty="0" err="1">
                <a:solidFill>
                  <a:schemeClr val="accent1"/>
                </a:solidFill>
              </a:rPr>
              <a:t>οἶκον</a:t>
            </a:r>
            <a:r>
              <a:rPr lang="el-GR" dirty="0">
                <a:solidFill>
                  <a:schemeClr val="accent1"/>
                </a:solidFill>
              </a:rPr>
              <a:t> δὲ νέεσθαι. </a:t>
            </a:r>
            <a:r>
              <a:rPr lang="fr-FR" dirty="0">
                <a:solidFill>
                  <a:schemeClr val="accent1"/>
                </a:solidFill>
              </a:rPr>
              <a:t>( </a:t>
            </a:r>
            <a:r>
              <a:rPr lang="fr-FR" i="1" dirty="0">
                <a:solidFill>
                  <a:schemeClr val="accent1"/>
                </a:solidFill>
              </a:rPr>
              <a:t>Il. </a:t>
            </a:r>
            <a:r>
              <a:rPr lang="fr-FR" dirty="0">
                <a:solidFill>
                  <a:schemeClr val="accent1"/>
                </a:solidFill>
              </a:rPr>
              <a:t>2.290)</a:t>
            </a:r>
          </a:p>
          <a:p>
            <a:pPr marL="0" indent="0">
              <a:buClr>
                <a:schemeClr val="accent1"/>
              </a:buClr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r>
              <a:rPr lang="fr-FR" dirty="0"/>
              <a:t>Trihémimère: après le 3</a:t>
            </a:r>
            <a:r>
              <a:rPr lang="fr-FR" baseline="30000" dirty="0"/>
              <a:t>e</a:t>
            </a:r>
            <a:r>
              <a:rPr lang="fr-FR" dirty="0"/>
              <a:t> </a:t>
            </a:r>
            <a:r>
              <a:rPr lang="fr-FR" dirty="0" err="1"/>
              <a:t>hemipes</a:t>
            </a:r>
            <a:r>
              <a:rPr lang="fr-FR" dirty="0"/>
              <a:t> / à l’intérieur du 2</a:t>
            </a:r>
            <a:r>
              <a:rPr lang="fr-FR" baseline="30000" dirty="0"/>
              <a:t>e</a:t>
            </a:r>
            <a:r>
              <a:rPr lang="fr-FR" dirty="0"/>
              <a:t> pied</a:t>
            </a:r>
          </a:p>
          <a:p>
            <a:pPr>
              <a:buClr>
                <a:schemeClr val="accent1"/>
              </a:buClr>
            </a:pPr>
            <a:endParaRPr lang="fr-FR" dirty="0"/>
          </a:p>
          <a:p>
            <a:pPr marL="0" indent="0">
              <a:buClr>
                <a:schemeClr val="accent1"/>
              </a:buClr>
              <a:buNone/>
            </a:pPr>
            <a:r>
              <a:rPr lang="el-GR" dirty="0" err="1">
                <a:solidFill>
                  <a:schemeClr val="accent1"/>
                </a:solidFill>
              </a:rPr>
              <a:t>διογενὲς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fr-FR" dirty="0">
                <a:solidFill>
                  <a:srgbClr val="FF0000"/>
                </a:solidFill>
              </a:rPr>
              <a:t> │ </a:t>
            </a:r>
            <a:r>
              <a:rPr lang="el-GR" dirty="0" err="1">
                <a:solidFill>
                  <a:schemeClr val="accent1"/>
                </a:solidFill>
              </a:rPr>
              <a:t>Λαερτιάδη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 err="1">
                <a:solidFill>
                  <a:schemeClr val="accent1"/>
                </a:solidFill>
              </a:rPr>
              <a:t>πολυμήχαν</a:t>
            </a:r>
            <a:r>
              <a:rPr lang="el-GR" dirty="0">
                <a:solidFill>
                  <a:schemeClr val="accent1"/>
                </a:solidFill>
              </a:rPr>
              <a:t>' Ὀδυσσεῦ </a:t>
            </a:r>
            <a:r>
              <a:rPr lang="fr-FR" dirty="0">
                <a:solidFill>
                  <a:schemeClr val="accent1"/>
                </a:solidFill>
              </a:rPr>
              <a:t> (</a:t>
            </a:r>
            <a:r>
              <a:rPr lang="fr-FR" i="1" dirty="0">
                <a:solidFill>
                  <a:schemeClr val="accent1"/>
                </a:solidFill>
              </a:rPr>
              <a:t>Il. 2</a:t>
            </a:r>
            <a:r>
              <a:rPr lang="fr-FR" dirty="0">
                <a:solidFill>
                  <a:schemeClr val="accent1"/>
                </a:solidFill>
              </a:rPr>
              <a:t>. 173)</a:t>
            </a:r>
          </a:p>
          <a:p>
            <a:pPr marL="0" indent="0">
              <a:buClr>
                <a:schemeClr val="accent1"/>
              </a:buClr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fr-CH" dirty="0"/>
              <a:t> Ces deux césures sont souvent présentes ensemble.</a:t>
            </a:r>
          </a:p>
          <a:p>
            <a:pPr>
              <a:buClr>
                <a:schemeClr val="accent1"/>
              </a:buClr>
            </a:pPr>
            <a:endParaRPr lang="fr-CH" dirty="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8572E13D-4D49-0490-87E4-6AEEBD7070F0}"/>
              </a:ext>
            </a:extLst>
          </p:cNvPr>
          <p:cNvSpPr txBox="1"/>
          <p:nvPr/>
        </p:nvSpPr>
        <p:spPr>
          <a:xfrm>
            <a:off x="609963" y="2230519"/>
            <a:ext cx="6784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|– 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42C23B33-8BE5-DAAE-4943-1F0848059BC0}"/>
              </a:ext>
            </a:extLst>
          </p:cNvPr>
          <p:cNvSpPr txBox="1"/>
          <p:nvPr/>
        </p:nvSpPr>
        <p:spPr>
          <a:xfrm>
            <a:off x="716643" y="4104261"/>
            <a:ext cx="73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   –|–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6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Hexamètre dactylique: coupe bucolique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FR" dirty="0"/>
              <a:t>Coupe (ou diérèse) bucolique: après le 8</a:t>
            </a:r>
            <a:r>
              <a:rPr lang="fr-FR" baseline="30000" dirty="0"/>
              <a:t>e</a:t>
            </a:r>
            <a:r>
              <a:rPr lang="fr-FR" dirty="0"/>
              <a:t> </a:t>
            </a:r>
            <a:r>
              <a:rPr lang="fr-FR" dirty="0" err="1"/>
              <a:t>hemipes</a:t>
            </a:r>
            <a:r>
              <a:rPr lang="fr-FR" dirty="0"/>
              <a:t> /après le 4</a:t>
            </a:r>
            <a:r>
              <a:rPr lang="fr-FR" baseline="30000" dirty="0"/>
              <a:t>e</a:t>
            </a:r>
            <a:r>
              <a:rPr lang="fr-FR" dirty="0"/>
              <a:t> mètre</a:t>
            </a:r>
          </a:p>
          <a:p>
            <a:pPr>
              <a:buClr>
                <a:schemeClr val="accent1"/>
              </a:buClr>
            </a:pPr>
            <a:r>
              <a:rPr lang="fr-FR" dirty="0"/>
              <a:t>En plus des césures</a:t>
            </a:r>
          </a:p>
          <a:p>
            <a:pPr>
              <a:buClr>
                <a:schemeClr val="accent1"/>
              </a:buClr>
            </a:pPr>
            <a:r>
              <a:rPr lang="fr-FR" dirty="0"/>
              <a:t>Marque une ponctuation forte</a:t>
            </a:r>
          </a:p>
          <a:p>
            <a:pPr>
              <a:buClr>
                <a:schemeClr val="accent1"/>
              </a:buClr>
            </a:pPr>
            <a:r>
              <a:rPr lang="fr-FR" dirty="0"/>
              <a:t>Utilisée surtout par les poètes hellénistiques</a:t>
            </a:r>
          </a:p>
          <a:p>
            <a:pPr marL="0" indent="0">
              <a:buClr>
                <a:schemeClr val="accent1"/>
              </a:buClr>
              <a:buNone/>
            </a:pPr>
            <a:endParaRPr lang="fr-FR" dirty="0"/>
          </a:p>
          <a:p>
            <a:pPr marL="0" indent="0">
              <a:buClr>
                <a:schemeClr val="accent1"/>
              </a:buClr>
              <a:buNone/>
            </a:pPr>
            <a:endParaRPr lang="fr-FR" u="sng" dirty="0"/>
          </a:p>
          <a:p>
            <a:pPr marL="0" indent="0">
              <a:buClr>
                <a:schemeClr val="accent1"/>
              </a:buClr>
              <a:buNone/>
            </a:pPr>
            <a:r>
              <a:rPr lang="el-GR" dirty="0">
                <a:solidFill>
                  <a:schemeClr val="accent1"/>
                </a:solidFill>
              </a:rPr>
              <a:t>ἥρως Αὐτομέδων ἠδ' </a:t>
            </a:r>
            <a:r>
              <a:rPr lang="el-GR" dirty="0" err="1">
                <a:solidFill>
                  <a:schemeClr val="accent1"/>
                </a:solidFill>
              </a:rPr>
              <a:t>Ἄλκιμος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 err="1">
                <a:solidFill>
                  <a:schemeClr val="accent1"/>
                </a:solidFill>
              </a:rPr>
              <a:t>οὕς</a:t>
            </a:r>
            <a:r>
              <a:rPr lang="el-GR" dirty="0">
                <a:solidFill>
                  <a:schemeClr val="accent1"/>
                </a:solidFill>
              </a:rPr>
              <a:t> ῥα μάλιστα </a:t>
            </a:r>
            <a:r>
              <a:rPr lang="fr-FR" dirty="0">
                <a:solidFill>
                  <a:schemeClr val="accent1"/>
                </a:solidFill>
              </a:rPr>
              <a:t>(</a:t>
            </a:r>
            <a:r>
              <a:rPr lang="fr-FR" i="1" dirty="0">
                <a:solidFill>
                  <a:schemeClr val="accent1"/>
                </a:solidFill>
              </a:rPr>
              <a:t>Il. </a:t>
            </a:r>
            <a:r>
              <a:rPr lang="fr-FR" dirty="0">
                <a:solidFill>
                  <a:schemeClr val="accent1"/>
                </a:solidFill>
              </a:rPr>
              <a:t>24. 574)</a:t>
            </a:r>
          </a:p>
          <a:p>
            <a:pPr marL="0" indent="0">
              <a:buClr>
                <a:schemeClr val="accent1"/>
              </a:buClr>
              <a:buNone/>
            </a:pPr>
            <a:endParaRPr lang="fr-CH" dirty="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E5900E1D-41B6-E5C9-668B-9F17F9B1AFBA}"/>
              </a:ext>
            </a:extLst>
          </p:cNvPr>
          <p:cNvSpPr txBox="1"/>
          <p:nvPr/>
        </p:nvSpPr>
        <p:spPr>
          <a:xfrm>
            <a:off x="576943" y="4489788"/>
            <a:ext cx="773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  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38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4551C-0028-0F16-6323-60665E26A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85151-987D-462D-3B38-0EFC8B771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57" y="364847"/>
            <a:ext cx="5464444" cy="1325563"/>
          </a:xfrm>
        </p:spPr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Pont de Hermann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24C899-E97A-127A-D2BB-958C863AE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6301" y="14327"/>
            <a:ext cx="5005699" cy="4351338"/>
          </a:xfrm>
        </p:spPr>
        <p:txBody>
          <a:bodyPr>
            <a:normAutofit fontScale="92500"/>
          </a:bodyPr>
          <a:lstStyle/>
          <a:p>
            <a:r>
              <a:rPr lang="fr-CH" sz="2800" dirty="0"/>
              <a:t>« Pont » (ou zeugma): plus ou moins l’inverse d’une césure : emplacement dans le vers où le poète </a:t>
            </a:r>
            <a:r>
              <a:rPr lang="fr-CH" sz="2800" dirty="0">
                <a:solidFill>
                  <a:schemeClr val="accent6"/>
                </a:solidFill>
              </a:rPr>
              <a:t>évite de placer une césure</a:t>
            </a:r>
            <a:r>
              <a:rPr lang="fr-CH" sz="2800" dirty="0"/>
              <a:t>.</a:t>
            </a:r>
          </a:p>
          <a:p>
            <a:pPr>
              <a:buClr>
                <a:schemeClr val="accent1"/>
              </a:buClr>
            </a:pPr>
            <a:r>
              <a:rPr lang="fr-CH" sz="2800" dirty="0"/>
              <a:t>Gottfried Hermann (1805)</a:t>
            </a:r>
            <a:r>
              <a:rPr lang="fr-FR" dirty="0"/>
              <a:t>: « La fin d’un mot ne coïncide pas avec la 1</a:t>
            </a:r>
            <a:r>
              <a:rPr lang="fr-FR" baseline="30000" dirty="0"/>
              <a:t>ère</a:t>
            </a:r>
            <a:r>
              <a:rPr lang="fr-FR" dirty="0"/>
              <a:t> des syllabes brèves du 4</a:t>
            </a:r>
            <a:r>
              <a:rPr lang="fr-FR" baseline="30000" dirty="0"/>
              <a:t>e</a:t>
            </a:r>
            <a:r>
              <a:rPr lang="fr-FR" dirty="0"/>
              <a:t> pied d’un hexamètre dactylique. »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FF861C-9CB5-F6ED-2F02-B8EA1B6B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37" y="3841897"/>
            <a:ext cx="9867255" cy="30161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Clr>
                <a:schemeClr val="accent1"/>
              </a:buClr>
              <a:buNone/>
            </a:pPr>
            <a:endParaRPr lang="fr-FR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fr-CH" dirty="0"/>
              <a:t>Hom. </a:t>
            </a:r>
            <a:r>
              <a:rPr lang="fr-CH" i="1" dirty="0" err="1"/>
              <a:t>Od</a:t>
            </a:r>
            <a:r>
              <a:rPr lang="fr-CH" dirty="0"/>
              <a:t>. 1.1: </a:t>
            </a:r>
            <a:r>
              <a:rPr lang="el-GR" dirty="0"/>
              <a:t> </a:t>
            </a:r>
            <a:r>
              <a:rPr lang="el-GR" dirty="0" err="1">
                <a:solidFill>
                  <a:schemeClr val="accent1"/>
                </a:solidFill>
              </a:rPr>
              <a:t>Ἄνδρα</a:t>
            </a:r>
            <a:r>
              <a:rPr lang="el-GR" dirty="0">
                <a:solidFill>
                  <a:schemeClr val="accent1"/>
                </a:solidFill>
              </a:rPr>
              <a:t> μοι </a:t>
            </a:r>
            <a:r>
              <a:rPr lang="el-GR" dirty="0" err="1">
                <a:solidFill>
                  <a:schemeClr val="accent1"/>
                </a:solidFill>
              </a:rPr>
              <a:t>ἔννεπε</a:t>
            </a:r>
            <a:r>
              <a:rPr lang="el-GR" dirty="0">
                <a:solidFill>
                  <a:schemeClr val="accent1"/>
                </a:solidFill>
              </a:rPr>
              <a:t>, </a:t>
            </a:r>
            <a:r>
              <a:rPr lang="el-GR" dirty="0" err="1">
                <a:solidFill>
                  <a:schemeClr val="accent1"/>
                </a:solidFill>
              </a:rPr>
              <a:t>Μοῦσα</a:t>
            </a:r>
            <a:r>
              <a:rPr lang="el-GR" dirty="0">
                <a:solidFill>
                  <a:schemeClr val="accent1"/>
                </a:solidFill>
              </a:rPr>
              <a:t>, </a:t>
            </a:r>
            <a:r>
              <a:rPr lang="el-GR" dirty="0" err="1">
                <a:solidFill>
                  <a:schemeClr val="accent1"/>
                </a:solidFill>
              </a:rPr>
              <a:t>πολ</a:t>
            </a:r>
            <a:r>
              <a:rPr lang="el-GR" dirty="0" err="1">
                <a:solidFill>
                  <a:schemeClr val="accent6"/>
                </a:solidFill>
              </a:rPr>
              <a:t>ύτροπον</a:t>
            </a:r>
            <a:r>
              <a:rPr lang="el-GR" dirty="0">
                <a:solidFill>
                  <a:schemeClr val="accent1"/>
                </a:solidFill>
              </a:rPr>
              <a:t>, 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μάλα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πολλὰ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Contre-exemple:</a:t>
            </a:r>
          </a:p>
          <a:p>
            <a:pPr marL="0" indent="0">
              <a:buNone/>
            </a:pPr>
            <a:r>
              <a:rPr lang="fr-CH" sz="2800" dirty="0" err="1"/>
              <a:t>Hes</a:t>
            </a:r>
            <a:r>
              <a:rPr lang="fr-CH" sz="2800" dirty="0"/>
              <a:t>. </a:t>
            </a:r>
            <a:r>
              <a:rPr lang="fr-CH" sz="2800" i="1" dirty="0" err="1"/>
              <a:t>Theog</a:t>
            </a:r>
            <a:r>
              <a:rPr lang="fr-CH" sz="2800" i="1" dirty="0"/>
              <a:t>.</a:t>
            </a:r>
            <a:r>
              <a:rPr lang="fr-CH" sz="2800" dirty="0"/>
              <a:t> 319 : </a:t>
            </a:r>
            <a:r>
              <a:rPr lang="el-GR" sz="2800" dirty="0" err="1">
                <a:solidFill>
                  <a:schemeClr val="accent1"/>
                </a:solidFill>
              </a:rPr>
              <a:t>ἡ</a:t>
            </a:r>
            <a:r>
              <a:rPr lang="el-GR" sz="2800" dirty="0">
                <a:solidFill>
                  <a:schemeClr val="accent1"/>
                </a:solidFill>
              </a:rPr>
              <a:t> </a:t>
            </a:r>
            <a:r>
              <a:rPr lang="el-GR" sz="2800" dirty="0" err="1">
                <a:solidFill>
                  <a:schemeClr val="accent1"/>
                </a:solidFill>
              </a:rPr>
              <a:t>δὲ</a:t>
            </a:r>
            <a:r>
              <a:rPr lang="el-GR" sz="2800" dirty="0">
                <a:solidFill>
                  <a:schemeClr val="accent1"/>
                </a:solidFill>
              </a:rPr>
              <a:t> </a:t>
            </a:r>
            <a:r>
              <a:rPr lang="el-GR" sz="2800" dirty="0" err="1">
                <a:solidFill>
                  <a:schemeClr val="accent1"/>
                </a:solidFill>
              </a:rPr>
              <a:t>Χίμαιραν</a:t>
            </a:r>
            <a:r>
              <a:rPr lang="el-GR" sz="2800" dirty="0">
                <a:solidFill>
                  <a:schemeClr val="accent1"/>
                </a:solidFill>
              </a:rPr>
              <a:t> </a:t>
            </a:r>
            <a:r>
              <a:rPr lang="el-GR" sz="2800" dirty="0" err="1">
                <a:solidFill>
                  <a:schemeClr val="accent1"/>
                </a:solidFill>
              </a:rPr>
              <a:t>ἔτικτε</a:t>
            </a:r>
            <a:r>
              <a:rPr lang="el-GR" sz="2800" dirty="0">
                <a:solidFill>
                  <a:schemeClr val="accent1"/>
                </a:solidFill>
              </a:rPr>
              <a:t> </a:t>
            </a:r>
            <a:r>
              <a:rPr lang="el-GR" sz="2800" dirty="0" err="1">
                <a:solidFill>
                  <a:schemeClr val="accent1"/>
                </a:solidFill>
              </a:rPr>
              <a:t>πνέ</a:t>
            </a:r>
            <a:r>
              <a:rPr lang="el-GR" sz="2800" dirty="0" err="1">
                <a:solidFill>
                  <a:schemeClr val="accent6"/>
                </a:solidFill>
              </a:rPr>
              <a:t>ουσαν</a:t>
            </a:r>
            <a:r>
              <a:rPr lang="el-GR" sz="2800" dirty="0">
                <a:solidFill>
                  <a:schemeClr val="accent1"/>
                </a:solidFill>
              </a:rPr>
              <a:t> </a:t>
            </a:r>
            <a:r>
              <a:rPr lang="el-GR" sz="2800" dirty="0">
                <a:solidFill>
                  <a:srgbClr val="FF0000"/>
                </a:solidFill>
              </a:rPr>
              <a:t>|</a:t>
            </a:r>
            <a:r>
              <a:rPr lang="el-GR" sz="2800" dirty="0">
                <a:solidFill>
                  <a:schemeClr val="accent1"/>
                </a:solidFill>
              </a:rPr>
              <a:t> </a:t>
            </a:r>
            <a:r>
              <a:rPr lang="el-GR" sz="2800" dirty="0" err="1">
                <a:solidFill>
                  <a:schemeClr val="accent6"/>
                </a:solidFill>
              </a:rPr>
              <a:t>ἀ</a:t>
            </a:r>
            <a:r>
              <a:rPr lang="el-GR" sz="2800" dirty="0" err="1">
                <a:solidFill>
                  <a:schemeClr val="accent1"/>
                </a:solidFill>
              </a:rPr>
              <a:t>μαιμάκετον</a:t>
            </a:r>
            <a:r>
              <a:rPr lang="el-GR" sz="2800" dirty="0">
                <a:solidFill>
                  <a:schemeClr val="accent1"/>
                </a:solidFill>
              </a:rPr>
              <a:t> </a:t>
            </a:r>
            <a:r>
              <a:rPr lang="el-GR" sz="2800" dirty="0" err="1">
                <a:solidFill>
                  <a:schemeClr val="accent1"/>
                </a:solidFill>
              </a:rPr>
              <a:t>πῦρ</a:t>
            </a:r>
            <a:endParaRPr lang="el-GR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E98478-B883-EB14-6B48-1C5EC355D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83" y="0"/>
            <a:ext cx="1818069" cy="2185500"/>
          </a:xfrm>
          <a:prstGeom prst="rect">
            <a:avLst/>
          </a:prstGeom>
        </p:spPr>
      </p:pic>
      <p:graphicFrame>
        <p:nvGraphicFramePr>
          <p:cNvPr id="4" name="Tableau 8">
            <a:extLst>
              <a:ext uri="{FF2B5EF4-FFF2-40B4-BE49-F238E27FC236}">
                <a16:creationId xmlns:a16="http://schemas.microsoft.com/office/drawing/2014/main" id="{E64980A4-A90E-7931-B736-C1275C7A2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66982"/>
              </p:ext>
            </p:extLst>
          </p:nvPr>
        </p:nvGraphicFramePr>
        <p:xfrm>
          <a:off x="0" y="2190324"/>
          <a:ext cx="6902952" cy="975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0492">
                  <a:extLst>
                    <a:ext uri="{9D8B030D-6E8A-4147-A177-3AD203B41FA5}">
                      <a16:colId xmlns:a16="http://schemas.microsoft.com/office/drawing/2014/main" val="1842384340"/>
                    </a:ext>
                  </a:extLst>
                </a:gridCol>
                <a:gridCol w="1150492">
                  <a:extLst>
                    <a:ext uri="{9D8B030D-6E8A-4147-A177-3AD203B41FA5}">
                      <a16:colId xmlns:a16="http://schemas.microsoft.com/office/drawing/2014/main" val="4021600860"/>
                    </a:ext>
                  </a:extLst>
                </a:gridCol>
                <a:gridCol w="1150492">
                  <a:extLst>
                    <a:ext uri="{9D8B030D-6E8A-4147-A177-3AD203B41FA5}">
                      <a16:colId xmlns:a16="http://schemas.microsoft.com/office/drawing/2014/main" val="2508062662"/>
                    </a:ext>
                  </a:extLst>
                </a:gridCol>
                <a:gridCol w="1150492">
                  <a:extLst>
                    <a:ext uri="{9D8B030D-6E8A-4147-A177-3AD203B41FA5}">
                      <a16:colId xmlns:a16="http://schemas.microsoft.com/office/drawing/2014/main" val="3216225116"/>
                    </a:ext>
                  </a:extLst>
                </a:gridCol>
                <a:gridCol w="1150492">
                  <a:extLst>
                    <a:ext uri="{9D8B030D-6E8A-4147-A177-3AD203B41FA5}">
                      <a16:colId xmlns:a16="http://schemas.microsoft.com/office/drawing/2014/main" val="1493997155"/>
                    </a:ext>
                  </a:extLst>
                </a:gridCol>
                <a:gridCol w="1150492">
                  <a:extLst>
                    <a:ext uri="{9D8B030D-6E8A-4147-A177-3AD203B41FA5}">
                      <a16:colId xmlns:a16="http://schemas.microsoft.com/office/drawing/2014/main" val="33675053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Orthos" panose="02020604060306020203" pitchFamily="18" charset="2"/>
                        <a:buNone/>
                        <a:tabLst/>
                        <a:defRPr/>
                      </a:pPr>
                      <a:r>
                        <a:rPr lang="fr-CH" sz="3200" dirty="0">
                          <a:effectLst/>
                        </a:rPr>
                        <a:t>–   –</a:t>
                      </a:r>
                      <a:endParaRPr lang="fr-CH" sz="32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Orthos" panose="02020604060306020203" pitchFamily="18" charset="2"/>
                        <a:buNone/>
                        <a:tabLst/>
                        <a:defRPr/>
                      </a:pPr>
                      <a:r>
                        <a:rPr lang="fr-CH" sz="3200" dirty="0">
                          <a:effectLst/>
                        </a:rPr>
                        <a:t>–   –</a:t>
                      </a:r>
                      <a:endParaRPr lang="fr-CH" sz="32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Orthos" panose="02020604060306020203" pitchFamily="18" charset="2"/>
                        <a:buNone/>
                        <a:tabLst/>
                        <a:defRPr/>
                      </a:pPr>
                      <a:r>
                        <a:rPr lang="fr-CH" sz="3200" dirty="0">
                          <a:effectLst/>
                        </a:rPr>
                        <a:t>–   –</a:t>
                      </a:r>
                      <a:endParaRPr lang="fr-CH" sz="32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Orthos" panose="02020604060306020203" pitchFamily="18" charset="2"/>
                        <a:buNone/>
                        <a:tabLst/>
                        <a:defRPr/>
                      </a:pPr>
                      <a:r>
                        <a:rPr lang="fr-CH" sz="3200" dirty="0">
                          <a:effectLst/>
                        </a:rPr>
                        <a:t>–  –</a:t>
                      </a:r>
                      <a:endParaRPr lang="fr-CH" sz="32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3200">
                          <a:effectLst/>
                        </a:rPr>
                        <a:t> </a:t>
                      </a:r>
                      <a:endParaRPr lang="fr-CH" sz="320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3200" dirty="0">
                          <a:effectLst/>
                        </a:rPr>
                        <a:t> </a:t>
                      </a:r>
                      <a:endParaRPr lang="fr-CH" sz="32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617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32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32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32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32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32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32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32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</a:t>
                      </a:r>
                      <a:r>
                        <a:rPr lang="fr-CH" sz="3200" dirty="0">
                          <a:effectLst/>
                        </a:rPr>
                        <a:t>   </a:t>
                      </a:r>
                      <a:r>
                        <a:rPr lang="fr-CH" sz="32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</a:t>
                      </a:r>
                      <a:endParaRPr lang="fr-CH" sz="32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32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 ⏑</a:t>
                      </a:r>
                      <a:endParaRPr lang="fr-CH" sz="32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32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</a:t>
                      </a:r>
                      <a:endParaRPr lang="fr-CH" sz="32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9188982"/>
                  </a:ext>
                </a:extLst>
              </a:tr>
            </a:tbl>
          </a:graphicData>
        </a:graphic>
      </p:graphicFrame>
      <p:sp>
        <p:nvSpPr>
          <p:cNvPr id="9" name="ZoneTexte 7">
            <a:extLst>
              <a:ext uri="{FF2B5EF4-FFF2-40B4-BE49-F238E27FC236}">
                <a16:creationId xmlns:a16="http://schemas.microsoft.com/office/drawing/2014/main" id="{1D18236F-B2F2-F23A-160C-B0B540A3C938}"/>
              </a:ext>
            </a:extLst>
          </p:cNvPr>
          <p:cNvSpPr txBox="1"/>
          <p:nvPr/>
        </p:nvSpPr>
        <p:spPr>
          <a:xfrm>
            <a:off x="1806332" y="4464629"/>
            <a:ext cx="838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 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F39AE976-CCE6-700A-9028-A5DE4FAE72A8}"/>
              </a:ext>
            </a:extLst>
          </p:cNvPr>
          <p:cNvSpPr txBox="1"/>
          <p:nvPr/>
        </p:nvSpPr>
        <p:spPr>
          <a:xfrm>
            <a:off x="2225788" y="5921436"/>
            <a:ext cx="757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11" name="Circular Arrow 10">
            <a:extLst>
              <a:ext uri="{FF2B5EF4-FFF2-40B4-BE49-F238E27FC236}">
                <a16:creationId xmlns:a16="http://schemas.microsoft.com/office/drawing/2014/main" id="{309A4EAD-D1F4-6B72-1EE1-69FD99FDDEC6}"/>
              </a:ext>
            </a:extLst>
          </p:cNvPr>
          <p:cNvSpPr/>
          <p:nvPr/>
        </p:nvSpPr>
        <p:spPr>
          <a:xfrm flipV="1">
            <a:off x="3973772" y="2978637"/>
            <a:ext cx="449451" cy="523220"/>
          </a:xfrm>
          <a:prstGeom prst="circular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DDEC753F-C47B-D56B-A953-9D9F7DFC5493}"/>
              </a:ext>
            </a:extLst>
          </p:cNvPr>
          <p:cNvSpPr/>
          <p:nvPr/>
        </p:nvSpPr>
        <p:spPr>
          <a:xfrm flipV="1">
            <a:off x="6907936" y="5062043"/>
            <a:ext cx="449451" cy="523220"/>
          </a:xfrm>
          <a:prstGeom prst="circular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42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2CF5E-3687-4E31-8416-2EABDB47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Exercice: hexamètre dactylique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1FF9C7-B15A-4318-9F61-FEA64679E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</a:t>
            </a: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 Ἄνδρα μοι ἔννεπε, Μοῦσα, πολύτροπον, ὃς μάλα πολλὰ </a:t>
            </a: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πλάγχθη, ἐπεὶ Τροίης ἱερὸν πτολίεθρον ἔπερσε· </a:t>
            </a:r>
          </a:p>
          <a:p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πολλῶν</a:t>
            </a:r>
            <a:r>
              <a:rPr lang="el-GR" dirty="0">
                <a:solidFill>
                  <a:schemeClr val="accent1"/>
                </a:solidFill>
              </a:rPr>
              <a:t> δ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ἀνθρώπων ἴδεν ἄστεα καὶ νόον ἔγνω, </a:t>
            </a:r>
          </a:p>
          <a:p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πολλὰ</a:t>
            </a:r>
            <a:r>
              <a:rPr lang="el-GR" dirty="0">
                <a:solidFill>
                  <a:schemeClr val="accent1"/>
                </a:solidFill>
              </a:rPr>
              <a:t> δ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ὅ</a:t>
            </a:r>
            <a:r>
              <a:rPr lang="el-GR" dirty="0">
                <a:solidFill>
                  <a:schemeClr val="accent1"/>
                </a:solidFill>
              </a:rPr>
              <a:t> γ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ἐν πόντῳ πάθεν ἄλγεα ὃν κατὰ θυμόν,</a:t>
            </a:r>
          </a:p>
          <a:p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0E49E-843D-B295-D8F8-B69D0258ED3E}"/>
              </a:ext>
            </a:extLst>
          </p:cNvPr>
          <p:cNvSpPr txBox="1"/>
          <p:nvPr/>
        </p:nvSpPr>
        <p:spPr>
          <a:xfrm>
            <a:off x="9766300" y="629920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/>
              <a:t>Od</a:t>
            </a:r>
            <a:r>
              <a:rPr lang="fr-CH" dirty="0"/>
              <a:t>. 1.1-4</a:t>
            </a:r>
          </a:p>
        </p:txBody>
      </p:sp>
    </p:spTree>
    <p:extLst>
      <p:ext uri="{BB962C8B-B14F-4D97-AF65-F5344CB8AC3E}">
        <p14:creationId xmlns:p14="http://schemas.microsoft.com/office/powerpoint/2010/main" val="2582772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2CF5E-3687-4E31-8416-2EABDB47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Exercice: hexamètre dactylique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1FF9C7-B15A-4318-9F61-FEA64679E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					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Ἄνδρα</a:t>
            </a:r>
            <a:r>
              <a:rPr lang="el-GR" dirty="0">
                <a:solidFill>
                  <a:schemeClr val="accent1"/>
                </a:solidFill>
              </a:rPr>
              <a:t> μοι </a:t>
            </a:r>
            <a:r>
              <a:rPr lang="el-GR" dirty="0" err="1">
                <a:solidFill>
                  <a:schemeClr val="accent1"/>
                </a:solidFill>
              </a:rPr>
              <a:t>ἔννεπε</a:t>
            </a:r>
            <a:r>
              <a:rPr lang="el-GR" dirty="0">
                <a:solidFill>
                  <a:schemeClr val="accent1"/>
                </a:solidFill>
              </a:rPr>
              <a:t>, </a:t>
            </a:r>
            <a:r>
              <a:rPr lang="el-GR" dirty="0" err="1">
                <a:solidFill>
                  <a:schemeClr val="accent1"/>
                </a:solidFill>
              </a:rPr>
              <a:t>Μοῦσα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πολύτροπον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μάλα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πολλὰ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 </a:t>
            </a:r>
          </a:p>
          <a:p>
            <a:pPr marL="0" indent="0">
              <a:buNone/>
            </a:pPr>
            <a:r>
              <a:rPr lang="el-GR" dirty="0" err="1">
                <a:solidFill>
                  <a:schemeClr val="bg1"/>
                </a:solidFill>
              </a:rPr>
              <a:t>πλάγχθη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ἐπεὶ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Τροίης</a:t>
            </a:r>
            <a:r>
              <a:rPr lang="fr-FR" dirty="0">
                <a:solidFill>
                  <a:schemeClr val="bg1"/>
                </a:solidFill>
              </a:rPr>
              <a:t> │</a:t>
            </a:r>
            <a:r>
              <a:rPr lang="el-GR" dirty="0" err="1">
                <a:solidFill>
                  <a:schemeClr val="bg1"/>
                </a:solidFill>
              </a:rPr>
              <a:t>ἱερὸν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πτολίεθρον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ἔπερσε</a:t>
            </a:r>
            <a:r>
              <a:rPr lang="el-GR" dirty="0">
                <a:solidFill>
                  <a:schemeClr val="bg1"/>
                </a:solidFill>
              </a:rPr>
              <a:t>· </a:t>
            </a: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  </a:t>
            </a:r>
            <a:endParaRPr lang="el-G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bg1"/>
                </a:solidFill>
              </a:rPr>
              <a:t>πολλῶν</a:t>
            </a:r>
            <a:r>
              <a:rPr lang="el-GR" dirty="0">
                <a:solidFill>
                  <a:schemeClr val="bg1"/>
                </a:solidFill>
              </a:rPr>
              <a:t> δ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ἀνθρώπων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│</a:t>
            </a:r>
            <a:r>
              <a:rPr lang="el-GR" dirty="0" err="1">
                <a:solidFill>
                  <a:schemeClr val="bg1"/>
                </a:solidFill>
              </a:rPr>
              <a:t>ἴδεν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ἄστεα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νόον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ἔγνω</a:t>
            </a:r>
            <a:r>
              <a:rPr lang="el-GR" dirty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bg1"/>
                </a:solidFill>
              </a:rPr>
              <a:t>πολλὰ</a:t>
            </a:r>
            <a:r>
              <a:rPr lang="el-GR" dirty="0">
                <a:solidFill>
                  <a:schemeClr val="bg1"/>
                </a:solidFill>
              </a:rPr>
              <a:t> δ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ὅ</a:t>
            </a:r>
            <a:r>
              <a:rPr lang="el-GR" dirty="0">
                <a:solidFill>
                  <a:schemeClr val="bg1"/>
                </a:solidFill>
              </a:rPr>
              <a:t> γ' </a:t>
            </a:r>
            <a:r>
              <a:rPr lang="el-GR" dirty="0" err="1">
                <a:solidFill>
                  <a:schemeClr val="bg1"/>
                </a:solidFill>
              </a:rPr>
              <a:t>ἐν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πόντῳ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│ </a:t>
            </a:r>
            <a:r>
              <a:rPr lang="el-GR" dirty="0" err="1">
                <a:solidFill>
                  <a:schemeClr val="bg1"/>
                </a:solidFill>
              </a:rPr>
              <a:t>πάθεν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ἄλγεα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ὃν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κατὰ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θυμόν</a:t>
            </a:r>
            <a:r>
              <a:rPr lang="el-GR" dirty="0">
                <a:solidFill>
                  <a:schemeClr val="bg1"/>
                </a:solidFill>
              </a:rPr>
              <a:t>,</a:t>
            </a:r>
          </a:p>
          <a:p>
            <a:endParaRPr lang="fr-FR" dirty="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02B5C7E4-722A-73A0-5F1A-6D6B4F521C24}"/>
              </a:ext>
            </a:extLst>
          </p:cNvPr>
          <p:cNvSpPr txBox="1"/>
          <p:nvPr/>
        </p:nvSpPr>
        <p:spPr>
          <a:xfrm>
            <a:off x="607423" y="2384138"/>
            <a:ext cx="928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  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 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41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CA0E2-450C-2D79-F6DB-8ACDDBD4C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E0F6B0-3EBD-47C6-FC6E-F94AD49F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Exercice: hexamètre dactylique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B19030-FEB1-C474-9D68-04B4D9BF5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					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Ἄνδρα</a:t>
            </a:r>
            <a:r>
              <a:rPr lang="el-GR" dirty="0">
                <a:solidFill>
                  <a:schemeClr val="accent1"/>
                </a:solidFill>
              </a:rPr>
              <a:t> μοι </a:t>
            </a:r>
            <a:r>
              <a:rPr lang="el-GR" dirty="0" err="1">
                <a:solidFill>
                  <a:schemeClr val="accent1"/>
                </a:solidFill>
              </a:rPr>
              <a:t>ἔννεπε</a:t>
            </a:r>
            <a:r>
              <a:rPr lang="el-GR" dirty="0">
                <a:solidFill>
                  <a:schemeClr val="accent1"/>
                </a:solidFill>
              </a:rPr>
              <a:t>, </a:t>
            </a:r>
            <a:r>
              <a:rPr lang="el-GR" dirty="0" err="1">
                <a:solidFill>
                  <a:schemeClr val="accent1"/>
                </a:solidFill>
              </a:rPr>
              <a:t>Μοῦσα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πολύτροπον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μάλα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πολλὰ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πλάγχθη, </a:t>
            </a:r>
            <a:r>
              <a:rPr lang="el-GR" dirty="0" err="1">
                <a:solidFill>
                  <a:schemeClr val="accent1"/>
                </a:solidFill>
              </a:rPr>
              <a:t>ἐπεὶ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Τροίης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 err="1">
                <a:solidFill>
                  <a:schemeClr val="accent1"/>
                </a:solidFill>
              </a:rPr>
              <a:t>ἱερὸν</a:t>
            </a:r>
            <a:r>
              <a:rPr lang="el-GR" dirty="0">
                <a:solidFill>
                  <a:schemeClr val="accent1"/>
                </a:solidFill>
              </a:rPr>
              <a:t> πτολίεθρον ἔπερσε· 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</a:t>
            </a: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bg1"/>
                </a:solidFill>
              </a:rPr>
              <a:t>πολλῶν</a:t>
            </a:r>
            <a:r>
              <a:rPr lang="el-GR" dirty="0">
                <a:solidFill>
                  <a:schemeClr val="bg1"/>
                </a:solidFill>
              </a:rPr>
              <a:t> δ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ἀνθρώπων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│</a:t>
            </a:r>
            <a:r>
              <a:rPr lang="el-GR" dirty="0" err="1">
                <a:solidFill>
                  <a:schemeClr val="bg1"/>
                </a:solidFill>
              </a:rPr>
              <a:t>ἴδεν</a:t>
            </a:r>
            <a:r>
              <a:rPr lang="el-GR" dirty="0">
                <a:solidFill>
                  <a:schemeClr val="bg1"/>
                </a:solidFill>
              </a:rPr>
              <a:t> ἄστεα καὶ νόον ἔγνω, </a:t>
            </a: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bg1"/>
                </a:solidFill>
              </a:rPr>
              <a:t>πολλὰ</a:t>
            </a:r>
            <a:r>
              <a:rPr lang="el-GR" dirty="0">
                <a:solidFill>
                  <a:schemeClr val="bg1"/>
                </a:solidFill>
              </a:rPr>
              <a:t> δ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ὅ γ' ἐν </a:t>
            </a:r>
            <a:r>
              <a:rPr lang="el-GR" dirty="0" err="1">
                <a:solidFill>
                  <a:schemeClr val="bg1"/>
                </a:solidFill>
              </a:rPr>
              <a:t>πόντῳ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│ </a:t>
            </a:r>
            <a:r>
              <a:rPr lang="el-GR" dirty="0" err="1">
                <a:solidFill>
                  <a:schemeClr val="bg1"/>
                </a:solidFill>
              </a:rPr>
              <a:t>πάθεν</a:t>
            </a:r>
            <a:r>
              <a:rPr lang="el-GR" dirty="0">
                <a:solidFill>
                  <a:schemeClr val="bg1"/>
                </a:solidFill>
              </a:rPr>
              <a:t> ἄλγεα ὃν κατὰ θυμόν,</a:t>
            </a:r>
          </a:p>
          <a:p>
            <a:endParaRPr lang="fr-FR" dirty="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6478FDCB-1B21-1368-5F0B-2E05F2681990}"/>
              </a:ext>
            </a:extLst>
          </p:cNvPr>
          <p:cNvSpPr txBox="1"/>
          <p:nvPr/>
        </p:nvSpPr>
        <p:spPr>
          <a:xfrm>
            <a:off x="607423" y="2384138"/>
            <a:ext cx="928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  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 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E6209E51-F7DC-B839-0FBD-48302624391C}"/>
              </a:ext>
            </a:extLst>
          </p:cNvPr>
          <p:cNvSpPr txBox="1"/>
          <p:nvPr/>
        </p:nvSpPr>
        <p:spPr>
          <a:xfrm>
            <a:off x="838200" y="3339198"/>
            <a:ext cx="757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EC61-6956-3D63-0E23-67D299E9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La </a:t>
            </a:r>
            <a:r>
              <a:rPr lang="fr-CH" sz="4400" dirty="0"/>
              <a:t>« règle de limitation »</a:t>
            </a:r>
            <a:endParaRPr lang="fr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9482B-BCDC-47D1-BC28-AC3A48BBD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Cas où l’accent remonte le plus possible :</a:t>
            </a:r>
          </a:p>
          <a:p>
            <a:pPr lvl="1"/>
            <a:r>
              <a:rPr lang="fr-CH" dirty="0"/>
              <a:t>les formes conjuguées</a:t>
            </a:r>
          </a:p>
          <a:p>
            <a:pPr lvl="1"/>
            <a:r>
              <a:rPr lang="fr-CH" dirty="0"/>
              <a:t>les proparoxytons</a:t>
            </a:r>
          </a:p>
          <a:p>
            <a:pPr lvl="1"/>
            <a:r>
              <a:rPr lang="fr-CH" dirty="0"/>
              <a:t>les propérispomènes</a:t>
            </a:r>
          </a:p>
        </p:txBody>
      </p:sp>
    </p:spTree>
    <p:extLst>
      <p:ext uri="{BB962C8B-B14F-4D97-AF65-F5344CB8AC3E}">
        <p14:creationId xmlns:p14="http://schemas.microsoft.com/office/powerpoint/2010/main" val="1633497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F1D6B-57F0-1DE4-4B26-BA7475D6F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2425A-A28D-FA11-AE51-42F2B0C8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Exercice: hexamètre dactylique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77DCC8-3AB5-3124-B3C3-AEE3E7CD3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					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Ἄνδρα</a:t>
            </a:r>
            <a:r>
              <a:rPr lang="el-GR" dirty="0">
                <a:solidFill>
                  <a:schemeClr val="accent1"/>
                </a:solidFill>
              </a:rPr>
              <a:t> μοι </a:t>
            </a:r>
            <a:r>
              <a:rPr lang="el-GR" dirty="0" err="1">
                <a:solidFill>
                  <a:schemeClr val="accent1"/>
                </a:solidFill>
              </a:rPr>
              <a:t>ἔννεπε</a:t>
            </a:r>
            <a:r>
              <a:rPr lang="el-GR" dirty="0">
                <a:solidFill>
                  <a:schemeClr val="accent1"/>
                </a:solidFill>
              </a:rPr>
              <a:t>, </a:t>
            </a:r>
            <a:r>
              <a:rPr lang="el-GR" dirty="0" err="1">
                <a:solidFill>
                  <a:schemeClr val="accent1"/>
                </a:solidFill>
              </a:rPr>
              <a:t>Μοῦσα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πολύτροπον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μάλα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πολλὰ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πλάγχθη, </a:t>
            </a:r>
            <a:r>
              <a:rPr lang="el-GR" dirty="0" err="1">
                <a:solidFill>
                  <a:schemeClr val="accent1"/>
                </a:solidFill>
              </a:rPr>
              <a:t>ἐπεὶ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Τροίης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 err="1">
                <a:solidFill>
                  <a:schemeClr val="accent1"/>
                </a:solidFill>
              </a:rPr>
              <a:t>ἱερὸν</a:t>
            </a:r>
            <a:r>
              <a:rPr lang="el-GR" dirty="0">
                <a:solidFill>
                  <a:schemeClr val="accent1"/>
                </a:solidFill>
              </a:rPr>
              <a:t> πτολίεθρον ἔπερσε· 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</a:t>
            </a: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πολλῶν</a:t>
            </a:r>
            <a:r>
              <a:rPr lang="el-GR" dirty="0">
                <a:solidFill>
                  <a:schemeClr val="accent1"/>
                </a:solidFill>
              </a:rPr>
              <a:t> δ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ἀνθρώπων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│</a:t>
            </a:r>
            <a:r>
              <a:rPr lang="el-GR" dirty="0" err="1">
                <a:solidFill>
                  <a:schemeClr val="accent1"/>
                </a:solidFill>
              </a:rPr>
              <a:t>ἴδεν</a:t>
            </a:r>
            <a:r>
              <a:rPr lang="el-GR" dirty="0">
                <a:solidFill>
                  <a:schemeClr val="accent1"/>
                </a:solidFill>
              </a:rPr>
              <a:t> ἄστεα καὶ νόον ἔγνω, 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bg1"/>
                </a:solidFill>
              </a:rPr>
              <a:t>πολλὰ</a:t>
            </a:r>
            <a:r>
              <a:rPr lang="el-GR" dirty="0">
                <a:solidFill>
                  <a:schemeClr val="bg1"/>
                </a:solidFill>
              </a:rPr>
              <a:t> δ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ὅ γ' ἐν </a:t>
            </a:r>
            <a:r>
              <a:rPr lang="el-GR" dirty="0" err="1">
                <a:solidFill>
                  <a:schemeClr val="bg1"/>
                </a:solidFill>
              </a:rPr>
              <a:t>πόντῳ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│ </a:t>
            </a:r>
            <a:r>
              <a:rPr lang="el-GR" dirty="0" err="1">
                <a:solidFill>
                  <a:schemeClr val="bg1"/>
                </a:solidFill>
              </a:rPr>
              <a:t>πάθεν</a:t>
            </a:r>
            <a:r>
              <a:rPr lang="el-GR" dirty="0">
                <a:solidFill>
                  <a:schemeClr val="bg1"/>
                </a:solidFill>
              </a:rPr>
              <a:t> ἄλγεα ὃν κατὰ θυμόν,</a:t>
            </a:r>
          </a:p>
          <a:p>
            <a:endParaRPr lang="fr-FR" dirty="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B76CB351-D4AE-1C76-FEAC-8B161E0B3087}"/>
              </a:ext>
            </a:extLst>
          </p:cNvPr>
          <p:cNvSpPr txBox="1"/>
          <p:nvPr/>
        </p:nvSpPr>
        <p:spPr>
          <a:xfrm>
            <a:off x="607423" y="2384138"/>
            <a:ext cx="928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  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 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D409F85E-A99B-C95F-9CCD-A332B02DBB3D}"/>
              </a:ext>
            </a:extLst>
          </p:cNvPr>
          <p:cNvSpPr txBox="1"/>
          <p:nvPr/>
        </p:nvSpPr>
        <p:spPr>
          <a:xfrm>
            <a:off x="838200" y="3339198"/>
            <a:ext cx="757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0B5E5530-B1AD-ADC7-75DA-A796099AD818}"/>
              </a:ext>
            </a:extLst>
          </p:cNvPr>
          <p:cNvSpPr txBox="1"/>
          <p:nvPr/>
        </p:nvSpPr>
        <p:spPr>
          <a:xfrm>
            <a:off x="838200" y="4227212"/>
            <a:ext cx="773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  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|  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14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5BC2B-9B28-64E1-69A3-AB66C8B8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45234-9EDF-97A6-4085-872888B46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Exercice: hexamètre dactylique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2EB5F1-5F76-BC00-F277-8195F0BEC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					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Ἄνδρα</a:t>
            </a:r>
            <a:r>
              <a:rPr lang="el-GR" dirty="0">
                <a:solidFill>
                  <a:schemeClr val="accent1"/>
                </a:solidFill>
              </a:rPr>
              <a:t> μοι </a:t>
            </a:r>
            <a:r>
              <a:rPr lang="el-GR" dirty="0" err="1">
                <a:solidFill>
                  <a:schemeClr val="accent1"/>
                </a:solidFill>
              </a:rPr>
              <a:t>ἔννεπε</a:t>
            </a:r>
            <a:r>
              <a:rPr lang="el-GR" dirty="0">
                <a:solidFill>
                  <a:schemeClr val="accent1"/>
                </a:solidFill>
              </a:rPr>
              <a:t>, </a:t>
            </a:r>
            <a:r>
              <a:rPr lang="el-GR" dirty="0" err="1">
                <a:solidFill>
                  <a:schemeClr val="accent1"/>
                </a:solidFill>
              </a:rPr>
              <a:t>Μοῦσα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πολύτροπον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μάλα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r>
              <a:rPr lang="el-GR" dirty="0" err="1">
                <a:solidFill>
                  <a:schemeClr val="accent1"/>
                </a:solidFill>
              </a:rPr>
              <a:t>πολλὰ</a:t>
            </a:r>
            <a:r>
              <a:rPr lang="el-GR" dirty="0">
                <a:solidFill>
                  <a:schemeClr val="accent1"/>
                </a:solidFill>
              </a:rPr>
              <a:t> </a:t>
            </a: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πλάγχθη, </a:t>
            </a:r>
            <a:r>
              <a:rPr lang="el-GR" dirty="0" err="1">
                <a:solidFill>
                  <a:schemeClr val="accent1"/>
                </a:solidFill>
              </a:rPr>
              <a:t>ἐπεὶ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Τροίης</a:t>
            </a:r>
            <a:r>
              <a:rPr lang="fr-FR" dirty="0">
                <a:solidFill>
                  <a:srgbClr val="FF0000"/>
                </a:solidFill>
              </a:rPr>
              <a:t> │</a:t>
            </a:r>
            <a:r>
              <a:rPr lang="el-GR" dirty="0" err="1">
                <a:solidFill>
                  <a:schemeClr val="accent1"/>
                </a:solidFill>
              </a:rPr>
              <a:t>ἱερὸν</a:t>
            </a:r>
            <a:r>
              <a:rPr lang="el-GR" dirty="0">
                <a:solidFill>
                  <a:schemeClr val="accent1"/>
                </a:solidFill>
              </a:rPr>
              <a:t> πτολίεθρον ἔπερσε· 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</a:t>
            </a: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πολλῶν</a:t>
            </a:r>
            <a:r>
              <a:rPr lang="el-GR" dirty="0">
                <a:solidFill>
                  <a:schemeClr val="accent1"/>
                </a:solidFill>
              </a:rPr>
              <a:t> δ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ἀνθρώπων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│</a:t>
            </a:r>
            <a:r>
              <a:rPr lang="el-GR" dirty="0" err="1">
                <a:solidFill>
                  <a:schemeClr val="accent1"/>
                </a:solidFill>
              </a:rPr>
              <a:t>ἴδεν</a:t>
            </a:r>
            <a:r>
              <a:rPr lang="el-GR" dirty="0">
                <a:solidFill>
                  <a:schemeClr val="accent1"/>
                </a:solidFill>
              </a:rPr>
              <a:t> ἄστεα καὶ νόον ἔγνω, </a:t>
            </a: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πολλὰ</a:t>
            </a:r>
            <a:r>
              <a:rPr lang="el-GR" dirty="0">
                <a:solidFill>
                  <a:schemeClr val="accent1"/>
                </a:solidFill>
              </a:rPr>
              <a:t> δ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ὅ</a:t>
            </a:r>
            <a:r>
              <a:rPr lang="el-GR" dirty="0">
                <a:solidFill>
                  <a:schemeClr val="accent1"/>
                </a:solidFill>
              </a:rPr>
              <a:t> γ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ἐν </a:t>
            </a:r>
            <a:r>
              <a:rPr lang="el-GR" dirty="0" err="1">
                <a:solidFill>
                  <a:schemeClr val="accent1"/>
                </a:solidFill>
              </a:rPr>
              <a:t>πόντῳ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│ </a:t>
            </a:r>
            <a:r>
              <a:rPr lang="el-GR" dirty="0" err="1">
                <a:solidFill>
                  <a:schemeClr val="accent1"/>
                </a:solidFill>
              </a:rPr>
              <a:t>πάθεν</a:t>
            </a:r>
            <a:r>
              <a:rPr lang="el-GR" dirty="0">
                <a:solidFill>
                  <a:schemeClr val="accent1"/>
                </a:solidFill>
              </a:rPr>
              <a:t> ἄλγεα ὃν κατὰ θυμόν,</a:t>
            </a:r>
          </a:p>
          <a:p>
            <a:endParaRPr lang="fr-FR" dirty="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8BA65B08-C479-2164-A002-C605282058AA}"/>
              </a:ext>
            </a:extLst>
          </p:cNvPr>
          <p:cNvSpPr txBox="1"/>
          <p:nvPr/>
        </p:nvSpPr>
        <p:spPr>
          <a:xfrm>
            <a:off x="607423" y="2384138"/>
            <a:ext cx="928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  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 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7FB80608-7A83-67CD-95C9-C6CFF82A01B1}"/>
              </a:ext>
            </a:extLst>
          </p:cNvPr>
          <p:cNvSpPr txBox="1"/>
          <p:nvPr/>
        </p:nvSpPr>
        <p:spPr>
          <a:xfrm>
            <a:off x="838200" y="3339198"/>
            <a:ext cx="757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–|–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63DE4926-A368-28A4-75CD-8B24036D8BFE}"/>
              </a:ext>
            </a:extLst>
          </p:cNvPr>
          <p:cNvSpPr txBox="1"/>
          <p:nvPr/>
        </p:nvSpPr>
        <p:spPr>
          <a:xfrm>
            <a:off x="838200" y="4227212"/>
            <a:ext cx="773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–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|   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|  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7808222D-E7AC-2789-653B-3D01B5915E49}"/>
              </a:ext>
            </a:extLst>
          </p:cNvPr>
          <p:cNvSpPr txBox="1"/>
          <p:nvPr/>
        </p:nvSpPr>
        <p:spPr>
          <a:xfrm>
            <a:off x="729342" y="5202087"/>
            <a:ext cx="832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 ⏑ | 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– |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28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A44D-D46F-3BA9-9DE5-2C869C2D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Distique élégiaque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F7FD87-146C-71DF-B854-21DC6E50E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794651"/>
            <a:ext cx="5529943" cy="55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334E159-9873-688A-7D6C-AF3B630931C6}"/>
              </a:ext>
            </a:extLst>
          </p:cNvPr>
          <p:cNvSpPr txBox="1">
            <a:spLocks/>
          </p:cNvSpPr>
          <p:nvPr/>
        </p:nvSpPr>
        <p:spPr>
          <a:xfrm>
            <a:off x="838200" y="1988456"/>
            <a:ext cx="5257800" cy="4359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CH" dirty="0"/>
              <a:t>Le distique élégiaque est employé dans:</a:t>
            </a:r>
          </a:p>
          <a:p>
            <a:pPr>
              <a:lnSpc>
                <a:spcPct val="150000"/>
              </a:lnSpc>
            </a:pPr>
            <a:r>
              <a:rPr lang="fr-CH" dirty="0"/>
              <a:t>les poèmes élégiaques archaïques (Archiloque, </a:t>
            </a:r>
            <a:r>
              <a:rPr lang="fr-CH" dirty="0" err="1"/>
              <a:t>Mimnerme</a:t>
            </a:r>
            <a:r>
              <a:rPr lang="fr-CH" dirty="0"/>
              <a:t>, Tyrtée, </a:t>
            </a:r>
            <a:r>
              <a:rPr lang="fr-CH" dirty="0" err="1"/>
              <a:t>Théognis</a:t>
            </a:r>
            <a:r>
              <a:rPr lang="fr-CH" dirty="0"/>
              <a:t> …)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fr-CH" dirty="0"/>
              <a:t>Utilisé dans les élégies, qui sont des poèmes chantés et accompagnés de l’aulos</a:t>
            </a:r>
          </a:p>
          <a:p>
            <a:pPr>
              <a:lnSpc>
                <a:spcPct val="150000"/>
              </a:lnSpc>
            </a:pPr>
            <a:r>
              <a:rPr lang="fr-CH" dirty="0"/>
              <a:t>les poèmes hellénistiques et romains (Callimaque, </a:t>
            </a:r>
            <a:r>
              <a:rPr lang="fr-CH" dirty="0" err="1"/>
              <a:t>Anoubion</a:t>
            </a:r>
            <a:r>
              <a:rPr lang="fr-CH" dirty="0"/>
              <a:t>, …)</a:t>
            </a:r>
          </a:p>
          <a:p>
            <a:pPr>
              <a:lnSpc>
                <a:spcPct val="150000"/>
              </a:lnSpc>
            </a:pPr>
            <a:r>
              <a:rPr lang="fr-CH" dirty="0"/>
              <a:t>les épigrammes (</a:t>
            </a:r>
            <a:r>
              <a:rPr lang="fr-CH" dirty="0" err="1"/>
              <a:t>Posidippe</a:t>
            </a:r>
            <a:r>
              <a:rPr lang="fr-CH" dirty="0"/>
              <a:t>, Asclépiade, Méléagre …)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22247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Distique élégiaque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CH" dirty="0"/>
              <a:t>A</a:t>
            </a:r>
            <a:r>
              <a:rPr lang="fr-CH" sz="2800" dirty="0"/>
              <a:t>lternance de deux vers </a:t>
            </a:r>
            <a:r>
              <a:rPr lang="el-GR" sz="2800" dirty="0"/>
              <a:t>(</a:t>
            </a:r>
            <a:r>
              <a:rPr lang="el-GR" sz="2800" dirty="0" err="1"/>
              <a:t>στίχοι</a:t>
            </a:r>
            <a:r>
              <a:rPr lang="el-GR" sz="2800" dirty="0"/>
              <a:t>)</a:t>
            </a:r>
            <a:endParaRPr lang="fr-CH" dirty="0"/>
          </a:p>
          <a:p>
            <a:pPr marL="914400" lvl="1" indent="-457200">
              <a:buClr>
                <a:schemeClr val="accent1"/>
              </a:buClr>
              <a:buFont typeface="+mj-lt"/>
              <a:buAutoNum type="alphaLcParenR"/>
            </a:pPr>
            <a:r>
              <a:rPr lang="fr-CH" dirty="0"/>
              <a:t>Un hexamètre dactylique </a:t>
            </a:r>
          </a:p>
          <a:p>
            <a:pPr marL="914400" lvl="1" indent="-457200">
              <a:buClr>
                <a:schemeClr val="accent1"/>
              </a:buClr>
              <a:buFont typeface="+mj-lt"/>
              <a:buAutoNum type="alphaLcParenR"/>
            </a:pPr>
            <a:r>
              <a:rPr lang="fr-CH" dirty="0"/>
              <a:t>Un vers élégiaque (faussement appelé pentamètre)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fr-FR" dirty="0"/>
              <a:t> Vers élégiaque: hexamètre avec deux </a:t>
            </a:r>
            <a:r>
              <a:rPr lang="fr-FR" dirty="0" err="1"/>
              <a:t>catalexes</a:t>
            </a:r>
            <a:r>
              <a:rPr lang="fr-FR" dirty="0"/>
              <a:t> (=suppression de deux demi-pieds)</a:t>
            </a:r>
            <a:endParaRPr lang="fr-CH" dirty="0"/>
          </a:p>
          <a:p>
            <a:pPr lvl="1">
              <a:buClr>
                <a:schemeClr val="accent1"/>
              </a:buClr>
            </a:pPr>
            <a:endParaRPr lang="fr-CH" dirty="0"/>
          </a:p>
          <a:p>
            <a:pPr marL="457200" lvl="1" indent="0">
              <a:buClr>
                <a:schemeClr val="accent1"/>
              </a:buClr>
              <a:buNone/>
            </a:pPr>
            <a:endParaRPr lang="fr-CH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2E1B-A8F9-0976-ED18-E2428C54D8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CH" dirty="0"/>
              <a:t>Vers élégiaque: 2 </a:t>
            </a:r>
            <a:r>
              <a:rPr lang="fr-CH" i="1" dirty="0" err="1"/>
              <a:t>côla</a:t>
            </a:r>
            <a:r>
              <a:rPr lang="fr-CH" i="1" dirty="0"/>
              <a:t> </a:t>
            </a:r>
            <a:r>
              <a:rPr lang="fr-CH" dirty="0"/>
              <a:t>de 2 pieds et demi chacun </a:t>
            </a:r>
          </a:p>
          <a:p>
            <a:pPr lvl="1">
              <a:buClr>
                <a:schemeClr val="accent1"/>
              </a:buClr>
            </a:pPr>
            <a:r>
              <a:rPr lang="fr-CH" dirty="0"/>
              <a:t>1</a:t>
            </a:r>
            <a:r>
              <a:rPr lang="fr-CH" baseline="30000" dirty="0"/>
              <a:t>er</a:t>
            </a:r>
            <a:r>
              <a:rPr lang="fr-CH" dirty="0"/>
              <a:t> </a:t>
            </a:r>
            <a:r>
              <a:rPr lang="fr-CH" i="1" dirty="0"/>
              <a:t>côlon</a:t>
            </a:r>
            <a:r>
              <a:rPr lang="fr-CH" dirty="0"/>
              <a:t>: 2 dactyles ou spondées et une longue</a:t>
            </a:r>
          </a:p>
          <a:p>
            <a:pPr lvl="1">
              <a:buClr>
                <a:schemeClr val="accent1"/>
              </a:buClr>
            </a:pPr>
            <a:r>
              <a:rPr lang="fr-CH" dirty="0"/>
              <a:t>2</a:t>
            </a:r>
            <a:r>
              <a:rPr lang="fr-CH" baseline="30000" dirty="0"/>
              <a:t>e</a:t>
            </a:r>
            <a:r>
              <a:rPr lang="fr-CH" dirty="0"/>
              <a:t> </a:t>
            </a:r>
            <a:r>
              <a:rPr lang="fr-CH" i="1" dirty="0"/>
              <a:t>côlon</a:t>
            </a:r>
            <a:r>
              <a:rPr lang="fr-CH" dirty="0"/>
              <a:t>: 2 dactyles et une longue. Les dactyles ne sont généralement pas contractés (pas de spondées)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DACB318-5906-B03A-0103-B81775713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524496"/>
              </p:ext>
            </p:extLst>
          </p:nvPr>
        </p:nvGraphicFramePr>
        <p:xfrm>
          <a:off x="926646" y="4724400"/>
          <a:ext cx="10491108" cy="2133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9070">
                  <a:extLst>
                    <a:ext uri="{9D8B030D-6E8A-4147-A177-3AD203B41FA5}">
                      <a16:colId xmlns:a16="http://schemas.microsoft.com/office/drawing/2014/main" val="508501954"/>
                    </a:ext>
                  </a:extLst>
                </a:gridCol>
                <a:gridCol w="1549954">
                  <a:extLst>
                    <a:ext uri="{9D8B030D-6E8A-4147-A177-3AD203B41FA5}">
                      <a16:colId xmlns:a16="http://schemas.microsoft.com/office/drawing/2014/main" val="1048142416"/>
                    </a:ext>
                  </a:extLst>
                </a:gridCol>
                <a:gridCol w="1549954">
                  <a:extLst>
                    <a:ext uri="{9D8B030D-6E8A-4147-A177-3AD203B41FA5}">
                      <a16:colId xmlns:a16="http://schemas.microsoft.com/office/drawing/2014/main" val="3909599773"/>
                    </a:ext>
                  </a:extLst>
                </a:gridCol>
                <a:gridCol w="1549954">
                  <a:extLst>
                    <a:ext uri="{9D8B030D-6E8A-4147-A177-3AD203B41FA5}">
                      <a16:colId xmlns:a16="http://schemas.microsoft.com/office/drawing/2014/main" val="3239816732"/>
                    </a:ext>
                  </a:extLst>
                </a:gridCol>
                <a:gridCol w="1549954">
                  <a:extLst>
                    <a:ext uri="{9D8B030D-6E8A-4147-A177-3AD203B41FA5}">
                      <a16:colId xmlns:a16="http://schemas.microsoft.com/office/drawing/2014/main" val="1894560579"/>
                    </a:ext>
                  </a:extLst>
                </a:gridCol>
                <a:gridCol w="1544171">
                  <a:extLst>
                    <a:ext uri="{9D8B030D-6E8A-4147-A177-3AD203B41FA5}">
                      <a16:colId xmlns:a16="http://schemas.microsoft.com/office/drawing/2014/main" val="3496224512"/>
                    </a:ext>
                  </a:extLst>
                </a:gridCol>
                <a:gridCol w="1558051">
                  <a:extLst>
                    <a:ext uri="{9D8B030D-6E8A-4147-A177-3AD203B41FA5}">
                      <a16:colId xmlns:a16="http://schemas.microsoft.com/office/drawing/2014/main" val="636580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a)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</a:rPr>
                        <a:t>–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</a:rPr>
                        <a:t>–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</a:rPr>
                        <a:t>–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</a:rPr>
                        <a:t>–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02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 err="1">
                          <a:effectLst/>
                        </a:rPr>
                        <a:t>hex</a:t>
                      </a:r>
                      <a:r>
                        <a:rPr lang="fr-CH" sz="2000" dirty="0">
                          <a:effectLst/>
                        </a:rPr>
                        <a:t>. </a:t>
                      </a:r>
                      <a:r>
                        <a:rPr lang="fr-CH" sz="2000" dirty="0" err="1">
                          <a:effectLst/>
                        </a:rPr>
                        <a:t>dact</a:t>
                      </a:r>
                      <a:r>
                        <a:rPr lang="fr-CH" sz="2000" dirty="0">
                          <a:effectLst/>
                        </a:rPr>
                        <a:t>.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20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20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20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 ⏑</a:t>
                      </a:r>
                      <a:endParaRPr lang="fr-CH" sz="20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 ⏑</a:t>
                      </a:r>
                      <a:endParaRPr lang="fr-CH" sz="20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</a:t>
                      </a:r>
                      <a:endParaRPr lang="fr-CH" sz="20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59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/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90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b)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</a:rPr>
                        <a:t>–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</a:rPr>
                        <a:t>–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fr-CH" sz="2000" dirty="0">
                          <a:effectLst/>
                        </a:rPr>
                        <a:t> 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92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/>
                      <a:r>
                        <a:rPr lang="fr-CH" sz="2000" dirty="0">
                          <a:effectLst/>
                        </a:rPr>
                        <a:t>vers </a:t>
                      </a:r>
                      <a:r>
                        <a:rPr lang="fr-CH" sz="2000" dirty="0" err="1">
                          <a:effectLst/>
                        </a:rPr>
                        <a:t>élég</a:t>
                      </a:r>
                      <a:r>
                        <a:rPr lang="fr-CH" sz="2000" dirty="0">
                          <a:effectLst/>
                        </a:rPr>
                        <a:t>.</a:t>
                      </a:r>
                      <a:endParaRPr lang="fr-CH" sz="2000" dirty="0"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2000" dirty="0"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⏑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CH" sz="2000" dirty="0">
                          <a:solidFill>
                            <a:srgbClr val="FF0000"/>
                          </a:solidFill>
                          <a:effectLst/>
                        </a:rPr>
                        <a:t>|</a:t>
                      </a:r>
                      <a:endParaRPr lang="fr-CH" sz="2000" dirty="0">
                        <a:solidFill>
                          <a:srgbClr val="FF0000"/>
                        </a:solidFill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 ⏑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Orthos" panose="02020604060306020203" pitchFamily="18" charset="2"/>
                        <a:buChar char="–"/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  <a:latin typeface="IFAO-Grec Unicode" panose="02020603050405020304" pitchFamily="18" charset="0"/>
                          <a:ea typeface="IFAO-Grec Unicode" panose="02020603050405020304" pitchFamily="18" charset="0"/>
                        </a:rPr>
                        <a:t>⏑  ⏑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IFAO-Grec Unicode" panose="02020603050405020304" pitchFamily="18" charset="0"/>
                        <a:ea typeface="IFAO-Grec Unicode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buFont typeface="Orthos" panose="02020604060306020203" pitchFamily="18" charset="2"/>
                        <a:buNone/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fr-CH" sz="2000" dirty="0">
                          <a:solidFill>
                            <a:srgbClr val="00B050"/>
                          </a:solidFill>
                          <a:effectLst/>
                        </a:rPr>
                        <a:t>  </a:t>
                      </a:r>
                      <a:r>
                        <a:rPr lang="fr-CH" sz="2000" dirty="0">
                          <a:solidFill>
                            <a:srgbClr val="FF0000"/>
                          </a:solidFill>
                          <a:effectLst/>
                        </a:rPr>
                        <a:t>||</a:t>
                      </a:r>
                      <a:endParaRPr lang="fr-CH" sz="2000" dirty="0">
                        <a:solidFill>
                          <a:srgbClr val="FF0000"/>
                        </a:solidFill>
                        <a:effectLst/>
                        <a:latin typeface="Orthos" panose="02020604060306020203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239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841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chemeClr val="accent1"/>
                </a:solidFill>
              </a:rPr>
              <a:t>Distique élégiaque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fr-CH" dirty="0"/>
              <a:t>Convention d’écriture: second vers en retrait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	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fr-FR" dirty="0"/>
              <a:t>Exemple: Solon, </a:t>
            </a:r>
            <a:r>
              <a:rPr lang="fr-FR" dirty="0" err="1"/>
              <a:t>fr.</a:t>
            </a:r>
            <a:r>
              <a:rPr lang="fr-FR" dirty="0"/>
              <a:t> 23</a:t>
            </a:r>
          </a:p>
          <a:p>
            <a:pPr marL="0" indent="0">
              <a:buClr>
                <a:schemeClr val="accent1"/>
              </a:buClr>
              <a:buNone/>
            </a:pPr>
            <a:endParaRPr lang="fr-FR" dirty="0"/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ὄλβιος, ὧι παῖδές τε </a:t>
            </a:r>
            <a:r>
              <a:rPr lang="fr-FR" dirty="0">
                <a:solidFill>
                  <a:srgbClr val="FF0000"/>
                </a:solidFill>
              </a:rPr>
              <a:t>│</a:t>
            </a:r>
            <a:r>
              <a:rPr lang="el-GR" dirty="0">
                <a:solidFill>
                  <a:schemeClr val="accent1"/>
                </a:solidFill>
              </a:rPr>
              <a:t>φίλοι καὶ μώνυχες ἵπποι 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  </a:t>
            </a:r>
            <a:endParaRPr lang="fr-CH" dirty="0"/>
          </a:p>
          <a:p>
            <a:pPr marL="0" indent="0">
              <a:buNone/>
            </a:pPr>
            <a:r>
              <a:rPr lang="fr-CH" dirty="0"/>
              <a:t> </a:t>
            </a:r>
            <a:r>
              <a:rPr lang="el-GR" dirty="0"/>
              <a:t> </a:t>
            </a:r>
            <a:r>
              <a:rPr lang="fr-CH" dirty="0"/>
              <a:t>  </a:t>
            </a:r>
            <a:r>
              <a:rPr lang="el-GR" dirty="0" err="1">
                <a:solidFill>
                  <a:schemeClr val="accent1"/>
                </a:solidFill>
              </a:rPr>
              <a:t>καὶ</a:t>
            </a:r>
            <a:r>
              <a:rPr lang="el-GR" dirty="0">
                <a:solidFill>
                  <a:schemeClr val="accent1"/>
                </a:solidFill>
              </a:rPr>
              <a:t> κύνες </a:t>
            </a:r>
            <a:r>
              <a:rPr lang="el-GR" dirty="0" err="1">
                <a:solidFill>
                  <a:schemeClr val="accent1"/>
                </a:solidFill>
              </a:rPr>
              <a:t>ἀγρευταὶ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│</a:t>
            </a:r>
            <a:r>
              <a:rPr lang="el-GR" dirty="0" err="1">
                <a:solidFill>
                  <a:schemeClr val="accent1"/>
                </a:solidFill>
              </a:rPr>
              <a:t>καὶ</a:t>
            </a:r>
            <a:r>
              <a:rPr lang="el-GR" dirty="0">
                <a:solidFill>
                  <a:schemeClr val="accent1"/>
                </a:solidFill>
              </a:rPr>
              <a:t> ξένος ἀλλοδαπός. </a:t>
            </a:r>
            <a:endParaRPr lang="fr-CH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endParaRPr lang="fr-FR" dirty="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DB98D150-5EE7-4743-E1FC-1EA2487442D4}"/>
              </a:ext>
            </a:extLst>
          </p:cNvPr>
          <p:cNvSpPr txBox="1"/>
          <p:nvPr/>
        </p:nvSpPr>
        <p:spPr>
          <a:xfrm>
            <a:off x="595108" y="3429000"/>
            <a:ext cx="728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– |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0FB41D8A-FEB9-4D33-4911-5C8F482AB560}"/>
              </a:ext>
            </a:extLst>
          </p:cNvPr>
          <p:cNvSpPr txBox="1"/>
          <p:nvPr/>
        </p:nvSpPr>
        <p:spPr>
          <a:xfrm>
            <a:off x="1128508" y="4541371"/>
            <a:ext cx="661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– | –    |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26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D2C3-4C58-D8EE-B3D4-4787F9BF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Exercice: distique élégiaque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7443E-4556-39F2-4F38-2AE99EC9F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52973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césures.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Νύμφαι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Ἁμαδρυάδες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el-GR" dirty="0" err="1">
                <a:solidFill>
                  <a:schemeClr val="accent1"/>
                </a:solidFill>
              </a:rPr>
              <a:t>ποταμοῦ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κόραι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el-GR" dirty="0" err="1">
                <a:solidFill>
                  <a:schemeClr val="accent1"/>
                </a:solidFill>
              </a:rPr>
              <a:t>αἳ</a:t>
            </a:r>
            <a:r>
              <a:rPr lang="el-GR" dirty="0">
                <a:solidFill>
                  <a:schemeClr val="accent1"/>
                </a:solidFill>
              </a:rPr>
              <a:t> τάδε βένθη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dirty="0">
                <a:solidFill>
                  <a:schemeClr val="accent1"/>
                </a:solidFill>
              </a:rPr>
              <a:t>  </a:t>
            </a:r>
            <a:r>
              <a:rPr lang="el-GR" dirty="0" err="1">
                <a:solidFill>
                  <a:schemeClr val="accent1"/>
                </a:solidFill>
              </a:rPr>
              <a:t>ἀμβρόσιαι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ῥοδέοις</a:t>
            </a:r>
            <a:r>
              <a:rPr lang="el-GR" dirty="0">
                <a:solidFill>
                  <a:schemeClr val="accent1"/>
                </a:solidFill>
              </a:rPr>
              <a:t> στείβετε </a:t>
            </a:r>
            <a:r>
              <a:rPr lang="el-GR" dirty="0" err="1">
                <a:solidFill>
                  <a:schemeClr val="accent1"/>
                </a:solidFill>
              </a:rPr>
              <a:t>ποσσὶν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ἀεί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χαίρετε </a:t>
            </a:r>
            <a:r>
              <a:rPr lang="el-GR" dirty="0" err="1">
                <a:solidFill>
                  <a:schemeClr val="accent1"/>
                </a:solidFill>
              </a:rPr>
              <a:t>καὶ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σῴζοιτε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Κλεώνυμον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 τάδε </a:t>
            </a:r>
            <a:r>
              <a:rPr lang="el-GR" dirty="0" err="1">
                <a:solidFill>
                  <a:schemeClr val="accent1"/>
                </a:solidFill>
              </a:rPr>
              <a:t>καλὰ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dirty="0">
                <a:solidFill>
                  <a:schemeClr val="accent1"/>
                </a:solidFill>
              </a:rPr>
              <a:t>  </a:t>
            </a:r>
            <a:r>
              <a:rPr lang="el-GR" dirty="0" err="1">
                <a:solidFill>
                  <a:schemeClr val="accent1"/>
                </a:solidFill>
              </a:rPr>
              <a:t>εἵσαθ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ὑπαὶ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πιτύων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ὔμμι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el-GR" dirty="0" err="1">
                <a:solidFill>
                  <a:schemeClr val="accent1"/>
                </a:solidFill>
              </a:rPr>
              <a:t>θεαί</a:t>
            </a:r>
            <a:r>
              <a:rPr lang="el-GR" dirty="0">
                <a:solidFill>
                  <a:schemeClr val="accent1"/>
                </a:solidFill>
              </a:rPr>
              <a:t>, ξόανα.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9C8E7-11EF-6151-368F-FAA0122C746E}"/>
              </a:ext>
            </a:extLst>
          </p:cNvPr>
          <p:cNvSpPr txBox="1"/>
          <p:nvPr/>
        </p:nvSpPr>
        <p:spPr>
          <a:xfrm>
            <a:off x="9890449" y="617696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AP</a:t>
            </a:r>
            <a:r>
              <a:rPr lang="fr-CH" dirty="0"/>
              <a:t> 6.119</a:t>
            </a:r>
          </a:p>
        </p:txBody>
      </p:sp>
    </p:spTree>
    <p:extLst>
      <p:ext uri="{BB962C8B-B14F-4D97-AF65-F5344CB8AC3E}">
        <p14:creationId xmlns:p14="http://schemas.microsoft.com/office/powerpoint/2010/main" val="2826706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D2C3-4C58-D8EE-B3D4-4787F9BF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Exercice: distique élégiaque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7443E-4556-39F2-4F38-2AE99EC9F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52973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césures.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Νύμφαι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Ἁμαδρυάδες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ποταμοῦ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κόραι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αἳ</a:t>
            </a:r>
            <a:r>
              <a:rPr lang="el-GR" dirty="0">
                <a:solidFill>
                  <a:schemeClr val="accent1"/>
                </a:solidFill>
              </a:rPr>
              <a:t> τάδε βένθη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CH" dirty="0">
                <a:solidFill>
                  <a:schemeClr val="bg1"/>
                </a:solidFill>
              </a:rPr>
              <a:t>  </a:t>
            </a:r>
            <a:r>
              <a:rPr lang="el-GR" dirty="0" err="1">
                <a:solidFill>
                  <a:schemeClr val="bg1"/>
                </a:solidFill>
              </a:rPr>
              <a:t>ἀμβρόσιαι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ῥοδέοις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chemeClr val="bg1"/>
                </a:solidFill>
              </a:rPr>
              <a:t> στείβετε </a:t>
            </a:r>
            <a:r>
              <a:rPr lang="el-GR" dirty="0" err="1">
                <a:solidFill>
                  <a:schemeClr val="bg1"/>
                </a:solidFill>
              </a:rPr>
              <a:t>ποσσὶν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ἀεί</a:t>
            </a:r>
            <a:r>
              <a:rPr lang="el-GR" dirty="0">
                <a:solidFill>
                  <a:schemeClr val="bg1"/>
                </a:solidFill>
              </a:rPr>
              <a:t>,</a:t>
            </a:r>
            <a:endParaRPr lang="fr-CH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χαίρετε </a:t>
            </a:r>
            <a:r>
              <a:rPr lang="el-GR" dirty="0" err="1">
                <a:solidFill>
                  <a:schemeClr val="bg1"/>
                </a:solidFill>
              </a:rPr>
              <a:t>καὶ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σῴζοιτε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bg1"/>
                </a:solidFill>
              </a:rPr>
              <a:t>Κλεώνυμον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bg1"/>
                </a:solidFill>
              </a:rPr>
              <a:t>ὃς</a:t>
            </a:r>
            <a:r>
              <a:rPr lang="el-GR" dirty="0">
                <a:solidFill>
                  <a:schemeClr val="bg1"/>
                </a:solidFill>
              </a:rPr>
              <a:t> τάδε κ</a:t>
            </a:r>
            <a:r>
              <a:rPr lang="fr-CH" dirty="0">
                <a:solidFill>
                  <a:schemeClr val="bg1"/>
                </a:solidFill>
              </a:rPr>
              <a:t>α</a:t>
            </a:r>
            <a:r>
              <a:rPr lang="el-GR" dirty="0" err="1">
                <a:solidFill>
                  <a:schemeClr val="bg1"/>
                </a:solidFill>
              </a:rPr>
              <a:t>λὰ</a:t>
            </a:r>
            <a:endParaRPr lang="fr-CH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CH" dirty="0">
                <a:solidFill>
                  <a:schemeClr val="bg1"/>
                </a:solidFill>
              </a:rPr>
              <a:t>  </a:t>
            </a:r>
            <a:r>
              <a:rPr lang="el-GR" dirty="0" err="1">
                <a:solidFill>
                  <a:schemeClr val="bg1"/>
                </a:solidFill>
              </a:rPr>
              <a:t>εἵσαθ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ὑπαὶ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πιτύων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ὔμμι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θεαί</a:t>
            </a:r>
            <a:r>
              <a:rPr lang="el-GR" dirty="0">
                <a:solidFill>
                  <a:schemeClr val="bg1"/>
                </a:solidFill>
              </a:rPr>
              <a:t>, ξόανα.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9C8E7-11EF-6151-368F-FAA0122C746E}"/>
              </a:ext>
            </a:extLst>
          </p:cNvPr>
          <p:cNvSpPr txBox="1"/>
          <p:nvPr/>
        </p:nvSpPr>
        <p:spPr>
          <a:xfrm>
            <a:off x="9890449" y="617696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AP</a:t>
            </a:r>
            <a:r>
              <a:rPr lang="fr-CH" dirty="0"/>
              <a:t> 6.119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9A95CD0A-E8BF-D0B8-C9BD-23E605F5A521}"/>
              </a:ext>
            </a:extLst>
          </p:cNvPr>
          <p:cNvSpPr txBox="1"/>
          <p:nvPr/>
        </p:nvSpPr>
        <p:spPr>
          <a:xfrm>
            <a:off x="690358" y="2311822"/>
            <a:ext cx="865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418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D2C3-4C58-D8EE-B3D4-4787F9BF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Exercice: distique élégiaque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7443E-4556-39F2-4F38-2AE99EC9F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52973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césures.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Νύμφαι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Ἁμαδρυάδες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ποταμοῦ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κόραι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αἳ</a:t>
            </a:r>
            <a:r>
              <a:rPr lang="el-GR" dirty="0">
                <a:solidFill>
                  <a:schemeClr val="accent1"/>
                </a:solidFill>
              </a:rPr>
              <a:t> τάδε βένθη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dirty="0">
                <a:solidFill>
                  <a:schemeClr val="accent1"/>
                </a:solidFill>
              </a:rPr>
              <a:t>  </a:t>
            </a:r>
            <a:r>
              <a:rPr lang="el-GR" dirty="0" err="1">
                <a:solidFill>
                  <a:schemeClr val="accent1"/>
                </a:solidFill>
              </a:rPr>
              <a:t>ἀμβρόσιαι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ῥοδέοις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chemeClr val="accent1"/>
                </a:solidFill>
              </a:rPr>
              <a:t>στείβετε </a:t>
            </a:r>
            <a:r>
              <a:rPr lang="el-GR" dirty="0" err="1">
                <a:solidFill>
                  <a:schemeClr val="accent1"/>
                </a:solidFill>
              </a:rPr>
              <a:t>ποσσὶν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ἀεί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χαίρετε </a:t>
            </a:r>
            <a:r>
              <a:rPr lang="el-GR" dirty="0" err="1">
                <a:solidFill>
                  <a:schemeClr val="bg1"/>
                </a:solidFill>
              </a:rPr>
              <a:t>καὶ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σῴζοιτε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bg1"/>
                </a:solidFill>
              </a:rPr>
              <a:t>Κλεώνυμον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bg1"/>
                </a:solidFill>
              </a:rPr>
              <a:t>ὃς</a:t>
            </a:r>
            <a:r>
              <a:rPr lang="el-GR" dirty="0">
                <a:solidFill>
                  <a:schemeClr val="bg1"/>
                </a:solidFill>
              </a:rPr>
              <a:t> τάδε κ</a:t>
            </a:r>
            <a:r>
              <a:rPr lang="fr-CH" dirty="0">
                <a:solidFill>
                  <a:schemeClr val="bg1"/>
                </a:solidFill>
              </a:rPr>
              <a:t>α</a:t>
            </a:r>
            <a:r>
              <a:rPr lang="el-GR" dirty="0" err="1">
                <a:solidFill>
                  <a:schemeClr val="bg1"/>
                </a:solidFill>
              </a:rPr>
              <a:t>λὰ</a:t>
            </a:r>
            <a:endParaRPr lang="fr-CH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CH" dirty="0">
                <a:solidFill>
                  <a:schemeClr val="bg1"/>
                </a:solidFill>
              </a:rPr>
              <a:t>  </a:t>
            </a:r>
            <a:r>
              <a:rPr lang="el-GR" dirty="0" err="1">
                <a:solidFill>
                  <a:schemeClr val="bg1"/>
                </a:solidFill>
              </a:rPr>
              <a:t>εἵσαθ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ὑπαὶ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πιτύων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ὔμμι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θεαί</a:t>
            </a:r>
            <a:r>
              <a:rPr lang="el-GR" dirty="0">
                <a:solidFill>
                  <a:schemeClr val="bg1"/>
                </a:solidFill>
              </a:rPr>
              <a:t>, ξόανα.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9C8E7-11EF-6151-368F-FAA0122C746E}"/>
              </a:ext>
            </a:extLst>
          </p:cNvPr>
          <p:cNvSpPr txBox="1"/>
          <p:nvPr/>
        </p:nvSpPr>
        <p:spPr>
          <a:xfrm>
            <a:off x="9890449" y="617696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AP</a:t>
            </a:r>
            <a:r>
              <a:rPr lang="fr-CH" dirty="0"/>
              <a:t> 6.119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9A95CD0A-E8BF-D0B8-C9BD-23E605F5A521}"/>
              </a:ext>
            </a:extLst>
          </p:cNvPr>
          <p:cNvSpPr txBox="1"/>
          <p:nvPr/>
        </p:nvSpPr>
        <p:spPr>
          <a:xfrm>
            <a:off x="690358" y="2311822"/>
            <a:ext cx="865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AD5FAD3A-76BA-4BB9-E56A-2054CCFDEC77}"/>
              </a:ext>
            </a:extLst>
          </p:cNvPr>
          <p:cNvSpPr txBox="1"/>
          <p:nvPr/>
        </p:nvSpPr>
        <p:spPr>
          <a:xfrm>
            <a:off x="838199" y="3321053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61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D2C3-4C58-D8EE-B3D4-4787F9BF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Exercice: distique élégiaque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7443E-4556-39F2-4F38-2AE99EC9F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52973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césures.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Νύμφαι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Ἁμαδρυάδες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ποταμοῦ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κόραι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αἳ</a:t>
            </a:r>
            <a:r>
              <a:rPr lang="el-GR" dirty="0">
                <a:solidFill>
                  <a:schemeClr val="accent1"/>
                </a:solidFill>
              </a:rPr>
              <a:t> τάδε βένθη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dirty="0">
                <a:solidFill>
                  <a:schemeClr val="accent1"/>
                </a:solidFill>
              </a:rPr>
              <a:t>  </a:t>
            </a:r>
            <a:r>
              <a:rPr lang="el-GR" dirty="0" err="1">
                <a:solidFill>
                  <a:schemeClr val="accent1"/>
                </a:solidFill>
              </a:rPr>
              <a:t>ἀμβρόσιαι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ῥοδέοις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chemeClr val="accent1"/>
                </a:solidFill>
              </a:rPr>
              <a:t>στείβετε </a:t>
            </a:r>
            <a:r>
              <a:rPr lang="el-GR" dirty="0" err="1">
                <a:solidFill>
                  <a:schemeClr val="accent1"/>
                </a:solidFill>
              </a:rPr>
              <a:t>ποσσὶν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ἀεί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χαίρετε </a:t>
            </a:r>
            <a:r>
              <a:rPr lang="el-GR" dirty="0" err="1">
                <a:solidFill>
                  <a:schemeClr val="accent1"/>
                </a:solidFill>
              </a:rPr>
              <a:t>καὶ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σῴζοιτε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Κλεώνυμον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 τάδε κ</a:t>
            </a:r>
            <a:r>
              <a:rPr lang="fr-CH" dirty="0">
                <a:solidFill>
                  <a:schemeClr val="accent1"/>
                </a:solidFill>
              </a:rPr>
              <a:t>α</a:t>
            </a:r>
            <a:r>
              <a:rPr lang="el-GR" dirty="0" err="1">
                <a:solidFill>
                  <a:schemeClr val="accent1"/>
                </a:solidFill>
              </a:rPr>
              <a:t>λὰ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fr-CH" dirty="0">
                <a:solidFill>
                  <a:schemeClr val="bg1"/>
                </a:solidFill>
              </a:rPr>
              <a:t>  </a:t>
            </a:r>
            <a:r>
              <a:rPr lang="el-GR" dirty="0" err="1">
                <a:solidFill>
                  <a:schemeClr val="bg1"/>
                </a:solidFill>
              </a:rPr>
              <a:t>εἵσαθ</a:t>
            </a:r>
            <a:r>
              <a:rPr lang="fr-CH" dirty="0">
                <a:solidFill>
                  <a:schemeClr val="bg1"/>
                </a:solidFill>
              </a:rPr>
              <a:t>’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ὑπαὶ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πιτύων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sz="2800" b="1" dirty="0">
                <a:solidFill>
                  <a:schemeClr val="bg1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ὔμμι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θεαί</a:t>
            </a:r>
            <a:r>
              <a:rPr lang="el-GR" dirty="0">
                <a:solidFill>
                  <a:schemeClr val="bg1"/>
                </a:solidFill>
              </a:rPr>
              <a:t>, ξόανα.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9C8E7-11EF-6151-368F-FAA0122C746E}"/>
              </a:ext>
            </a:extLst>
          </p:cNvPr>
          <p:cNvSpPr txBox="1"/>
          <p:nvPr/>
        </p:nvSpPr>
        <p:spPr>
          <a:xfrm>
            <a:off x="9890449" y="617696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AP</a:t>
            </a:r>
            <a:r>
              <a:rPr lang="fr-CH" dirty="0"/>
              <a:t> 6.119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9A95CD0A-E8BF-D0B8-C9BD-23E605F5A521}"/>
              </a:ext>
            </a:extLst>
          </p:cNvPr>
          <p:cNvSpPr txBox="1"/>
          <p:nvPr/>
        </p:nvSpPr>
        <p:spPr>
          <a:xfrm>
            <a:off x="690358" y="2311822"/>
            <a:ext cx="865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C65CC7F3-E6A8-9B37-98CC-4CC73790558D}"/>
              </a:ext>
            </a:extLst>
          </p:cNvPr>
          <p:cNvSpPr txBox="1"/>
          <p:nvPr/>
        </p:nvSpPr>
        <p:spPr>
          <a:xfrm>
            <a:off x="690358" y="4196556"/>
            <a:ext cx="760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– |–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AD5FAD3A-76BA-4BB9-E56A-2054CCFDEC77}"/>
              </a:ext>
            </a:extLst>
          </p:cNvPr>
          <p:cNvSpPr txBox="1"/>
          <p:nvPr/>
        </p:nvSpPr>
        <p:spPr>
          <a:xfrm>
            <a:off x="838199" y="3321053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48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D2C3-4C58-D8EE-B3D4-4787F9BF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Exercice: distique élégiaque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7443E-4556-39F2-4F38-2AE99EC9F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52973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Scandez et placez les césures.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el-GR" dirty="0" err="1">
                <a:solidFill>
                  <a:schemeClr val="accent1"/>
                </a:solidFill>
              </a:rPr>
              <a:t>Νύμφαι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Ἁμαδρυάδες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ποταμοῦ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κόραι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αἳ</a:t>
            </a:r>
            <a:r>
              <a:rPr lang="el-GR" dirty="0">
                <a:solidFill>
                  <a:schemeClr val="accent1"/>
                </a:solidFill>
              </a:rPr>
              <a:t> τάδε βένθη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dirty="0">
                <a:solidFill>
                  <a:schemeClr val="accent1"/>
                </a:solidFill>
              </a:rPr>
              <a:t>  </a:t>
            </a:r>
            <a:r>
              <a:rPr lang="el-GR" dirty="0" err="1">
                <a:solidFill>
                  <a:schemeClr val="accent1"/>
                </a:solidFill>
              </a:rPr>
              <a:t>ἀμβρόσιαι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ῥοδέοις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chemeClr val="accent1"/>
                </a:solidFill>
              </a:rPr>
              <a:t>στείβετε </a:t>
            </a:r>
            <a:r>
              <a:rPr lang="el-GR" dirty="0" err="1">
                <a:solidFill>
                  <a:schemeClr val="accent1"/>
                </a:solidFill>
              </a:rPr>
              <a:t>ποσσὶν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ἀεί</a:t>
            </a:r>
            <a:r>
              <a:rPr lang="el-GR" dirty="0">
                <a:solidFill>
                  <a:schemeClr val="accent1"/>
                </a:solidFill>
              </a:rPr>
              <a:t>,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χαίρετε </a:t>
            </a:r>
            <a:r>
              <a:rPr lang="el-GR" dirty="0" err="1">
                <a:solidFill>
                  <a:schemeClr val="accent1"/>
                </a:solidFill>
              </a:rPr>
              <a:t>καὶ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σῴζοιτε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Κλεώνυμον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l-GR" dirty="0" err="1">
                <a:solidFill>
                  <a:schemeClr val="accent1"/>
                </a:solidFill>
              </a:rPr>
              <a:t>ὃς</a:t>
            </a:r>
            <a:r>
              <a:rPr lang="el-GR" dirty="0">
                <a:solidFill>
                  <a:schemeClr val="accent1"/>
                </a:solidFill>
              </a:rPr>
              <a:t> τάδε κ</a:t>
            </a:r>
            <a:r>
              <a:rPr lang="fr-CH" dirty="0">
                <a:solidFill>
                  <a:schemeClr val="accent1"/>
                </a:solidFill>
              </a:rPr>
              <a:t>α</a:t>
            </a:r>
            <a:r>
              <a:rPr lang="el-GR" dirty="0" err="1">
                <a:solidFill>
                  <a:schemeClr val="accent1"/>
                </a:solidFill>
              </a:rPr>
              <a:t>λὰ</a:t>
            </a:r>
            <a:endParaRPr lang="fr-CH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fr-CH" dirty="0">
                <a:solidFill>
                  <a:schemeClr val="accent1"/>
                </a:solidFill>
              </a:rPr>
              <a:t>  </a:t>
            </a:r>
            <a:r>
              <a:rPr lang="el-GR" dirty="0" err="1">
                <a:solidFill>
                  <a:schemeClr val="accent1"/>
                </a:solidFill>
              </a:rPr>
              <a:t>εἵσαθ</a:t>
            </a:r>
            <a:r>
              <a:rPr lang="fr-CH" dirty="0">
                <a:solidFill>
                  <a:schemeClr val="accent1"/>
                </a:solidFill>
              </a:rPr>
              <a:t>’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ὑπαὶ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πιτύων</a:t>
            </a:r>
            <a:r>
              <a:rPr lang="fr-CH" dirty="0">
                <a:solidFill>
                  <a:schemeClr val="accent1"/>
                </a:solidFill>
              </a:rPr>
              <a:t> </a:t>
            </a:r>
            <a:r>
              <a:rPr lang="fr-CH" sz="2800" b="1" dirty="0">
                <a:solidFill>
                  <a:srgbClr val="FF0000"/>
                </a:solidFill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chemeClr val="accent1"/>
                </a:solidFill>
              </a:rPr>
              <a:t>ὔμμι</a:t>
            </a:r>
            <a:r>
              <a:rPr lang="el-GR" dirty="0">
                <a:solidFill>
                  <a:schemeClr val="accent1"/>
                </a:solidFill>
              </a:rPr>
              <a:t>, </a:t>
            </a:r>
            <a:r>
              <a:rPr lang="el-GR" dirty="0" err="1">
                <a:solidFill>
                  <a:schemeClr val="accent1"/>
                </a:solidFill>
              </a:rPr>
              <a:t>θεαί</a:t>
            </a:r>
            <a:r>
              <a:rPr lang="el-GR" dirty="0">
                <a:solidFill>
                  <a:schemeClr val="accent1"/>
                </a:solidFill>
              </a:rPr>
              <a:t>, ξόανα.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9C8E7-11EF-6151-368F-FAA0122C746E}"/>
              </a:ext>
            </a:extLst>
          </p:cNvPr>
          <p:cNvSpPr txBox="1"/>
          <p:nvPr/>
        </p:nvSpPr>
        <p:spPr>
          <a:xfrm>
            <a:off x="9890449" y="617696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AP</a:t>
            </a:r>
            <a:r>
              <a:rPr lang="fr-CH" dirty="0"/>
              <a:t> 6.119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9A95CD0A-E8BF-D0B8-C9BD-23E605F5A521}"/>
              </a:ext>
            </a:extLst>
          </p:cNvPr>
          <p:cNvSpPr txBox="1"/>
          <p:nvPr/>
        </p:nvSpPr>
        <p:spPr>
          <a:xfrm>
            <a:off x="690358" y="2311822"/>
            <a:ext cx="865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C65CC7F3-E6A8-9B37-98CC-4CC73790558D}"/>
              </a:ext>
            </a:extLst>
          </p:cNvPr>
          <p:cNvSpPr txBox="1"/>
          <p:nvPr/>
        </p:nvSpPr>
        <p:spPr>
          <a:xfrm>
            <a:off x="690358" y="4196556"/>
            <a:ext cx="760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 | 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 – |–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 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  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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AD5FAD3A-76BA-4BB9-E56A-2054CCFDEC77}"/>
              </a:ext>
            </a:extLst>
          </p:cNvPr>
          <p:cNvSpPr txBox="1"/>
          <p:nvPr/>
        </p:nvSpPr>
        <p:spPr>
          <a:xfrm>
            <a:off x="838199" y="3321053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  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⏑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E3CE2F-FAA3-A72A-FB27-F8927C09CB85}"/>
              </a:ext>
            </a:extLst>
          </p:cNvPr>
          <p:cNvSpPr txBox="1"/>
          <p:nvPr/>
        </p:nvSpPr>
        <p:spPr>
          <a:xfrm>
            <a:off x="838199" y="5072059"/>
            <a:ext cx="6492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   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  ⏑ 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  ⏑   ⏑|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 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⏑ ⏑| </a:t>
            </a:r>
            <a:r>
              <a:rPr lang="fr-CH" sz="2800" b="1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–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Ifao N Copte" panose="02000500000000020004" pitchFamily="2" charset="0"/>
              </a:rPr>
              <a:t>  </a:t>
            </a:r>
            <a:r>
              <a:rPr lang="fr-CH" sz="2800" b="1" dirty="0">
                <a:effectLst/>
                <a:latin typeface="IFAO-Grec Unicode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 ||</a:t>
            </a:r>
            <a:endParaRPr lang="fr-CH" sz="2800" b="1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0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FB61-25F1-50AD-8912-3C3BFE7F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Formes déclinées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94382-0E13-DDBC-49BB-2F20366A7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Généralement, l’accent </a:t>
            </a:r>
            <a:r>
              <a:rPr lang="fr-CH" b="1" dirty="0"/>
              <a:t>reste sur la même syllabe</a:t>
            </a:r>
            <a:r>
              <a:rPr lang="fr-CH" dirty="0"/>
              <a:t>, sauf pour:</a:t>
            </a:r>
          </a:p>
          <a:p>
            <a:pPr lvl="1"/>
            <a:r>
              <a:rPr lang="fr-CH" dirty="0"/>
              <a:t>les proparoxytons</a:t>
            </a:r>
          </a:p>
          <a:p>
            <a:pPr lvl="1"/>
            <a:r>
              <a:rPr lang="fr-CH" dirty="0"/>
              <a:t>certains génitifs pluriels</a:t>
            </a:r>
          </a:p>
          <a:p>
            <a:endParaRPr lang="fr-CH" dirty="0"/>
          </a:p>
          <a:p>
            <a:pPr marL="0" indent="0">
              <a:buNone/>
            </a:pPr>
            <a:r>
              <a:rPr lang="fr-CH" dirty="0"/>
              <a:t>Si la dernière syllabe est longue, l’accent devient:</a:t>
            </a:r>
          </a:p>
          <a:p>
            <a:pPr lvl="1"/>
            <a:r>
              <a:rPr lang="fr-CH" dirty="0"/>
              <a:t>circonflexe pour les oxytons (sauf </a:t>
            </a:r>
            <a:r>
              <a:rPr lang="fr-CH" dirty="0" err="1"/>
              <a:t>gén</a:t>
            </a:r>
            <a:r>
              <a:rPr lang="fr-CH" dirty="0"/>
              <a:t>. pl.) (</a:t>
            </a:r>
            <a:r>
              <a:rPr lang="el-GR" sz="2400" dirty="0" err="1"/>
              <a:t>ὁ</a:t>
            </a:r>
            <a:r>
              <a:rPr lang="el-GR" sz="2400" dirty="0"/>
              <a:t> </a:t>
            </a:r>
            <a:r>
              <a:rPr lang="el-GR" sz="2400" dirty="0" err="1"/>
              <a:t>ὑιός</a:t>
            </a:r>
            <a:r>
              <a:rPr lang="fr-CH" dirty="0"/>
              <a:t> &gt; </a:t>
            </a:r>
            <a:r>
              <a:rPr lang="el-GR" sz="2400" dirty="0" err="1"/>
              <a:t>τῷ</a:t>
            </a:r>
            <a:r>
              <a:rPr lang="el-GR" sz="2400" dirty="0"/>
              <a:t> </a:t>
            </a:r>
            <a:r>
              <a:rPr lang="el-GR" sz="2400" dirty="0" err="1"/>
              <a:t>ὑιῷ</a:t>
            </a:r>
            <a:r>
              <a:rPr lang="fr-CH" sz="2400" dirty="0"/>
              <a:t>)</a:t>
            </a:r>
          </a:p>
          <a:p>
            <a:pPr lvl="1"/>
            <a:r>
              <a:rPr lang="fr-CH" dirty="0"/>
              <a:t>aigu pour les propérispomènes (</a:t>
            </a:r>
            <a:r>
              <a:rPr lang="el-GR" sz="2400" dirty="0" err="1"/>
              <a:t>τὸ</a:t>
            </a:r>
            <a:r>
              <a:rPr lang="el-GR" sz="2400" dirty="0"/>
              <a:t> </a:t>
            </a:r>
            <a:r>
              <a:rPr lang="el-GR" sz="2400" dirty="0" err="1"/>
              <a:t>δῶρον</a:t>
            </a:r>
            <a:r>
              <a:rPr lang="fr-CH" dirty="0"/>
              <a:t> &gt; </a:t>
            </a:r>
            <a:r>
              <a:rPr lang="el-GR" sz="2400" dirty="0" err="1"/>
              <a:t>τῷ</a:t>
            </a:r>
            <a:r>
              <a:rPr lang="el-GR" sz="2400" dirty="0"/>
              <a:t> </a:t>
            </a:r>
            <a:r>
              <a:rPr lang="el-GR" sz="2400" dirty="0" err="1"/>
              <a:t>δώρῳ</a:t>
            </a:r>
            <a:r>
              <a:rPr lang="fr-CH" dirty="0"/>
              <a:t>)</a:t>
            </a:r>
          </a:p>
          <a:p>
            <a:pPr marL="0" indent="0">
              <a:buNone/>
            </a:pPr>
            <a:r>
              <a:rPr lang="fr-CH" dirty="0"/>
              <a:t>Il reste identique dans les autres cas (mais se déplace pour les proparoxytons).</a:t>
            </a:r>
            <a:endParaRPr lang="el-GR" dirty="0"/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622400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F9619-3837-4811-93DB-131F9AB5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Bibliographie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207DB1-4DEF-4D11-BE65-CDCC07F0E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cap="small" dirty="0"/>
              <a:t>Gentili</a:t>
            </a:r>
            <a:r>
              <a:rPr lang="it-IT" sz="2400" dirty="0"/>
              <a:t>, B., </a:t>
            </a:r>
            <a:r>
              <a:rPr lang="it-IT" sz="2400" cap="small" dirty="0" err="1"/>
              <a:t>Lomiento</a:t>
            </a:r>
            <a:r>
              <a:rPr lang="it-IT" sz="2400" dirty="0"/>
              <a:t>, L., </a:t>
            </a:r>
            <a:r>
              <a:rPr lang="it-IT" sz="2400" i="1" dirty="0"/>
              <a:t>Metrica e ritmica : storia delle forme poetiche nella Grecia antica,</a:t>
            </a:r>
            <a:r>
              <a:rPr lang="it-IT" sz="2400" dirty="0"/>
              <a:t> Milano, 2003</a:t>
            </a:r>
          </a:p>
          <a:p>
            <a:pPr lvl="1"/>
            <a:r>
              <a:rPr lang="fr-FR" sz="2000" cap="small" dirty="0"/>
              <a:t>(</a:t>
            </a:r>
            <a:r>
              <a:rPr lang="fr-FR" sz="2000" dirty="0"/>
              <a:t>traduit en anglais: </a:t>
            </a:r>
            <a:r>
              <a:rPr lang="it-IT" sz="2000" cap="small" dirty="0"/>
              <a:t>Gentili</a:t>
            </a:r>
            <a:r>
              <a:rPr lang="it-IT" sz="2000" dirty="0"/>
              <a:t>, B., </a:t>
            </a:r>
            <a:r>
              <a:rPr lang="it-IT" sz="2000" cap="small" dirty="0" err="1"/>
              <a:t>Lomiento</a:t>
            </a:r>
            <a:r>
              <a:rPr lang="it-IT" sz="2000" dirty="0"/>
              <a:t>, L., </a:t>
            </a:r>
            <a:r>
              <a:rPr lang="fr-FR" sz="2000" i="1" dirty="0" err="1"/>
              <a:t>Metrics</a:t>
            </a:r>
            <a:r>
              <a:rPr lang="fr-FR" sz="2000" i="1" dirty="0"/>
              <a:t> and </a:t>
            </a:r>
            <a:r>
              <a:rPr lang="fr-FR" sz="2000" i="1" dirty="0" err="1"/>
              <a:t>Rhythmics</a:t>
            </a:r>
            <a:r>
              <a:rPr lang="fr-FR" sz="2000" i="1" dirty="0"/>
              <a:t> : </a:t>
            </a:r>
            <a:r>
              <a:rPr lang="fr-FR" sz="2000" i="1" dirty="0" err="1"/>
              <a:t>History</a:t>
            </a:r>
            <a:r>
              <a:rPr lang="fr-FR" sz="2000" i="1" dirty="0"/>
              <a:t> of </a:t>
            </a:r>
            <a:r>
              <a:rPr lang="fr-FR" sz="2000" i="1" dirty="0" err="1"/>
              <a:t>Poetic</a:t>
            </a:r>
            <a:r>
              <a:rPr lang="fr-FR" sz="2000" i="1" dirty="0"/>
              <a:t> Forms in Ancient </a:t>
            </a:r>
            <a:r>
              <a:rPr lang="fr-FR" sz="2000" i="1" dirty="0" err="1"/>
              <a:t>Greece</a:t>
            </a:r>
            <a:r>
              <a:rPr lang="fr-FR" sz="2000" i="1" dirty="0"/>
              <a:t>,</a:t>
            </a:r>
            <a:r>
              <a:rPr lang="fr-FR" sz="2000" dirty="0"/>
              <a:t> Pisa, 2008)</a:t>
            </a:r>
          </a:p>
          <a:p>
            <a:r>
              <a:rPr lang="fr-FR" sz="2400" cap="small" dirty="0"/>
              <a:t>Korzeniewski, D., </a:t>
            </a:r>
            <a:r>
              <a:rPr lang="fr-FR" sz="2400" i="1" dirty="0" err="1"/>
              <a:t>Griechische</a:t>
            </a:r>
            <a:r>
              <a:rPr lang="fr-FR" sz="2400" i="1" dirty="0"/>
              <a:t> </a:t>
            </a:r>
            <a:r>
              <a:rPr lang="fr-FR" sz="2400" i="1" dirty="0" err="1"/>
              <a:t>Metrik</a:t>
            </a:r>
            <a:r>
              <a:rPr lang="fr-FR" sz="2400" dirty="0"/>
              <a:t>, Darmstadt, </a:t>
            </a:r>
            <a:r>
              <a:rPr lang="fr-FR" sz="2400" cap="small" dirty="0"/>
              <a:t>1968</a:t>
            </a:r>
          </a:p>
          <a:p>
            <a:r>
              <a:rPr lang="fr-FR" sz="2400" cap="small" dirty="0"/>
              <a:t>Koster, W., </a:t>
            </a:r>
            <a:r>
              <a:rPr lang="fr-FR" sz="2400" i="1" dirty="0"/>
              <a:t>Traité de métrique grecque (suivi d’un précis de métrique latine)</a:t>
            </a:r>
            <a:r>
              <a:rPr lang="fr-FR" sz="2400" dirty="0"/>
              <a:t>, Leyde, </a:t>
            </a:r>
            <a:r>
              <a:rPr lang="fr-FR" sz="2400" cap="small" dirty="0"/>
              <a:t>1935</a:t>
            </a:r>
          </a:p>
          <a:p>
            <a:r>
              <a:rPr lang="fr-FR" sz="2400" cap="small" dirty="0" err="1"/>
              <a:t>Steinrück</a:t>
            </a:r>
            <a:r>
              <a:rPr lang="fr-FR" sz="2400" cap="small" dirty="0"/>
              <a:t>, M., </a:t>
            </a:r>
            <a:r>
              <a:rPr lang="fr-FR" sz="2400" i="1" dirty="0"/>
              <a:t>A quoi sert la métrique? Interprétation littéraire et analyse des formes métriques grecques: une introduction</a:t>
            </a:r>
            <a:r>
              <a:rPr lang="fr-FR" sz="2400" dirty="0"/>
              <a:t>, Grenoble, 2007</a:t>
            </a:r>
            <a:r>
              <a:rPr lang="fr-FR" sz="2400" i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cap="small" dirty="0"/>
              <a:t>West</a:t>
            </a:r>
            <a:r>
              <a:rPr lang="fr-FR" sz="2400" dirty="0"/>
              <a:t>, M., </a:t>
            </a:r>
            <a:r>
              <a:rPr lang="fr-FR" sz="2400" i="1" dirty="0"/>
              <a:t>Greek </a:t>
            </a:r>
            <a:r>
              <a:rPr lang="fr-FR" sz="2400" i="1" dirty="0" err="1"/>
              <a:t>Metre</a:t>
            </a:r>
            <a:r>
              <a:rPr lang="fr-FR" sz="2400" dirty="0"/>
              <a:t>, Oxford, 1982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cap="small" dirty="0"/>
              <a:t>West</a:t>
            </a:r>
            <a:r>
              <a:rPr lang="fr-FR" sz="2400" dirty="0"/>
              <a:t>, M., </a:t>
            </a:r>
            <a:r>
              <a:rPr lang="fr-FR" sz="2400" i="1" dirty="0"/>
              <a:t>Introduction to Greek </a:t>
            </a:r>
            <a:r>
              <a:rPr lang="fr-FR" sz="2400" i="1" dirty="0" err="1"/>
              <a:t>Metre</a:t>
            </a:r>
            <a:r>
              <a:rPr lang="fr-FR" sz="2400" dirty="0"/>
              <a:t>, Oxford, 1987</a:t>
            </a:r>
          </a:p>
          <a:p>
            <a:endParaRPr lang="fr-FR" dirty="0"/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7856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42A6-BA7C-0C8B-F378-F094F0B1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 proclitique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64E2A-977D-40B8-E703-681562751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fr-CH" sz="2400" dirty="0"/>
              <a:t>Il est étroitement lié au mot qui le suit.</a:t>
            </a:r>
          </a:p>
          <a:p>
            <a:pPr marL="342900" indent="-342900"/>
            <a:r>
              <a:rPr lang="fr-CH" sz="2400" dirty="0"/>
              <a:t>Il n’a généralement pas d’accent propre, mais:</a:t>
            </a:r>
            <a:endParaRPr lang="fr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S’il est suivi d’un enclitique, il prend un accent:</a:t>
            </a:r>
          </a:p>
          <a:p>
            <a:pPr marL="457200" lvl="1" indent="0">
              <a:buNone/>
            </a:pPr>
            <a:r>
              <a:rPr lang="el-GR" sz="2400" b="1" i="0" u="none" strike="noStrike" dirty="0" err="1">
                <a:effectLst/>
                <a:latin typeface="default"/>
              </a:rPr>
              <a:t>ὥς</a:t>
            </a:r>
            <a:r>
              <a:rPr lang="el-GR" sz="2400" b="1" i="0" u="none" strike="noStrike" dirty="0">
                <a:effectLst/>
                <a:latin typeface="default"/>
              </a:rPr>
              <a:t> </a:t>
            </a:r>
            <a:r>
              <a:rPr lang="el-GR" sz="2400" b="1" i="0" u="none" strike="noStrike" dirty="0" err="1">
                <a:effectLst/>
                <a:latin typeface="default"/>
              </a:rPr>
              <a:t>γε</a:t>
            </a:r>
            <a:r>
              <a:rPr lang="el-GR" sz="2400" b="1" i="0" u="none" strike="noStrike" dirty="0">
                <a:effectLst/>
                <a:latin typeface="default"/>
              </a:rPr>
              <a:t> </a:t>
            </a:r>
            <a:r>
              <a:rPr lang="el-GR" sz="2400" b="0" i="0" u="none" strike="noStrike" dirty="0" err="1">
                <a:effectLst/>
                <a:latin typeface="default"/>
              </a:rPr>
              <a:t>οἴομαι</a:t>
            </a:r>
            <a:endParaRPr lang="fr-CH" sz="2400" b="0" i="0" u="none" strike="noStrike" dirty="0">
              <a:effectLst/>
              <a:latin typeface="default"/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1279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FF13-53E7-28EE-91ED-875BD993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La métathèse de quantité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C6012-E600-F490-CBBC-9F309C530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Inversion de quantité de deux voyelles (une longue et une brève) qui se suivent.</a:t>
            </a:r>
          </a:p>
          <a:p>
            <a:r>
              <a:rPr lang="fr-FR" dirty="0"/>
              <a:t>L’</a:t>
            </a:r>
            <a:r>
              <a:rPr lang="fr-FR" sz="2800" dirty="0"/>
              <a:t>accentuation du mot est antérieure à la métathèse.</a:t>
            </a:r>
          </a:p>
          <a:p>
            <a:r>
              <a:rPr lang="fr-FR" sz="2800" dirty="0"/>
              <a:t>Cas concernés:</a:t>
            </a:r>
          </a:p>
          <a:p>
            <a:pPr lvl="1"/>
            <a:r>
              <a:rPr lang="fr-FR" dirty="0"/>
              <a:t>Gén. </a:t>
            </a:r>
            <a:r>
              <a:rPr lang="fr-FR" dirty="0" err="1"/>
              <a:t>sg</a:t>
            </a:r>
            <a:r>
              <a:rPr lang="fr-FR" dirty="0"/>
              <a:t>.  de certains mots de la 3</a:t>
            </a:r>
            <a:r>
              <a:rPr lang="fr-FR" baseline="30000" dirty="0"/>
              <a:t>ème</a:t>
            </a:r>
            <a:r>
              <a:rPr lang="fr-FR" dirty="0"/>
              <a:t> déclinaison: </a:t>
            </a:r>
            <a:r>
              <a:rPr lang="el-GR" dirty="0" err="1"/>
              <a:t>τῆς</a:t>
            </a:r>
            <a:r>
              <a:rPr lang="el-GR" dirty="0"/>
              <a:t> φύσεως</a:t>
            </a:r>
            <a:r>
              <a:rPr lang="fr-CH" dirty="0"/>
              <a:t> (</a:t>
            </a:r>
            <a:r>
              <a:rPr lang="fr-FR" dirty="0"/>
              <a:t>&lt; *</a:t>
            </a:r>
            <a:r>
              <a:rPr lang="el-GR" dirty="0" err="1"/>
              <a:t>φύσηος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Déclinaison attique, p. ex. </a:t>
            </a:r>
            <a:r>
              <a:rPr lang="fr-FR" dirty="0" err="1"/>
              <a:t>ἵ</a:t>
            </a:r>
            <a:r>
              <a:rPr lang="el-GR" dirty="0" err="1"/>
              <a:t>λεως</a:t>
            </a:r>
            <a:r>
              <a:rPr lang="el-GR" dirty="0"/>
              <a:t> </a:t>
            </a:r>
            <a:r>
              <a:rPr lang="fr-CH" dirty="0"/>
              <a:t>(&lt;*</a:t>
            </a:r>
            <a:r>
              <a:rPr lang="el-GR" dirty="0" err="1"/>
              <a:t>ἵληος</a:t>
            </a:r>
            <a:r>
              <a:rPr lang="fr-CH" dirty="0"/>
              <a:t>)</a:t>
            </a:r>
            <a:endParaRPr lang="fr-CH" sz="2800" dirty="0"/>
          </a:p>
          <a:p>
            <a:pPr lvl="1">
              <a:buFont typeface="Wingdings" pitchFamily="2" charset="2"/>
              <a:buChar char="Ø"/>
            </a:pPr>
            <a:r>
              <a:rPr lang="fr-CH" dirty="0"/>
              <a:t> Finale brève, l’accent remonte jusqu’à la troisième syllabe avant la fin.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0569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A1C12-B682-C0F6-886D-3D5DBEDF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4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6082</TotalTime>
  <Words>4508</Words>
  <Application>Microsoft Macintosh PowerPoint</Application>
  <PresentationFormat>Widescreen</PresentationFormat>
  <Paragraphs>621</Paragraphs>
  <Slides>60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default</vt:lpstr>
      <vt:lpstr>Gentium Plus</vt:lpstr>
      <vt:lpstr>IFAO-Grec Unicode</vt:lpstr>
      <vt:lpstr>Orthos</vt:lpstr>
      <vt:lpstr>Wingdings</vt:lpstr>
      <vt:lpstr>Office Theme</vt:lpstr>
      <vt:lpstr>Introduction aux études grecques</vt:lpstr>
      <vt:lpstr>Accentuation grecque: correction des exercices</vt:lpstr>
      <vt:lpstr>I. Créez un aide-mémoire sur l’accentuation grecque</vt:lpstr>
      <vt:lpstr>La « règle de limitation »</vt:lpstr>
      <vt:lpstr>La « règle de limitation »</vt:lpstr>
      <vt:lpstr>Formes déclinées</vt:lpstr>
      <vt:lpstr>Le proclitique</vt:lpstr>
      <vt:lpstr>La métathèse de quantité</vt:lpstr>
      <vt:lpstr>PowerPoint Presentation</vt:lpstr>
      <vt:lpstr>II. Accentuez et traduisez</vt:lpstr>
      <vt:lpstr>1. πολλὰ γράψας βιβλία ἀπέθανε.</vt:lpstr>
      <vt:lpstr>2. θάλασσα κλύζει πάντα τἀνθρώπων κακά.</vt:lpstr>
      <vt:lpstr>3. παῖς μέγας μικρὸν ἔχων χιτῶνα παῖδα μικρὸν μέγαν ἔχοντα χιτῶνα ἐξέδυσε.</vt:lpstr>
      <vt:lpstr>4. χρὴ μαθεῖν.</vt:lpstr>
      <vt:lpstr>5. πολλὰ κάκ’ ἀνθρώπους ἐεόργει.</vt:lpstr>
      <vt:lpstr>6. ὣς ἔφατ’, οὐδ’ ἀπίθησε ποδήνεμος ὠκέα Ἶρις.</vt:lpstr>
      <vt:lpstr>La métrique</vt:lpstr>
      <vt:lpstr>Généralités</vt:lpstr>
      <vt:lpstr>Généralités</vt:lpstr>
      <vt:lpstr>Syllabes ouvertes et fermées</vt:lpstr>
      <vt:lpstr>NB: les doubles consonnes</vt:lpstr>
      <vt:lpstr>Quantité des voyelles</vt:lpstr>
      <vt:lpstr>Quantité des voyelles</vt:lpstr>
      <vt:lpstr>NB: la diérèse et la synizèse</vt:lpstr>
      <vt:lpstr>Syllabe longue</vt:lpstr>
      <vt:lpstr>Syllabe brève</vt:lpstr>
      <vt:lpstr>Syllabe brève par position</vt:lpstr>
      <vt:lpstr>Principaux types de pieds</vt:lpstr>
      <vt:lpstr>Notation</vt:lpstr>
      <vt:lpstr>Structure d’un vers (trimètre iambique)</vt:lpstr>
      <vt:lpstr>Variation du schéma métrique</vt:lpstr>
      <vt:lpstr>Hexamètre dactylique</vt:lpstr>
      <vt:lpstr>Les 3 grandes périodes de l’hexamètre</vt:lpstr>
      <vt:lpstr>Métrique et scansion</vt:lpstr>
      <vt:lpstr>PowerPoint Presentation</vt:lpstr>
      <vt:lpstr>PowerPoint Presentation</vt:lpstr>
      <vt:lpstr>Produire un effet: vers holodactyle</vt:lpstr>
      <vt:lpstr>Produire un effet: vers holospondaïque</vt:lpstr>
      <vt:lpstr>NB: le digamma ϝ</vt:lpstr>
      <vt:lpstr>PowerPoint Presentation</vt:lpstr>
      <vt:lpstr>PowerPoint Presentation</vt:lpstr>
      <vt:lpstr>Hexamètres dactyliques: césures et coupes</vt:lpstr>
      <vt:lpstr>Ηexamètre dactylique: césures</vt:lpstr>
      <vt:lpstr>Hexamètre dactylique: césures</vt:lpstr>
      <vt:lpstr>Hexamètre dactylique: coupe bucolique</vt:lpstr>
      <vt:lpstr>Pont de Hermann</vt:lpstr>
      <vt:lpstr>Exercice: hexamètre dactylique</vt:lpstr>
      <vt:lpstr>Exercice: hexamètre dactylique</vt:lpstr>
      <vt:lpstr>Exercice: hexamètre dactylique</vt:lpstr>
      <vt:lpstr>Exercice: hexamètre dactylique</vt:lpstr>
      <vt:lpstr>Exercice: hexamètre dactylique</vt:lpstr>
      <vt:lpstr>Distique élégiaque</vt:lpstr>
      <vt:lpstr>Distique élégiaque</vt:lpstr>
      <vt:lpstr>Distique élégiaque</vt:lpstr>
      <vt:lpstr>Exercice: distique élégiaque</vt:lpstr>
      <vt:lpstr>Exercice: distique élégiaque</vt:lpstr>
      <vt:lpstr>Exercice: distique élégiaque</vt:lpstr>
      <vt:lpstr>Exercice: distique élégiaque</vt:lpstr>
      <vt:lpstr>Exercice: distique élégiaque</vt:lpstr>
      <vt:lpstr>Bibliographie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Métrique</dc:title>
  <dc:creator>Marie Agnes Bagnoud</dc:creator>
  <cp:lastModifiedBy>Marie Agnes Bagnoud</cp:lastModifiedBy>
  <cp:revision>150</cp:revision>
  <dcterms:created xsi:type="dcterms:W3CDTF">2024-02-07T10:05:05Z</dcterms:created>
  <dcterms:modified xsi:type="dcterms:W3CDTF">2024-04-12T13:04:23Z</dcterms:modified>
</cp:coreProperties>
</file>