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17" r:id="rId3"/>
    <p:sldId id="401" r:id="rId4"/>
    <p:sldId id="403" r:id="rId5"/>
    <p:sldId id="402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339" r:id="rId14"/>
    <p:sldId id="390" r:id="rId15"/>
    <p:sldId id="303" r:id="rId16"/>
    <p:sldId id="396" r:id="rId17"/>
    <p:sldId id="392" r:id="rId18"/>
    <p:sldId id="395" r:id="rId19"/>
    <p:sldId id="393" r:id="rId20"/>
    <p:sldId id="394" r:id="rId21"/>
    <p:sldId id="397" r:id="rId22"/>
    <p:sldId id="398" r:id="rId23"/>
    <p:sldId id="399" r:id="rId24"/>
    <p:sldId id="336" r:id="rId25"/>
    <p:sldId id="341" r:id="rId26"/>
    <p:sldId id="299" r:id="rId27"/>
    <p:sldId id="309" r:id="rId28"/>
    <p:sldId id="378" r:id="rId29"/>
    <p:sldId id="351" r:id="rId30"/>
    <p:sldId id="379" r:id="rId31"/>
    <p:sldId id="342" r:id="rId32"/>
    <p:sldId id="300" r:id="rId33"/>
    <p:sldId id="412" r:id="rId34"/>
    <p:sldId id="382" r:id="rId35"/>
    <p:sldId id="306" r:id="rId36"/>
    <p:sldId id="381" r:id="rId37"/>
    <p:sldId id="307" r:id="rId38"/>
    <p:sldId id="384" r:id="rId39"/>
    <p:sldId id="389" r:id="rId40"/>
    <p:sldId id="308" r:id="rId41"/>
    <p:sldId id="383" r:id="rId42"/>
    <p:sldId id="385" r:id="rId43"/>
    <p:sldId id="344" r:id="rId44"/>
    <p:sldId id="315" r:id="rId45"/>
    <p:sldId id="413" r:id="rId46"/>
    <p:sldId id="387" r:id="rId47"/>
    <p:sldId id="388" r:id="rId48"/>
    <p:sldId id="310" r:id="rId49"/>
    <p:sldId id="311" r:id="rId50"/>
    <p:sldId id="312" r:id="rId51"/>
    <p:sldId id="313" r:id="rId52"/>
    <p:sldId id="314" r:id="rId53"/>
    <p:sldId id="343" r:id="rId54"/>
    <p:sldId id="301" r:id="rId55"/>
    <p:sldId id="354" r:id="rId56"/>
    <p:sldId id="373" r:id="rId57"/>
    <p:sldId id="355" r:id="rId58"/>
    <p:sldId id="374" r:id="rId59"/>
    <p:sldId id="357" r:id="rId60"/>
    <p:sldId id="330" r:id="rId61"/>
    <p:sldId id="332" r:id="rId62"/>
    <p:sldId id="331" r:id="rId63"/>
    <p:sldId id="358" r:id="rId64"/>
    <p:sldId id="319" r:id="rId65"/>
    <p:sldId id="391" r:id="rId66"/>
    <p:sldId id="362" r:id="rId67"/>
    <p:sldId id="400" r:id="rId68"/>
    <p:sldId id="386" r:id="rId69"/>
    <p:sldId id="411" r:id="rId70"/>
    <p:sldId id="257" r:id="rId71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6"/>
    <p:restoredTop sz="96197"/>
  </p:normalViewPr>
  <p:slideViewPr>
    <p:cSldViewPr snapToGrid="0">
      <p:cViewPr varScale="1">
        <p:scale>
          <a:sx n="119" d="100"/>
          <a:sy n="119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E1BF3-521C-4D85-9A8F-D83C7CC3D31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5136245-87CA-4FD3-B352-92B71D5F81F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H"/>
            <a:t>Correction des exercices</a:t>
          </a:r>
          <a:endParaRPr lang="en-US"/>
        </a:p>
      </dgm:t>
    </dgm:pt>
    <dgm:pt modelId="{19E85E68-85D4-465B-9E29-0642AE1977FA}" type="parTrans" cxnId="{D0F720FC-C37D-42EF-BABE-15E1F73A3647}">
      <dgm:prSet/>
      <dgm:spPr/>
      <dgm:t>
        <a:bodyPr/>
        <a:lstStyle/>
        <a:p>
          <a:endParaRPr lang="en-US"/>
        </a:p>
      </dgm:t>
    </dgm:pt>
    <dgm:pt modelId="{0A12AF9B-2328-41F1-A6F4-D47115F6E139}" type="sibTrans" cxnId="{D0F720FC-C37D-42EF-BABE-15E1F73A3647}">
      <dgm:prSet/>
      <dgm:spPr/>
      <dgm:t>
        <a:bodyPr/>
        <a:lstStyle/>
        <a:p>
          <a:endParaRPr lang="en-US"/>
        </a:p>
      </dgm:t>
    </dgm:pt>
    <dgm:pt modelId="{3249054D-5DB2-4C69-B010-02AF37724DE9}">
      <dgm:prSet custT="1"/>
      <dgm:spPr>
        <a:solidFill>
          <a:schemeClr val="accent1"/>
        </a:solidFill>
      </dgm:spPr>
      <dgm:t>
        <a:bodyPr/>
        <a:lstStyle/>
        <a:p>
          <a:r>
            <a:rPr lang="fr-CH" sz="5400" dirty="0"/>
            <a:t>Accentuation</a:t>
          </a:r>
          <a:endParaRPr lang="en-US" sz="5400" dirty="0"/>
        </a:p>
      </dgm:t>
    </dgm:pt>
    <dgm:pt modelId="{0B84A38B-6D00-4F02-A89D-EA9C8BE28859}" type="parTrans" cxnId="{0ADCF5FF-6704-4FF9-B8EB-D58013DDEA87}">
      <dgm:prSet/>
      <dgm:spPr/>
      <dgm:t>
        <a:bodyPr/>
        <a:lstStyle/>
        <a:p>
          <a:endParaRPr lang="en-US"/>
        </a:p>
      </dgm:t>
    </dgm:pt>
    <dgm:pt modelId="{3C890C6E-7AA3-41A3-9880-69262824BF03}" type="sibTrans" cxnId="{0ADCF5FF-6704-4FF9-B8EB-D58013DDEA87}">
      <dgm:prSet/>
      <dgm:spPr/>
      <dgm:t>
        <a:bodyPr/>
        <a:lstStyle/>
        <a:p>
          <a:endParaRPr lang="en-US"/>
        </a:p>
      </dgm:t>
    </dgm:pt>
    <dgm:pt modelId="{F847AC3D-67FF-47BE-AF92-2A82C0D58DFE}">
      <dgm:prSet/>
      <dgm:spPr>
        <a:solidFill>
          <a:srgbClr val="7030A0"/>
        </a:solidFill>
      </dgm:spPr>
      <dgm:t>
        <a:bodyPr/>
        <a:lstStyle/>
        <a:p>
          <a:r>
            <a:rPr lang="fr-CH" dirty="0"/>
            <a:t>Périodisation: période romaine</a:t>
          </a:r>
          <a:endParaRPr lang="en-US" dirty="0"/>
        </a:p>
      </dgm:t>
    </dgm:pt>
    <dgm:pt modelId="{170808FD-7AFA-4BCD-93C3-1F7C3FFB75A8}" type="parTrans" cxnId="{917C5A52-4CFE-410B-9332-3BAC8421CF2A}">
      <dgm:prSet/>
      <dgm:spPr/>
      <dgm:t>
        <a:bodyPr/>
        <a:lstStyle/>
        <a:p>
          <a:endParaRPr lang="en-US"/>
        </a:p>
      </dgm:t>
    </dgm:pt>
    <dgm:pt modelId="{A6F4CE17-A573-47FB-8784-EF613B7132BB}" type="sibTrans" cxnId="{917C5A52-4CFE-410B-9332-3BAC8421CF2A}">
      <dgm:prSet/>
      <dgm:spPr/>
      <dgm:t>
        <a:bodyPr/>
        <a:lstStyle/>
        <a:p>
          <a:endParaRPr lang="en-US"/>
        </a:p>
      </dgm:t>
    </dgm:pt>
    <dgm:pt modelId="{1A48D344-CBE0-E94B-A76E-F3D0076BFE88}" type="pres">
      <dgm:prSet presAssocID="{489E1BF3-521C-4D85-9A8F-D83C7CC3D315}" presName="linear" presStyleCnt="0">
        <dgm:presLayoutVars>
          <dgm:animLvl val="lvl"/>
          <dgm:resizeHandles val="exact"/>
        </dgm:presLayoutVars>
      </dgm:prSet>
      <dgm:spPr/>
    </dgm:pt>
    <dgm:pt modelId="{FFFFFF92-9EC1-7644-BDD1-BBFD832A1FFF}" type="pres">
      <dgm:prSet presAssocID="{75136245-87CA-4FD3-B352-92B71D5F81F6}" presName="parentText" presStyleLbl="node1" presStyleIdx="0" presStyleCnt="3" custScaleY="60604">
        <dgm:presLayoutVars>
          <dgm:chMax val="0"/>
          <dgm:bulletEnabled val="1"/>
        </dgm:presLayoutVars>
      </dgm:prSet>
      <dgm:spPr/>
    </dgm:pt>
    <dgm:pt modelId="{B1D60FD4-DBD7-CC49-AD25-5D8B32B4312D}" type="pres">
      <dgm:prSet presAssocID="{0A12AF9B-2328-41F1-A6F4-D47115F6E139}" presName="spacer" presStyleCnt="0"/>
      <dgm:spPr/>
    </dgm:pt>
    <dgm:pt modelId="{E233A3FB-79BA-7A45-9023-9A96295C14F2}" type="pres">
      <dgm:prSet presAssocID="{3249054D-5DB2-4C69-B010-02AF37724DE9}" presName="parentText" presStyleLbl="node1" presStyleIdx="1" presStyleCnt="3" custScaleY="110693">
        <dgm:presLayoutVars>
          <dgm:chMax val="0"/>
          <dgm:bulletEnabled val="1"/>
        </dgm:presLayoutVars>
      </dgm:prSet>
      <dgm:spPr/>
    </dgm:pt>
    <dgm:pt modelId="{4A7AA807-E38C-7946-AEA3-7420F87DF11D}" type="pres">
      <dgm:prSet presAssocID="{3C890C6E-7AA3-41A3-9880-69262824BF03}" presName="spacer" presStyleCnt="0"/>
      <dgm:spPr/>
    </dgm:pt>
    <dgm:pt modelId="{02D587D0-F8C7-424F-A933-696D3DA5D3C7}" type="pres">
      <dgm:prSet presAssocID="{F847AC3D-67FF-47BE-AF92-2A82C0D58DFE}" presName="parentText" presStyleLbl="node1" presStyleIdx="2" presStyleCnt="3" custScaleY="62413">
        <dgm:presLayoutVars>
          <dgm:chMax val="0"/>
          <dgm:bulletEnabled val="1"/>
        </dgm:presLayoutVars>
      </dgm:prSet>
      <dgm:spPr/>
    </dgm:pt>
  </dgm:ptLst>
  <dgm:cxnLst>
    <dgm:cxn modelId="{917C5A52-4CFE-410B-9332-3BAC8421CF2A}" srcId="{489E1BF3-521C-4D85-9A8F-D83C7CC3D315}" destId="{F847AC3D-67FF-47BE-AF92-2A82C0D58DFE}" srcOrd="2" destOrd="0" parTransId="{170808FD-7AFA-4BCD-93C3-1F7C3FFB75A8}" sibTransId="{A6F4CE17-A573-47FB-8784-EF613B7132BB}"/>
    <dgm:cxn modelId="{0929FC76-DEF2-2641-832E-FF253B12770C}" type="presOf" srcId="{75136245-87CA-4FD3-B352-92B71D5F81F6}" destId="{FFFFFF92-9EC1-7644-BDD1-BBFD832A1FFF}" srcOrd="0" destOrd="0" presId="urn:microsoft.com/office/officeart/2005/8/layout/vList2"/>
    <dgm:cxn modelId="{869A439C-D77B-224A-A55F-9E56644FFE2B}" type="presOf" srcId="{489E1BF3-521C-4D85-9A8F-D83C7CC3D315}" destId="{1A48D344-CBE0-E94B-A76E-F3D0076BFE88}" srcOrd="0" destOrd="0" presId="urn:microsoft.com/office/officeart/2005/8/layout/vList2"/>
    <dgm:cxn modelId="{F206E7AF-C595-3F44-9BA6-D75AC8C580FA}" type="presOf" srcId="{3249054D-5DB2-4C69-B010-02AF37724DE9}" destId="{E233A3FB-79BA-7A45-9023-9A96295C14F2}" srcOrd="0" destOrd="0" presId="urn:microsoft.com/office/officeart/2005/8/layout/vList2"/>
    <dgm:cxn modelId="{140B2BB6-30D6-FB40-9854-816126D95F7E}" type="presOf" srcId="{F847AC3D-67FF-47BE-AF92-2A82C0D58DFE}" destId="{02D587D0-F8C7-424F-A933-696D3DA5D3C7}" srcOrd="0" destOrd="0" presId="urn:microsoft.com/office/officeart/2005/8/layout/vList2"/>
    <dgm:cxn modelId="{D0F720FC-C37D-42EF-BABE-15E1F73A3647}" srcId="{489E1BF3-521C-4D85-9A8F-D83C7CC3D315}" destId="{75136245-87CA-4FD3-B352-92B71D5F81F6}" srcOrd="0" destOrd="0" parTransId="{19E85E68-85D4-465B-9E29-0642AE1977FA}" sibTransId="{0A12AF9B-2328-41F1-A6F4-D47115F6E139}"/>
    <dgm:cxn modelId="{0ADCF5FF-6704-4FF9-B8EB-D58013DDEA87}" srcId="{489E1BF3-521C-4D85-9A8F-D83C7CC3D315}" destId="{3249054D-5DB2-4C69-B010-02AF37724DE9}" srcOrd="1" destOrd="0" parTransId="{0B84A38B-6D00-4F02-A89D-EA9C8BE28859}" sibTransId="{3C890C6E-7AA3-41A3-9880-69262824BF03}"/>
    <dgm:cxn modelId="{AA54D725-36AC-EB41-B102-C67E63BCF90A}" type="presParOf" srcId="{1A48D344-CBE0-E94B-A76E-F3D0076BFE88}" destId="{FFFFFF92-9EC1-7644-BDD1-BBFD832A1FFF}" srcOrd="0" destOrd="0" presId="urn:microsoft.com/office/officeart/2005/8/layout/vList2"/>
    <dgm:cxn modelId="{53B6C11A-225E-9A47-8961-A12D53369630}" type="presParOf" srcId="{1A48D344-CBE0-E94B-A76E-F3D0076BFE88}" destId="{B1D60FD4-DBD7-CC49-AD25-5D8B32B4312D}" srcOrd="1" destOrd="0" presId="urn:microsoft.com/office/officeart/2005/8/layout/vList2"/>
    <dgm:cxn modelId="{C3089900-F9D4-A741-96E0-5570C6DC15B7}" type="presParOf" srcId="{1A48D344-CBE0-E94B-A76E-F3D0076BFE88}" destId="{E233A3FB-79BA-7A45-9023-9A96295C14F2}" srcOrd="2" destOrd="0" presId="urn:microsoft.com/office/officeart/2005/8/layout/vList2"/>
    <dgm:cxn modelId="{3E9BF054-D398-FD4B-B15B-2C6A0AA5C04E}" type="presParOf" srcId="{1A48D344-CBE0-E94B-A76E-F3D0076BFE88}" destId="{4A7AA807-E38C-7946-AEA3-7420F87DF11D}" srcOrd="3" destOrd="0" presId="urn:microsoft.com/office/officeart/2005/8/layout/vList2"/>
    <dgm:cxn modelId="{87063595-2189-9B44-A75F-3301201AA31A}" type="presParOf" srcId="{1A48D344-CBE0-E94B-A76E-F3D0076BFE88}" destId="{02D587D0-F8C7-424F-A933-696D3DA5D3C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FFF92-9EC1-7644-BDD1-BBFD832A1FFF}">
      <dsp:nvSpPr>
        <dsp:cNvPr id="0" name=""/>
        <dsp:cNvSpPr/>
      </dsp:nvSpPr>
      <dsp:spPr>
        <a:xfrm>
          <a:off x="0" y="40587"/>
          <a:ext cx="7559504" cy="154292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4400" kern="1200"/>
            <a:t>Correction des exercices</a:t>
          </a:r>
          <a:endParaRPr lang="en-US" sz="4400" kern="1200"/>
        </a:p>
      </dsp:txBody>
      <dsp:txXfrm>
        <a:off x="75320" y="115907"/>
        <a:ext cx="7408864" cy="1392289"/>
      </dsp:txXfrm>
    </dsp:sp>
    <dsp:sp modelId="{E233A3FB-79BA-7A45-9023-9A96295C14F2}">
      <dsp:nvSpPr>
        <dsp:cNvPr id="0" name=""/>
        <dsp:cNvSpPr/>
      </dsp:nvSpPr>
      <dsp:spPr>
        <a:xfrm>
          <a:off x="0" y="1767836"/>
          <a:ext cx="7559504" cy="2818155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5400" kern="1200" dirty="0"/>
            <a:t>Accentuation</a:t>
          </a:r>
          <a:endParaRPr lang="en-US" sz="5400" kern="1200" dirty="0"/>
        </a:p>
      </dsp:txBody>
      <dsp:txXfrm>
        <a:off x="137571" y="1905407"/>
        <a:ext cx="7284362" cy="2543013"/>
      </dsp:txXfrm>
    </dsp:sp>
    <dsp:sp modelId="{02D587D0-F8C7-424F-A933-696D3DA5D3C7}">
      <dsp:nvSpPr>
        <dsp:cNvPr id="0" name=""/>
        <dsp:cNvSpPr/>
      </dsp:nvSpPr>
      <dsp:spPr>
        <a:xfrm>
          <a:off x="0" y="4770311"/>
          <a:ext cx="7559504" cy="1588985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4400" kern="1200" dirty="0"/>
            <a:t>Périodisation: période romaine</a:t>
          </a:r>
          <a:endParaRPr lang="en-US" sz="4400" kern="1200" dirty="0"/>
        </a:p>
      </dsp:txBody>
      <dsp:txXfrm>
        <a:off x="77568" y="4847879"/>
        <a:ext cx="7404368" cy="1433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09:03:36.90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934 227 8191,'-17'-2'0,"0"0"0,-5 0 0,-4 1 1054,3 2 1,-3 1-1,0 1 0,0 0-1054,-4 1 0,1 0 0,-3 2 0,4 0 0,-3 1 0,0 1 0,-1 1 0,2 0 129,4 0 0,1 1 0,0 0 0,0 1 0,0 1-129,-3 1 0,-1 2 0,0 0 0,0 1 0,2 1 0,2-1 0,0 0 0,1 1 0,2 0 0,1 3 0,2 1 0,2 1 0,1 2 0,2-1 0,1 0 450,-4 7 0,3 0 1,5 0-451,6-4 0,2 1 0,3 0 0,2-3 1498,2-1 0,3-3 0,3 0-1498,9 4 0,4-2 0,3-1 0,-5-8 0,2-1 0,1-1 0,0-1-468,2 1 0,2-2 0,0 0 0,3-2 468,-6-3 0,1 0 0,2-2 0,-1 0 0,1-1 0,-1-1-187,3-1 0,0-2 1,-1-1-1,1 0 0,1-1 187,-4 2 0,1-1 0,1-1 0,0 0 0,0 0 0,-1 0 0,-1-2 0,0 0 0,0-1 0,-2 0 0,0-1 0,0-1 0,1 1-199,2-2 0,1 0 1,-1-1-1,0 1 1,-1-2-1,-2 0 199,3-3 0,-2-2 0,-2 1 0,0-2-9,-3 2 1,0 0 0,-1 0 0,-4-2 8,-1-4 0,-2-1 0,-4 0 0,-3 2 0,-3-1 0,-1 0 0,-1-2 0,-1-1 0,-1 1 0,-3-9 0,-2 1 0,-1 2 0,-4 1 0,-4 2 0,-4 1 0,1 2 0,-3 1 0,2 4 0,-3 1 0,-1 0 360,-3 2 0,-2 2 0,-1-1-360,3 3 0,-1 0 0,0 0 0,0 1 0,0 2 0,1 0 0,-1 1 0,-1 0 0,0 0 0,-1 0 0,-1 0 0,3 1 0,2 2 0,-4-2 0,1 1 0,-6-1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09:04:26.0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934 227 8191,'-17'-2'0,"0"0"0,-5 0 0,-4 1 1054,3 2 1,-3 1-1,0 1 0,0 0-1054,-4 1 0,1 0 0,-3 2 0,4 0 0,-3 1 0,0 1 0,-1 1 0,2 0 129,4 0 0,1 1 0,0 0 0,0 1 0,0 1-129,-3 1 0,-1 2 0,0 0 0,0 1 0,2 1 0,2-1 0,0 0 0,1 1 0,2 0 0,1 3 0,2 1 0,2 1 0,1 2 0,2-1 0,1 0 450,-4 7 0,3 0 1,5 0-451,6-4 0,2 1 0,3 0 0,2-3 1498,2-1 0,3-3 0,3 0-1498,9 4 0,4-2 0,3-1 0,-5-8 0,2-1 0,1-1 0,0-1-468,2 1 0,2-2 0,0 0 0,3-2 468,-6-3 0,1 0 0,2-2 0,-1 0 0,1-1 0,-1-1-187,3-1 0,0-2 1,-1-1-1,1 0 0,1-1 187,-4 2 0,1-1 0,1-1 0,0 0 0,0 0 0,-1 0 0,-1-2 0,0 0 0,0-1 0,-2 0 0,0-1 0,0-1 0,1 1-199,2-2 0,1 0 1,-1-1-1,0 1 1,-1-2-1,-2 0 199,3-3 0,-2-2 0,-2 1 0,0-2-9,-3 2 1,0 0 0,-1 0 0,-4-2 8,-1-4 0,-2-1 0,-4 0 0,-3 2 0,-3-1 0,-1 0 0,-1-2 0,-1-1 0,-1 1 0,-3-9 0,-2 1 0,-1 2 0,-4 1 0,-4 2 0,-4 1 0,1 2 0,-3 1 0,2 4 0,-3 1 0,-1 0 360,-3 2 0,-2 2 0,-1-1-360,3 3 0,-1 0 0,0 0 0,0 1 0,0 2 0,1 0 0,-1 1 0,-1 0 0,0 0 0,-1 0 0,-1 0 0,3 1 0,2 2 0,-4-2 0,1 1 0,-6-1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66A2F-5781-6942-BCDE-8E56E27728A2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21E7C-FA31-2C4C-89DD-9F10C69B992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70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0" dirty="0" err="1"/>
              <a:t>ῥοδό·χροος-ους</a:t>
            </a:r>
            <a:r>
              <a:rPr lang="el-GR" b="0" dirty="0"/>
              <a:t>, </a:t>
            </a:r>
            <a:r>
              <a:rPr lang="el-GR" b="0" dirty="0" err="1"/>
              <a:t>οος-ους</a:t>
            </a:r>
            <a:r>
              <a:rPr lang="el-GR" b="0" dirty="0"/>
              <a:t>, </a:t>
            </a:r>
            <a:r>
              <a:rPr lang="el-GR" b="0" dirty="0" err="1"/>
              <a:t>οον-ουν</a:t>
            </a:r>
            <a:r>
              <a:rPr lang="el-GR" b="0" dirty="0"/>
              <a:t>, </a:t>
            </a:r>
            <a:r>
              <a:rPr lang="en-GB" b="0" dirty="0"/>
              <a:t>qui a la couleur de la rose </a:t>
            </a:r>
            <a:r>
              <a:rPr lang="en-GB" b="0" i="1" dirty="0" err="1"/>
              <a:t>ou</a:t>
            </a:r>
            <a:r>
              <a:rPr lang="en-GB" b="0" dirty="0"/>
              <a:t> un </a:t>
            </a:r>
            <a:r>
              <a:rPr lang="en-GB" b="0" dirty="0" err="1"/>
              <a:t>teint</a:t>
            </a:r>
            <a:r>
              <a:rPr lang="en-GB" b="0" dirty="0"/>
              <a:t> de rose</a:t>
            </a:r>
          </a:p>
          <a:p>
            <a:r>
              <a:rPr lang="el-GR" b="0" dirty="0" err="1"/>
              <a:t>δι·αυγής</a:t>
            </a:r>
            <a:r>
              <a:rPr lang="el-GR" b="0" dirty="0"/>
              <a:t>, </a:t>
            </a:r>
            <a:r>
              <a:rPr lang="el-GR" b="0" dirty="0" err="1"/>
              <a:t>ής</a:t>
            </a:r>
            <a:r>
              <a:rPr lang="el-GR" b="0" dirty="0"/>
              <a:t>, </a:t>
            </a:r>
            <a:r>
              <a:rPr lang="el-GR" b="0" dirty="0" err="1"/>
              <a:t>ές</a:t>
            </a:r>
            <a:r>
              <a:rPr lang="el-GR" b="0" dirty="0"/>
              <a:t> </a:t>
            </a:r>
            <a:r>
              <a:rPr lang="en-GB" b="0" dirty="0"/>
              <a:t>: brilliant, transparent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01545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NB. part. </a:t>
            </a:r>
            <a:r>
              <a:rPr lang="fr-CH" dirty="0" err="1"/>
              <a:t>aor</a:t>
            </a:r>
            <a:r>
              <a:rPr lang="fr-CH" dirty="0"/>
              <a:t>. P </a:t>
            </a:r>
            <a:r>
              <a:rPr lang="fr-CH" dirty="0" err="1"/>
              <a:t>masc</a:t>
            </a:r>
            <a:r>
              <a:rPr lang="fr-CH" dirty="0"/>
              <a:t>/nt </a:t>
            </a:r>
            <a:r>
              <a:rPr lang="fr-CH" dirty="0" err="1"/>
              <a:t>dat</a:t>
            </a:r>
            <a:r>
              <a:rPr lang="fr-CH" dirty="0"/>
              <a:t>. pl.: </a:t>
            </a:r>
            <a:r>
              <a:rPr lang="el-GR" dirty="0" err="1"/>
              <a:t>παιδευθεῖσι</a:t>
            </a:r>
            <a:r>
              <a:rPr lang="fr-CH" dirty="0"/>
              <a:t>(</a:t>
            </a:r>
            <a:r>
              <a:rPr lang="el-GR" dirty="0"/>
              <a:t>ν</a:t>
            </a:r>
            <a:r>
              <a:rPr lang="fr-CH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49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35925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Lukinovitch</a:t>
            </a:r>
            <a:r>
              <a:rPr lang="fr-CH" dirty="0"/>
              <a:t>, </a:t>
            </a:r>
            <a:r>
              <a:rPr lang="fr-CH" i="1" dirty="0"/>
              <a:t>Introduction à l’accentuation… </a:t>
            </a:r>
            <a:r>
              <a:rPr lang="fr-CH" dirty="0"/>
              <a:t>: « Après le contour accentuel du </a:t>
            </a:r>
            <a:r>
              <a:rPr lang="fr-CH" dirty="0" err="1"/>
              <a:t>proparoxyron</a:t>
            </a:r>
            <a:r>
              <a:rPr lang="fr-CH" dirty="0"/>
              <a:t> ou du propérispomène, le passage au mot suivant était probablement accompagné par un contour secondaire moins marqué, qui commençait sur la dernière syllabe brève… » (p. 46)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56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9976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! A n’est pas un manuscrit, mais appartient à la référence de Platon.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9379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147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une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5651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une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9019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une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75373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une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8211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 N.B. Explication du système classique: l’ultrabrève ne supporte pas la descente de l’accent et s’interpose de sorte que le mot suivant ne peut pas la supporter.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42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0421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>
                <a:solidFill>
                  <a:schemeClr val="accent6"/>
                </a:solidFill>
              </a:rPr>
              <a:t>Système classique: Règles des trois mores et de l’ultrabrève.</a:t>
            </a:r>
            <a:endParaRPr lang="fr-FR" sz="12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1E7C-FA31-2C4C-89DD-9F10C69B9928}" type="slidenum">
              <a:rPr lang="fr-CH" smtClean="0"/>
              <a:t>44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535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288A-B532-7116-3D49-874078CA8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C6B68-4CA7-9D56-5999-6F17C1C92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BC385-A378-8EC8-4C0F-3DBC06A6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30952-52B6-1FC4-D4F4-6BF2180F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DC038-AB7E-D135-67A2-5D1E9EF39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97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6EAAF-FFED-D3C1-C3ED-7898F9C6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C4BDF-1D59-412C-4B54-53BD0147C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9D046-1265-7CBE-CD96-66EB4C8A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39F8-B6AD-E0D5-B875-9F20F0E8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68BA0-C56A-919E-E895-7205243A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4504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43320-3296-2A5E-7095-5FABE1E38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0A332-4F85-44E2-2EF1-4D8B86E4B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1A357-D6FC-AE00-F7E8-27EF0180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46DD5-1533-2059-FD4D-918EF8F5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CAF41-D28D-52FF-2197-9B421FBE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4067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A232-8649-64F9-5308-3508BF77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EEB7-375B-850B-EF8E-A0DDF5C65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10EBB-3EFB-F505-8DC1-B847CB3F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D8BB3-A612-EB3C-2F63-0EBA0853B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333CB-5E4C-2E49-DFFE-21C21DAF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380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69A0-827C-A87E-8FE7-72A9D62F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6ED10-676F-7589-FAF9-16B07932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6ACB0-83BC-10AF-2850-ED67D3E3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61133-00D0-F284-6AA4-9E758345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6ADDB-F6FA-206B-2BC8-9F51C635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6471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0511-15BB-920B-8D7E-F6CCBD54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978C1-D44C-2821-B710-A72B6996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80B67-3310-22D7-668E-004B7E1EE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69142-2DBC-5596-C351-E16FAA2A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AC9C9-73AE-1642-B7FE-D67FA833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D4265-6A9B-A0AD-7129-76BEA636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036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301D-1880-8A01-D089-9443F040E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B3D4F-41E9-217B-A731-D446730A9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8DFF4-F417-4554-DC26-D3DFA5420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BEB436-D84E-CBA4-9747-8FBA3E7C6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B02E6-4830-06C7-D88C-90A7D478B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13B6AA-EE3C-8D9E-7585-D58CFDE9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829E0-987E-8309-7372-05A795EC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644E7-1F11-EDFC-356D-EE6530F1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212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F087-0A32-C961-A574-F9D7C4AE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2B15A-EA6E-274B-A3E3-8EAC9443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27270-F6E9-DB68-47CA-7BA5635A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69A06-A55F-CFD4-FE43-6B6FCC50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1021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8AA71-449A-D0F5-75AB-97F9C1B9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5CBFE-5B6D-0642-5BB3-F675EFA5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36DDA-6FB2-2A2A-7EDF-141DAC6B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282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7DEC-8E84-442B-D1C0-F80B46F48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82E20-4D74-70B1-34C9-9DF1CEB76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C3E62-0FBF-A849-07D9-3FD0737E2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6BBC9-C33B-9759-A84A-A1A73C3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C6C6A-2BE2-7D5A-A6CC-50C461A94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07C64-D452-D481-68D7-43B548DA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0234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C981-1B93-BCF5-E0AD-8F31254C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7CF21-F1C3-D8BE-6DB4-651109B49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A5EE2-6CF6-0DD0-C861-94B63B217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0325D-6A43-6F4B-A923-0EB28EF0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225B1-A6BC-A891-DF32-CF78CF73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0838A-8A88-370F-2EA1-1C5FF6BF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9700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F5F6D-AFF6-CD95-043B-8AC24216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D0D4B-7189-CC50-E96B-B3BA1C56B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26819-02F7-53EC-ED7B-C31888134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DE3EB-A2DB-8742-B6A6-D4C56C81A805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FA83F-8B18-FF02-301B-86C8EAEF6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2F0FB-86A3-25E2-D9B4-0A0B8FCDE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FA71A-44B9-3A44-AAD8-11C96E2835E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1322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c-bac/40501151644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c-bac/40501151644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56032&amp;picture=student-studyi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c-bac/40501151644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c-bac/40501151644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6B2C-5DD7-FAD1-31DD-75EDD24955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Introduction aux études grecques</a:t>
            </a:r>
            <a:endParaRPr lang="fr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CC352-9411-C9E2-6FBE-2F99F434E9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Cours 8</a:t>
            </a:r>
          </a:p>
          <a:p>
            <a:r>
              <a:rPr lang="fr-FR" dirty="0"/>
              <a:t>15.03.2024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7420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D231-5334-F9F7-3D79-7ED5B79E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Utilisation d’un apparat critique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9A7C4-F690-C4E1-9C22-0755B4C8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71533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H" b="1" dirty="0"/>
              <a:t>À la ligne 5, comment l’éditeur justifie-t-il d’imprimer </a:t>
            </a:r>
            <a:r>
              <a:rPr lang="el-GR" b="1" dirty="0" err="1"/>
              <a:t>ᾖσαν</a:t>
            </a:r>
            <a:r>
              <a:rPr lang="el-GR" b="1" dirty="0"/>
              <a:t> </a:t>
            </a:r>
            <a:r>
              <a:rPr lang="fr-CH" b="1" dirty="0"/>
              <a:t>plutôt que </a:t>
            </a:r>
            <a:r>
              <a:rPr lang="el-GR" b="1" dirty="0" err="1"/>
              <a:t>ἦσαν</a:t>
            </a:r>
            <a:r>
              <a:rPr lang="el-GR" b="1" dirty="0"/>
              <a:t> ?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Cette leçon est proposée par:</a:t>
            </a:r>
          </a:p>
          <a:p>
            <a:r>
              <a:rPr lang="fr-CH" dirty="0"/>
              <a:t>F = </a:t>
            </a:r>
            <a:r>
              <a:rPr lang="fr-CH" dirty="0" err="1"/>
              <a:t>Monacensis</a:t>
            </a:r>
            <a:r>
              <a:rPr lang="fr-CH" dirty="0"/>
              <a:t> 430</a:t>
            </a:r>
          </a:p>
          <a:p>
            <a:r>
              <a:rPr lang="fr-CH" dirty="0"/>
              <a:t>g = main plus récente de G, </a:t>
            </a:r>
            <a:r>
              <a:rPr lang="fr-CH" dirty="0" err="1"/>
              <a:t>Monacensis</a:t>
            </a:r>
            <a:r>
              <a:rPr lang="fr-CH" dirty="0"/>
              <a:t> 228</a:t>
            </a:r>
          </a:p>
          <a:p>
            <a:r>
              <a:rPr lang="fr-CH" dirty="0"/>
              <a:t>Scholie de Platon, </a:t>
            </a:r>
            <a:r>
              <a:rPr lang="fr-CH" i="1" dirty="0"/>
              <a:t>République</a:t>
            </a:r>
            <a:r>
              <a:rPr lang="fr-CH" dirty="0"/>
              <a:t> 449 A</a:t>
            </a:r>
          </a:p>
          <a:p>
            <a:r>
              <a:rPr lang="fr-CH" dirty="0" err="1"/>
              <a:t>Suid</a:t>
            </a:r>
            <a:r>
              <a:rPr lang="fr-CH" dirty="0"/>
              <a:t>. = </a:t>
            </a:r>
            <a:r>
              <a:rPr lang="fr-CH" dirty="0" err="1"/>
              <a:t>Suidas</a:t>
            </a:r>
            <a:r>
              <a:rPr lang="fr-CH" dirty="0"/>
              <a:t> = </a:t>
            </a:r>
            <a:r>
              <a:rPr lang="fr-CH" dirty="0" err="1"/>
              <a:t>Suda</a:t>
            </a:r>
            <a:r>
              <a:rPr lang="fr-CH" dirty="0"/>
              <a:t>/Souda (encyclopédie byzantine du X</a:t>
            </a:r>
            <a:r>
              <a:rPr lang="fr-CH" baseline="30000" dirty="0"/>
              <a:t>e</a:t>
            </a:r>
            <a:r>
              <a:rPr lang="fr-CH" dirty="0"/>
              <a:t> s.)</a:t>
            </a:r>
          </a:p>
          <a:p>
            <a:r>
              <a:rPr lang="fr-CH" dirty="0"/>
              <a:t>Phot. = Photios/Photius = Photios I de Constantinople (810/820 – 893) (auteur d’une </a:t>
            </a:r>
            <a:r>
              <a:rPr lang="fr-CH" i="1" dirty="0" err="1"/>
              <a:t>Bibliotheca</a:t>
            </a:r>
            <a:r>
              <a:rPr lang="fr-CH" dirty="0"/>
              <a:t>, qui est une collection d’extraits).</a:t>
            </a: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6" name="Image 6" descr="Une image contenant texte, journal, document&#10;&#10;Description générée automatiquement">
            <a:extLst>
              <a:ext uri="{FF2B5EF4-FFF2-40B4-BE49-F238E27FC236}">
                <a16:creationId xmlns:a16="http://schemas.microsoft.com/office/drawing/2014/main" id="{DC163C9B-8611-D5D8-7D3F-8C91E7995C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5" b="1"/>
          <a:stretch/>
        </p:blipFill>
        <p:spPr>
          <a:xfrm>
            <a:off x="6650166" y="1319941"/>
            <a:ext cx="5365282" cy="741494"/>
          </a:xfrm>
          <a:prstGeom prst="rect">
            <a:avLst/>
          </a:prstGeom>
        </p:spPr>
      </p:pic>
      <p:pic>
        <p:nvPicPr>
          <p:cNvPr id="7" name="Image 8" descr="Une image contenant texte, reçu, capture d’écran&#10;&#10;Description générée automatiquement">
            <a:extLst>
              <a:ext uri="{FF2B5EF4-FFF2-40B4-BE49-F238E27FC236}">
                <a16:creationId xmlns:a16="http://schemas.microsoft.com/office/drawing/2014/main" id="{EA47DA27-7B0D-0A4D-0368-8B7E6B157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3" y="2306171"/>
            <a:ext cx="6282267" cy="4551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62935-B6FF-BB55-3482-E6DFD283DB9B}"/>
              </a:ext>
            </a:extLst>
          </p:cNvPr>
          <p:cNvSpPr/>
          <p:nvPr/>
        </p:nvSpPr>
        <p:spPr>
          <a:xfrm>
            <a:off x="7048909" y="1697988"/>
            <a:ext cx="4017023" cy="228969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06DA16-B832-22DD-ADD1-2F1D68E21C4B}"/>
              </a:ext>
            </a:extLst>
          </p:cNvPr>
          <p:cNvSpPr/>
          <p:nvPr/>
        </p:nvSpPr>
        <p:spPr>
          <a:xfrm>
            <a:off x="6173699" y="3157443"/>
            <a:ext cx="2334576" cy="221483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878840-F009-0F3F-CEC9-0DCEACD7C9C2}"/>
              </a:ext>
            </a:extLst>
          </p:cNvPr>
          <p:cNvSpPr/>
          <p:nvPr/>
        </p:nvSpPr>
        <p:spPr>
          <a:xfrm>
            <a:off x="9570720" y="3854139"/>
            <a:ext cx="2444728" cy="108262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8235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D231-5334-F9F7-3D79-7ED5B79E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Utilisation d’un apparat critique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9A7C4-F690-C4E1-9C22-0755B4C8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7153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H" sz="2600" b="1" dirty="0"/>
              <a:t>À la ligne 11, l’éditeur imprime </a:t>
            </a:r>
            <a:r>
              <a:rPr lang="el-GR" sz="2600" b="1" dirty="0" err="1"/>
              <a:t>ἀδύνατα</a:t>
            </a:r>
            <a:r>
              <a:rPr lang="el-GR" sz="2600" b="1" dirty="0"/>
              <a:t>. </a:t>
            </a:r>
            <a:r>
              <a:rPr lang="fr-CH" sz="2600" b="1" dirty="0"/>
              <a:t>Sur quoi repose la leçon alternative </a:t>
            </a:r>
            <a:r>
              <a:rPr lang="el-GR" sz="2600" b="1" dirty="0" err="1"/>
              <a:t>ἀδύνατον</a:t>
            </a:r>
            <a:r>
              <a:rPr lang="el-GR" sz="2600" b="1" dirty="0"/>
              <a:t> ? </a:t>
            </a:r>
            <a:endParaRPr lang="fr-CH" sz="2600" dirty="0"/>
          </a:p>
          <a:p>
            <a:pPr marL="0" indent="0">
              <a:buNone/>
            </a:pPr>
            <a:r>
              <a:rPr lang="fr-CH" sz="2600" dirty="0"/>
              <a:t>Cette leçon est proposée par:</a:t>
            </a:r>
          </a:p>
          <a:p>
            <a:r>
              <a:rPr lang="fr-CH" sz="2600" dirty="0"/>
              <a:t>F</a:t>
            </a:r>
            <a:r>
              <a:rPr lang="fr-CH" sz="2600" baseline="30000" dirty="0"/>
              <a:t>1 </a:t>
            </a:r>
            <a:r>
              <a:rPr lang="fr-CH" sz="2600" dirty="0"/>
              <a:t>= correction du scribe de </a:t>
            </a:r>
            <a:r>
              <a:rPr lang="fr-CH" sz="2600" dirty="0" err="1"/>
              <a:t>Monacensis</a:t>
            </a:r>
            <a:r>
              <a:rPr lang="fr-CH" sz="2600" dirty="0"/>
              <a:t> 430</a:t>
            </a:r>
          </a:p>
          <a:p>
            <a:r>
              <a:rPr lang="fr-CH" sz="2600" dirty="0"/>
              <a:t>G = </a:t>
            </a:r>
            <a:r>
              <a:rPr lang="fr-CH" sz="2600" dirty="0" err="1"/>
              <a:t>Monacensis</a:t>
            </a:r>
            <a:r>
              <a:rPr lang="fr-CH" sz="2600" dirty="0"/>
              <a:t> 228</a:t>
            </a:r>
          </a:p>
          <a:p>
            <a:r>
              <a:rPr lang="fr-CH" sz="2600" dirty="0" err="1"/>
              <a:t>Dion.Hal</a:t>
            </a:r>
            <a:r>
              <a:rPr lang="fr-CH" sz="2600" dirty="0"/>
              <a:t>. = </a:t>
            </a:r>
            <a:r>
              <a:rPr lang="fr-CH" sz="2600" dirty="0" err="1"/>
              <a:t>Dionysius</a:t>
            </a:r>
            <a:r>
              <a:rPr lang="fr-CH" sz="2600" dirty="0"/>
              <a:t> </a:t>
            </a:r>
            <a:r>
              <a:rPr lang="fr-CH" sz="2600" dirty="0" err="1"/>
              <a:t>Halicarnassensis</a:t>
            </a:r>
            <a:r>
              <a:rPr lang="fr-CH" sz="2600" dirty="0"/>
              <a:t> = Denys d’Halicarnasse (cf. abréviations OCD)</a:t>
            </a:r>
          </a:p>
        </p:txBody>
      </p:sp>
      <p:pic>
        <p:nvPicPr>
          <p:cNvPr id="6" name="Image 6" descr="Une image contenant texte, journal, document&#10;&#10;Description générée automatiquement">
            <a:extLst>
              <a:ext uri="{FF2B5EF4-FFF2-40B4-BE49-F238E27FC236}">
                <a16:creationId xmlns:a16="http://schemas.microsoft.com/office/drawing/2014/main" id="{DC163C9B-8611-D5D8-7D3F-8C91E7995C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5" b="1"/>
          <a:stretch/>
        </p:blipFill>
        <p:spPr>
          <a:xfrm>
            <a:off x="6650166" y="1319941"/>
            <a:ext cx="5365282" cy="741494"/>
          </a:xfrm>
          <a:prstGeom prst="rect">
            <a:avLst/>
          </a:prstGeom>
        </p:spPr>
      </p:pic>
      <p:pic>
        <p:nvPicPr>
          <p:cNvPr id="7" name="Image 8" descr="Une image contenant texte, reçu, capture d’écran&#10;&#10;Description générée automatiquement">
            <a:extLst>
              <a:ext uri="{FF2B5EF4-FFF2-40B4-BE49-F238E27FC236}">
                <a16:creationId xmlns:a16="http://schemas.microsoft.com/office/drawing/2014/main" id="{EA47DA27-7B0D-0A4D-0368-8B7E6B157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3" y="2306171"/>
            <a:ext cx="6282267" cy="4551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62935-B6FF-BB55-3482-E6DFD283DB9B}"/>
              </a:ext>
            </a:extLst>
          </p:cNvPr>
          <p:cNvSpPr/>
          <p:nvPr/>
        </p:nvSpPr>
        <p:spPr>
          <a:xfrm>
            <a:off x="8516983" y="1849109"/>
            <a:ext cx="1887098" cy="228969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49244A-624C-A70E-F5D7-641126934C27}"/>
              </a:ext>
            </a:extLst>
          </p:cNvPr>
          <p:cNvSpPr/>
          <p:nvPr/>
        </p:nvSpPr>
        <p:spPr>
          <a:xfrm>
            <a:off x="6122126" y="3178629"/>
            <a:ext cx="2420983" cy="226426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B1B10-67BA-E4E7-87E1-FD0D6DEB1AFC}"/>
              </a:ext>
            </a:extLst>
          </p:cNvPr>
          <p:cNvSpPr/>
          <p:nvPr/>
        </p:nvSpPr>
        <p:spPr>
          <a:xfrm>
            <a:off x="9460532" y="3718195"/>
            <a:ext cx="2420983" cy="144060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46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D231-5334-F9F7-3D79-7ED5B79E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Utilisation d’un apparat critique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9A7C4-F690-C4E1-9C22-0755B4C8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715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400" b="1" dirty="0"/>
              <a:t>À la ligne 19, l’éditeur a opté pour </a:t>
            </a:r>
            <a:r>
              <a:rPr lang="el-GR" sz="2400" b="1" dirty="0" err="1"/>
              <a:t>αὑτῶν</a:t>
            </a:r>
            <a:r>
              <a:rPr lang="el-GR" sz="2400" b="1" dirty="0"/>
              <a:t>. </a:t>
            </a:r>
            <a:r>
              <a:rPr lang="fr-CH" sz="2400" b="1" dirty="0"/>
              <a:t>Avait-il une autre possibilité ? Et le cas échéant, sur quoi reposait cette leçon alternative ?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r>
              <a:rPr lang="fr-CH" sz="2400" dirty="0"/>
              <a:t>Oui, une scholie indique </a:t>
            </a:r>
            <a:r>
              <a:rPr lang="fr-CH" sz="2400" dirty="0" err="1"/>
              <a:t>ἑ</a:t>
            </a:r>
            <a:r>
              <a:rPr lang="el-GR" sz="2400" dirty="0" err="1"/>
              <a:t>αυτῶν</a:t>
            </a:r>
            <a:r>
              <a:rPr lang="fr-CH" sz="2400" dirty="0"/>
              <a:t>.</a:t>
            </a: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6" name="Image 6" descr="Une image contenant texte, journal, document&#10;&#10;Description générée automatiquement">
            <a:extLst>
              <a:ext uri="{FF2B5EF4-FFF2-40B4-BE49-F238E27FC236}">
                <a16:creationId xmlns:a16="http://schemas.microsoft.com/office/drawing/2014/main" id="{DC163C9B-8611-D5D8-7D3F-8C91E7995C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5" b="1"/>
          <a:stretch/>
        </p:blipFill>
        <p:spPr>
          <a:xfrm>
            <a:off x="6650166" y="1319941"/>
            <a:ext cx="5365282" cy="741494"/>
          </a:xfrm>
          <a:prstGeom prst="rect">
            <a:avLst/>
          </a:prstGeom>
        </p:spPr>
      </p:pic>
      <p:pic>
        <p:nvPicPr>
          <p:cNvPr id="7" name="Image 8" descr="Une image contenant texte, reçu, capture d’écran&#10;&#10;Description générée automatiquement">
            <a:extLst>
              <a:ext uri="{FF2B5EF4-FFF2-40B4-BE49-F238E27FC236}">
                <a16:creationId xmlns:a16="http://schemas.microsoft.com/office/drawing/2014/main" id="{EA47DA27-7B0D-0A4D-0368-8B7E6B157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3" y="2306171"/>
            <a:ext cx="6282267" cy="4551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62935-B6FF-BB55-3482-E6DFD283DB9B}"/>
              </a:ext>
            </a:extLst>
          </p:cNvPr>
          <p:cNvSpPr/>
          <p:nvPr/>
        </p:nvSpPr>
        <p:spPr>
          <a:xfrm>
            <a:off x="10580914" y="1857818"/>
            <a:ext cx="1140785" cy="228969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43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B268E-BC79-6E9E-5477-95E9D650E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57F0D-4F79-FEEA-BF53-65DF4ED24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Programme de l’accentuation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7515-BA57-19B7-171A-4CFC3E6E7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Révision des principes généraux (cf. détails dans cours 7)</a:t>
            </a:r>
          </a:p>
          <a:p>
            <a:r>
              <a:rPr lang="fr-CH" dirty="0"/>
              <a:t>Accentuation des formes conjuguées</a:t>
            </a:r>
          </a:p>
          <a:p>
            <a:r>
              <a:rPr lang="fr-CH" dirty="0"/>
              <a:t>Accentuation des formes déclinées</a:t>
            </a:r>
          </a:p>
          <a:p>
            <a:r>
              <a:rPr lang="fr-CH" dirty="0"/>
              <a:t>Proclitiques et enclitiques</a:t>
            </a:r>
          </a:p>
        </p:txBody>
      </p:sp>
    </p:spTree>
    <p:extLst>
      <p:ext uri="{BB962C8B-B14F-4D97-AF65-F5344CB8AC3E}">
        <p14:creationId xmlns:p14="http://schemas.microsoft.com/office/powerpoint/2010/main" val="122928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 descr="A person holding an open book&#10;&#10;Description automatically generated">
            <a:extLst>
              <a:ext uri="{FF2B5EF4-FFF2-40B4-BE49-F238E27FC236}">
                <a16:creationId xmlns:a16="http://schemas.microsoft.com/office/drawing/2014/main" id="{448A89DE-95AF-B0BF-9897-A63BC6945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705" b="172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EE03B4C-F07B-D964-B893-F446C106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Accentuation grecque: </a:t>
            </a:r>
            <a:r>
              <a:rPr lang="en-US" sz="6000" dirty="0" err="1">
                <a:solidFill>
                  <a:srgbClr val="FFFFFF"/>
                </a:solidFill>
              </a:rPr>
              <a:t>révision</a:t>
            </a:r>
            <a:r>
              <a:rPr lang="en-US" sz="6000" dirty="0">
                <a:solidFill>
                  <a:srgbClr val="FFFFFF"/>
                </a:solidFill>
              </a:rPr>
              <a:t> des </a:t>
            </a:r>
            <a:r>
              <a:rPr lang="en-US" sz="6000" dirty="0" err="1">
                <a:solidFill>
                  <a:srgbClr val="FFFFFF"/>
                </a:solidFill>
              </a:rPr>
              <a:t>principes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généraux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9BC2C-D031-FA37-E6C1-5CA2E5D03339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H" sz="700" dirty="0">
                <a:solidFill>
                  <a:srgbClr val="FFFFFF"/>
                </a:solidFill>
                <a:hlinkClick r:id="rId3" tooltip="https://www.flickr.com/photos/lac-bac/4050115164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r-CH" sz="700" dirty="0">
                <a:solidFill>
                  <a:srgbClr val="FFFFFF"/>
                </a:solidFill>
              </a:rPr>
              <a:t> by </a:t>
            </a:r>
            <a:r>
              <a:rPr lang="fr-CH" sz="700" dirty="0" err="1">
                <a:solidFill>
                  <a:srgbClr val="FFFFFF"/>
                </a:solidFill>
              </a:rPr>
              <a:t>Unknown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Author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is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licensed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under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r-CH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62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DABFF-7DCE-4CBC-9E5B-4CA170A0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La </a:t>
            </a:r>
            <a:r>
              <a:rPr lang="fr-CH" sz="4000" dirty="0">
                <a:solidFill>
                  <a:schemeClr val="accent5"/>
                </a:solidFill>
              </a:rPr>
              <a:t>« règle de limitation »</a:t>
            </a:r>
            <a:endParaRPr lang="fr-FR" sz="4000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F2A10-5DBD-4C6F-BF3D-93940ADB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fr-FR" sz="2400" dirty="0"/>
              <a:t>Accent aigu</a:t>
            </a:r>
          </a:p>
          <a:p>
            <a:pPr>
              <a:buClr>
                <a:schemeClr val="accent5"/>
              </a:buClr>
            </a:pPr>
            <a:r>
              <a:rPr lang="fr-FR" sz="2400" dirty="0"/>
              <a:t>Si la dernière syllabe est brève l’accent aigu remonte au maximum de _ syllabe(s).</a:t>
            </a:r>
          </a:p>
          <a:p>
            <a:pPr>
              <a:buClr>
                <a:schemeClr val="accent5"/>
              </a:buClr>
            </a:pPr>
            <a:r>
              <a:rPr lang="fr-FR" sz="2400" dirty="0"/>
              <a:t>Si elle est longue, elle remonte au maximum de _ syllabe(s).</a:t>
            </a:r>
          </a:p>
          <a:p>
            <a:pPr marL="0" indent="0">
              <a:buClr>
                <a:schemeClr val="accent5"/>
              </a:buClr>
              <a:buNone/>
            </a:pPr>
            <a:endParaRPr lang="fr-FR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fr-FR" sz="2400" dirty="0"/>
              <a:t>Accent circonflexe</a:t>
            </a:r>
          </a:p>
          <a:p>
            <a:pPr>
              <a:buClr>
                <a:schemeClr val="accent5"/>
              </a:buClr>
            </a:pPr>
            <a:r>
              <a:rPr lang="fr-FR" sz="2400" dirty="0"/>
              <a:t>Si la dernière syllabe est brève, l’accent circonflexe remonte au maximum de _ syllabe(s).</a:t>
            </a:r>
          </a:p>
        </p:txBody>
      </p:sp>
    </p:spTree>
    <p:extLst>
      <p:ext uri="{BB962C8B-B14F-4D97-AF65-F5344CB8AC3E}">
        <p14:creationId xmlns:p14="http://schemas.microsoft.com/office/powerpoint/2010/main" val="18169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DABFF-7DCE-4CBC-9E5B-4CA170A0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La </a:t>
            </a:r>
            <a:r>
              <a:rPr lang="fr-CH" sz="4000" dirty="0">
                <a:solidFill>
                  <a:schemeClr val="accent5"/>
                </a:solidFill>
              </a:rPr>
              <a:t>« règle de limitation »</a:t>
            </a:r>
            <a:endParaRPr lang="fr-FR" sz="4000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F2A10-5DBD-4C6F-BF3D-93940ADB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fr-FR" sz="2400" dirty="0"/>
              <a:t>Accent aigu</a:t>
            </a:r>
          </a:p>
          <a:p>
            <a:pPr>
              <a:buClr>
                <a:schemeClr val="accent5"/>
              </a:buClr>
            </a:pPr>
            <a:r>
              <a:rPr lang="fr-FR" sz="2400" dirty="0"/>
              <a:t>Si la dernière syllabe est brève l’accent aigu remonte au maximum de 3 syllabes.</a:t>
            </a:r>
          </a:p>
          <a:p>
            <a:pPr>
              <a:buClr>
                <a:schemeClr val="accent5"/>
              </a:buClr>
            </a:pPr>
            <a:r>
              <a:rPr lang="fr-FR" sz="2400" dirty="0"/>
              <a:t>Si elle est longue, elle remonte au maximum de 2 syllabes.</a:t>
            </a:r>
          </a:p>
          <a:p>
            <a:pPr marL="0" indent="0">
              <a:buClr>
                <a:schemeClr val="accent5"/>
              </a:buClr>
              <a:buNone/>
            </a:pPr>
            <a:endParaRPr lang="fr-FR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fr-FR" sz="2400" dirty="0"/>
              <a:t>Accent circonflexe</a:t>
            </a:r>
          </a:p>
          <a:p>
            <a:pPr>
              <a:buClr>
                <a:schemeClr val="accent5"/>
              </a:buClr>
            </a:pPr>
            <a:r>
              <a:rPr lang="fr-FR" sz="2400" dirty="0"/>
              <a:t>Si la dernière syllabe est brève, l’accent circonflexe remonte au maximum de 2 syllabes.</a:t>
            </a:r>
          </a:p>
        </p:txBody>
      </p:sp>
    </p:spTree>
    <p:extLst>
      <p:ext uri="{BB962C8B-B14F-4D97-AF65-F5344CB8AC3E}">
        <p14:creationId xmlns:p14="http://schemas.microsoft.com/office/powerpoint/2010/main" val="600601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DABFF-7DCE-4CBC-9E5B-4CA170A0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6"/>
                </a:solidFill>
              </a:rPr>
              <a:t>La </a:t>
            </a:r>
            <a:r>
              <a:rPr lang="fr-CH" sz="4000" dirty="0">
                <a:solidFill>
                  <a:schemeClr val="accent6"/>
                </a:solidFill>
              </a:rPr>
              <a:t>« règle de limitation » (système classique)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F2A10-5DBD-4C6F-BF3D-93940ADBD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3065" cy="4351338"/>
          </a:xfrm>
        </p:spPr>
        <p:txBody>
          <a:bodyPr>
            <a:noAutofit/>
          </a:bodyPr>
          <a:lstStyle/>
          <a:p>
            <a:pPr marL="0" indent="0">
              <a:buClr>
                <a:schemeClr val="accent6"/>
              </a:buClr>
              <a:buNone/>
            </a:pPr>
            <a:r>
              <a:rPr lang="fr-FR" sz="2400" dirty="0"/>
              <a:t>Système des mores</a:t>
            </a:r>
          </a:p>
          <a:p>
            <a:pPr>
              <a:buClr>
                <a:schemeClr val="accent6"/>
              </a:buClr>
            </a:pPr>
            <a:r>
              <a:rPr lang="fr-FR" sz="2400" dirty="0"/>
              <a:t>Une voyelle brève correspond à _ more(s) et une voyelle longue à _ more(s).</a:t>
            </a:r>
          </a:p>
          <a:p>
            <a:pPr>
              <a:buClr>
                <a:schemeClr val="accent6"/>
              </a:buClr>
            </a:pPr>
            <a:r>
              <a:rPr lang="fr-FR" sz="2400" dirty="0"/>
              <a:t>Si l’avant-dernière voyelle est longue, la voyelle brève finale correspond à _ more(s) (ultrabrève).</a:t>
            </a:r>
          </a:p>
          <a:p>
            <a:pPr>
              <a:buClr>
                <a:schemeClr val="accent6"/>
              </a:buClr>
            </a:pPr>
            <a:r>
              <a:rPr lang="fr-FR" sz="2400" dirty="0"/>
              <a:t>L’accent remonte au maximum de _ more(s).</a:t>
            </a:r>
          </a:p>
        </p:txBody>
      </p:sp>
      <p:pic>
        <p:nvPicPr>
          <p:cNvPr id="4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BD2ED4C-94FE-B595-B481-6291409BB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783" y="3429000"/>
            <a:ext cx="2142274" cy="307745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193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DABFF-7DCE-4CBC-9E5B-4CA170A0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6"/>
                </a:solidFill>
              </a:rPr>
              <a:t>La </a:t>
            </a:r>
            <a:r>
              <a:rPr lang="fr-CH" sz="4000" dirty="0">
                <a:solidFill>
                  <a:schemeClr val="accent6"/>
                </a:solidFill>
              </a:rPr>
              <a:t>« règle de limitation » (système classique)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F2A10-5DBD-4C6F-BF3D-93940ADBD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3065" cy="4351338"/>
          </a:xfrm>
        </p:spPr>
        <p:txBody>
          <a:bodyPr>
            <a:noAutofit/>
          </a:bodyPr>
          <a:lstStyle/>
          <a:p>
            <a:pPr marL="0" indent="0">
              <a:buClr>
                <a:schemeClr val="accent6"/>
              </a:buClr>
              <a:buNone/>
            </a:pPr>
            <a:r>
              <a:rPr lang="fr-FR" sz="2400" dirty="0"/>
              <a:t>Système des mores</a:t>
            </a:r>
          </a:p>
          <a:p>
            <a:pPr>
              <a:buClr>
                <a:schemeClr val="accent6"/>
              </a:buClr>
            </a:pPr>
            <a:r>
              <a:rPr lang="fr-FR" sz="2400" dirty="0"/>
              <a:t>Une voyelle brève correspond à 1 more et une voyelle longue à 2 mores.</a:t>
            </a:r>
          </a:p>
          <a:p>
            <a:pPr>
              <a:buClr>
                <a:schemeClr val="accent6"/>
              </a:buClr>
            </a:pPr>
            <a:r>
              <a:rPr lang="fr-FR" sz="2400" dirty="0"/>
              <a:t>Si l’avant-dernière voyelle est longue, la voyelle brève finale correspond à 0 more (ultrabrève).</a:t>
            </a:r>
          </a:p>
          <a:p>
            <a:pPr>
              <a:buClr>
                <a:schemeClr val="accent6"/>
              </a:buClr>
            </a:pPr>
            <a:r>
              <a:rPr lang="fr-FR" sz="2400" dirty="0"/>
              <a:t>L’accent remonte au maximum de 3 mores.</a:t>
            </a:r>
          </a:p>
        </p:txBody>
      </p:sp>
      <p:pic>
        <p:nvPicPr>
          <p:cNvPr id="5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827C74-AD0E-D267-3160-B97CDD78E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783" y="3429000"/>
            <a:ext cx="2142274" cy="307745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81087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4027-257C-45AE-0135-14405732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Qualification des mots d’après l’accent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2AD63BE-9DEC-3510-CE24-D4171E785D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608688"/>
              </p:ext>
            </p:extLst>
          </p:nvPr>
        </p:nvGraphicFramePr>
        <p:xfrm>
          <a:off x="-2" y="1926000"/>
          <a:ext cx="12192002" cy="49320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282300">
                  <a:extLst>
                    <a:ext uri="{9D8B030D-6E8A-4147-A177-3AD203B41FA5}">
                      <a16:colId xmlns:a16="http://schemas.microsoft.com/office/drawing/2014/main" val="3971653277"/>
                    </a:ext>
                  </a:extLst>
                </a:gridCol>
                <a:gridCol w="5873823">
                  <a:extLst>
                    <a:ext uri="{9D8B030D-6E8A-4147-A177-3AD203B41FA5}">
                      <a16:colId xmlns:a16="http://schemas.microsoft.com/office/drawing/2014/main" val="200469525"/>
                    </a:ext>
                  </a:extLst>
                </a:gridCol>
                <a:gridCol w="4035879">
                  <a:extLst>
                    <a:ext uri="{9D8B030D-6E8A-4147-A177-3AD203B41FA5}">
                      <a16:colId xmlns:a16="http://schemas.microsoft.com/office/drawing/2014/main" val="2376696178"/>
                    </a:ext>
                  </a:extLst>
                </a:gridCol>
              </a:tblGrid>
              <a:tr h="822000">
                <a:tc>
                  <a:txBody>
                    <a:bodyPr/>
                    <a:lstStyle/>
                    <a:p>
                      <a:pPr algn="l"/>
                      <a:endParaRPr lang="fr-CH" sz="2400" u="none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aigu</a:t>
                      </a:r>
                      <a:r>
                        <a:rPr lang="fr-CH" sz="2400" dirty="0">
                          <a:effectLst/>
                        </a:rPr>
                        <a:t> sur la 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>
                          <a:effectLst/>
                        </a:rPr>
                        <a:t>βω</a:t>
                      </a:r>
                      <a:r>
                        <a:rPr lang="el-GR" sz="2400" b="1" dirty="0">
                          <a:effectLst/>
                        </a:rPr>
                        <a:t>μός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σω</a:t>
                      </a:r>
                      <a:r>
                        <a:rPr lang="el-GR" sz="2400" b="1" dirty="0">
                          <a:effectLst/>
                        </a:rPr>
                        <a:t>τήρ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ἱερε</a:t>
                      </a:r>
                      <a:r>
                        <a:rPr lang="el-GR" sz="2400" b="1" dirty="0">
                          <a:effectLst/>
                        </a:rPr>
                        <a:t>ύς</a:t>
                      </a:r>
                      <a:endParaRPr lang="fr-CH" sz="24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978544"/>
                  </a:ext>
                </a:extLst>
              </a:tr>
              <a:tr h="822000">
                <a:tc>
                  <a:txBody>
                    <a:bodyPr/>
                    <a:lstStyle/>
                    <a:p>
                      <a:pPr algn="l"/>
                      <a:endParaRPr lang="fr-CH" sz="2400" u="none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aigu</a:t>
                      </a:r>
                      <a:r>
                        <a:rPr lang="fr-CH" sz="2400" dirty="0">
                          <a:effectLst/>
                        </a:rPr>
                        <a:t> sur l’avant-dernière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>
                          <a:effectLst/>
                        </a:rPr>
                        <a:t>λό</a:t>
                      </a:r>
                      <a:r>
                        <a:rPr lang="el-GR" sz="2400" dirty="0">
                          <a:effectLst/>
                        </a:rPr>
                        <a:t>γος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πολιτε</a:t>
                      </a:r>
                      <a:r>
                        <a:rPr lang="el-GR" sz="2400" b="1" dirty="0">
                          <a:effectLst/>
                        </a:rPr>
                        <a:t>ί</a:t>
                      </a:r>
                      <a:r>
                        <a:rPr lang="el-GR" sz="2400" dirty="0">
                          <a:effectLst/>
                        </a:rPr>
                        <a:t>α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3531039"/>
                  </a:ext>
                </a:extLst>
              </a:tr>
              <a:tr h="1644000">
                <a:tc>
                  <a:txBody>
                    <a:bodyPr/>
                    <a:lstStyle/>
                    <a:p>
                      <a:pPr algn="l"/>
                      <a:endParaRPr lang="fr-CH" sz="2400" u="none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aigu</a:t>
                      </a:r>
                      <a:r>
                        <a:rPr lang="fr-CH" sz="2400" dirty="0">
                          <a:effectLst/>
                        </a:rPr>
                        <a:t> sur l’avant-avant-dernière (antépénultième)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>
                          <a:effectLst/>
                        </a:rPr>
                        <a:t>δι</a:t>
                      </a:r>
                      <a:r>
                        <a:rPr lang="el-GR" sz="2400" b="1" dirty="0">
                          <a:effectLst/>
                        </a:rPr>
                        <a:t>δάσ</a:t>
                      </a:r>
                      <a:r>
                        <a:rPr lang="el-GR" sz="2400" dirty="0">
                          <a:effectLst/>
                        </a:rPr>
                        <a:t>καλος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πα</a:t>
                      </a:r>
                      <a:r>
                        <a:rPr lang="el-GR" sz="2400" b="1" dirty="0">
                          <a:effectLst/>
                        </a:rPr>
                        <a:t>ρά</a:t>
                      </a:r>
                      <a:r>
                        <a:rPr lang="el-GR" sz="2400" dirty="0">
                          <a:effectLst/>
                        </a:rPr>
                        <a:t>θεσις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ἀ</a:t>
                      </a:r>
                      <a:r>
                        <a:rPr lang="el-GR" sz="2400" b="1" dirty="0">
                          <a:effectLst/>
                        </a:rPr>
                        <a:t>πό</a:t>
                      </a:r>
                      <a:r>
                        <a:rPr lang="el-GR" sz="2400" dirty="0">
                          <a:effectLst/>
                        </a:rPr>
                        <a:t>νοια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3896770"/>
                  </a:ext>
                </a:extLst>
              </a:tr>
              <a:tr h="822000">
                <a:tc>
                  <a:txBody>
                    <a:bodyPr/>
                    <a:lstStyle/>
                    <a:p>
                      <a:pPr algn="l"/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circonflexe</a:t>
                      </a:r>
                      <a:r>
                        <a:rPr lang="fr-CH" sz="2400" dirty="0">
                          <a:effectLst/>
                        </a:rPr>
                        <a:t> sur la 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 err="1">
                          <a:effectLst/>
                        </a:rPr>
                        <a:t>ἀρε</a:t>
                      </a:r>
                      <a:r>
                        <a:rPr lang="el-GR" sz="2400" b="1" dirty="0" err="1">
                          <a:effectLst/>
                        </a:rPr>
                        <a:t>ταῖς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 err="1">
                          <a:effectLst/>
                        </a:rPr>
                        <a:t>χω</a:t>
                      </a:r>
                      <a:r>
                        <a:rPr lang="el-GR" sz="2400" b="1" dirty="0" err="1">
                          <a:effectLst/>
                        </a:rPr>
                        <a:t>ρῶν</a:t>
                      </a:r>
                      <a:endParaRPr lang="fr-CH" sz="24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734685"/>
                  </a:ext>
                </a:extLst>
              </a:tr>
              <a:tr h="822000">
                <a:tc>
                  <a:txBody>
                    <a:bodyPr/>
                    <a:lstStyle/>
                    <a:p>
                      <a:pPr algn="l"/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circonflexe</a:t>
                      </a:r>
                      <a:r>
                        <a:rPr lang="fr-CH" sz="2400" dirty="0">
                          <a:effectLst/>
                        </a:rPr>
                        <a:t> sur l’avant-dernière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 err="1">
                          <a:effectLst/>
                        </a:rPr>
                        <a:t>δῆ</a:t>
                      </a:r>
                      <a:r>
                        <a:rPr lang="el-GR" sz="2400" dirty="0" err="1">
                          <a:effectLst/>
                        </a:rPr>
                        <a:t>μος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 err="1">
                          <a:effectLst/>
                        </a:rPr>
                        <a:t>πο</a:t>
                      </a:r>
                      <a:r>
                        <a:rPr lang="el-GR" sz="2400" b="1" dirty="0" err="1">
                          <a:effectLst/>
                        </a:rPr>
                        <a:t>λῖ</a:t>
                      </a:r>
                      <a:r>
                        <a:rPr lang="el-GR" sz="2400" dirty="0" err="1">
                          <a:effectLst/>
                        </a:rPr>
                        <a:t>ται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 err="1">
                          <a:effectLst/>
                        </a:rPr>
                        <a:t>σω</a:t>
                      </a:r>
                      <a:r>
                        <a:rPr lang="el-GR" sz="2400" b="1" dirty="0" err="1">
                          <a:effectLst/>
                        </a:rPr>
                        <a:t>τῆ</a:t>
                      </a:r>
                      <a:r>
                        <a:rPr lang="el-GR" sz="2400" dirty="0" err="1">
                          <a:effectLst/>
                        </a:rPr>
                        <a:t>ρος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659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53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CB21EC-0EF6-9683-6129-C16DE15A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981849">
            <a:off x="-477129" y="1678555"/>
            <a:ext cx="4434270" cy="2788920"/>
          </a:xfrm>
        </p:spPr>
        <p:txBody>
          <a:bodyPr anchor="ctr">
            <a:normAutofit/>
          </a:bodyPr>
          <a:lstStyle/>
          <a:p>
            <a:r>
              <a:rPr lang="fr-CH" sz="4800" dirty="0">
                <a:solidFill>
                  <a:schemeClr val="bg1"/>
                </a:solidFill>
              </a:rPr>
              <a:t>Au programme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B6D951-9E79-6588-DE41-E1CE9C269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101751"/>
              </p:ext>
            </p:extLst>
          </p:nvPr>
        </p:nvGraphicFramePr>
        <p:xfrm>
          <a:off x="3794296" y="174172"/>
          <a:ext cx="7559504" cy="639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0375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4027-257C-45AE-0135-14405732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Qualification des mots d’après l’accent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2AD63BE-9DEC-3510-CE24-D4171E785D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347743"/>
              </p:ext>
            </p:extLst>
          </p:nvPr>
        </p:nvGraphicFramePr>
        <p:xfrm>
          <a:off x="-2" y="1926000"/>
          <a:ext cx="12192002" cy="49320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282300">
                  <a:extLst>
                    <a:ext uri="{9D8B030D-6E8A-4147-A177-3AD203B41FA5}">
                      <a16:colId xmlns:a16="http://schemas.microsoft.com/office/drawing/2014/main" val="3971653277"/>
                    </a:ext>
                  </a:extLst>
                </a:gridCol>
                <a:gridCol w="5873823">
                  <a:extLst>
                    <a:ext uri="{9D8B030D-6E8A-4147-A177-3AD203B41FA5}">
                      <a16:colId xmlns:a16="http://schemas.microsoft.com/office/drawing/2014/main" val="200469525"/>
                    </a:ext>
                  </a:extLst>
                </a:gridCol>
                <a:gridCol w="4035879">
                  <a:extLst>
                    <a:ext uri="{9D8B030D-6E8A-4147-A177-3AD203B41FA5}">
                      <a16:colId xmlns:a16="http://schemas.microsoft.com/office/drawing/2014/main" val="2376696178"/>
                    </a:ext>
                  </a:extLst>
                </a:gridCol>
              </a:tblGrid>
              <a:tr h="822000">
                <a:tc>
                  <a:txBody>
                    <a:bodyPr/>
                    <a:lstStyle/>
                    <a:p>
                      <a:pPr algn="l"/>
                      <a:r>
                        <a:rPr lang="fr-CH" sz="2400" u="none" dirty="0">
                          <a:effectLst/>
                        </a:rPr>
                        <a:t>oxyton</a:t>
                      </a:r>
                      <a:endParaRPr lang="fr-CH" sz="2400" u="none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aigu</a:t>
                      </a:r>
                      <a:r>
                        <a:rPr lang="fr-CH" sz="2400" dirty="0">
                          <a:effectLst/>
                        </a:rPr>
                        <a:t> sur la 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>
                          <a:effectLst/>
                        </a:rPr>
                        <a:t>βω</a:t>
                      </a:r>
                      <a:r>
                        <a:rPr lang="el-GR" sz="2400" b="1" dirty="0">
                          <a:effectLst/>
                        </a:rPr>
                        <a:t>μός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σω</a:t>
                      </a:r>
                      <a:r>
                        <a:rPr lang="el-GR" sz="2400" b="1" dirty="0">
                          <a:effectLst/>
                        </a:rPr>
                        <a:t>τήρ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ἱερε</a:t>
                      </a:r>
                      <a:r>
                        <a:rPr lang="el-GR" sz="2400" b="1" dirty="0">
                          <a:effectLst/>
                        </a:rPr>
                        <a:t>ύς</a:t>
                      </a:r>
                      <a:endParaRPr lang="fr-CH" sz="24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978544"/>
                  </a:ext>
                </a:extLst>
              </a:tr>
              <a:tr h="822000">
                <a:tc>
                  <a:txBody>
                    <a:bodyPr/>
                    <a:lstStyle/>
                    <a:p>
                      <a:pPr algn="l"/>
                      <a:r>
                        <a:rPr lang="fr-CH" sz="2400" u="none" dirty="0">
                          <a:effectLst/>
                        </a:rPr>
                        <a:t>paroxyton</a:t>
                      </a:r>
                      <a:endParaRPr lang="fr-CH" sz="2400" u="none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aigu</a:t>
                      </a:r>
                      <a:r>
                        <a:rPr lang="fr-CH" sz="2400" dirty="0">
                          <a:effectLst/>
                        </a:rPr>
                        <a:t> sur l’avant-dernière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>
                          <a:effectLst/>
                        </a:rPr>
                        <a:t>λό</a:t>
                      </a:r>
                      <a:r>
                        <a:rPr lang="el-GR" sz="2400" dirty="0">
                          <a:effectLst/>
                        </a:rPr>
                        <a:t>γος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πολιτε</a:t>
                      </a:r>
                      <a:r>
                        <a:rPr lang="el-GR" sz="2400" b="1" dirty="0">
                          <a:effectLst/>
                        </a:rPr>
                        <a:t>ί</a:t>
                      </a:r>
                      <a:r>
                        <a:rPr lang="el-GR" sz="2400" dirty="0">
                          <a:effectLst/>
                        </a:rPr>
                        <a:t>α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3531039"/>
                  </a:ext>
                </a:extLst>
              </a:tr>
              <a:tr h="1644000">
                <a:tc>
                  <a:txBody>
                    <a:bodyPr/>
                    <a:lstStyle/>
                    <a:p>
                      <a:pPr algn="l"/>
                      <a:r>
                        <a:rPr lang="fr-CH" sz="2400" u="none" dirty="0">
                          <a:effectLst/>
                        </a:rPr>
                        <a:t>proparoxyton</a:t>
                      </a:r>
                      <a:endParaRPr lang="fr-CH" sz="2400" u="none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aigu</a:t>
                      </a:r>
                      <a:r>
                        <a:rPr lang="fr-CH" sz="2400" dirty="0">
                          <a:effectLst/>
                        </a:rPr>
                        <a:t> sur l’avant-avant-dernière (antépénultième)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>
                          <a:effectLst/>
                        </a:rPr>
                        <a:t>δι</a:t>
                      </a:r>
                      <a:r>
                        <a:rPr lang="el-GR" sz="2400" b="1" dirty="0">
                          <a:effectLst/>
                        </a:rPr>
                        <a:t>δάσ</a:t>
                      </a:r>
                      <a:r>
                        <a:rPr lang="el-GR" sz="2400" dirty="0">
                          <a:effectLst/>
                        </a:rPr>
                        <a:t>καλος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πα</a:t>
                      </a:r>
                      <a:r>
                        <a:rPr lang="el-GR" sz="2400" b="1" dirty="0">
                          <a:effectLst/>
                        </a:rPr>
                        <a:t>ρά</a:t>
                      </a:r>
                      <a:r>
                        <a:rPr lang="el-GR" sz="2400" dirty="0">
                          <a:effectLst/>
                        </a:rPr>
                        <a:t>θεσις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>
                          <a:effectLst/>
                        </a:rPr>
                        <a:t>ἀ</a:t>
                      </a:r>
                      <a:r>
                        <a:rPr lang="el-GR" sz="2400" b="1" dirty="0">
                          <a:effectLst/>
                        </a:rPr>
                        <a:t>πό</a:t>
                      </a:r>
                      <a:r>
                        <a:rPr lang="el-GR" sz="2400" dirty="0">
                          <a:effectLst/>
                        </a:rPr>
                        <a:t>νοια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3896770"/>
                  </a:ext>
                </a:extLst>
              </a:tr>
              <a:tr h="822000"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périspomène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circonflexe</a:t>
                      </a:r>
                      <a:r>
                        <a:rPr lang="fr-CH" sz="2400" dirty="0">
                          <a:effectLst/>
                        </a:rPr>
                        <a:t> sur la 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 err="1">
                          <a:effectLst/>
                        </a:rPr>
                        <a:t>ἀρε</a:t>
                      </a:r>
                      <a:r>
                        <a:rPr lang="el-GR" sz="2400" b="1" dirty="0" err="1">
                          <a:effectLst/>
                        </a:rPr>
                        <a:t>ταῖς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 err="1">
                          <a:effectLst/>
                        </a:rPr>
                        <a:t>χω</a:t>
                      </a:r>
                      <a:r>
                        <a:rPr lang="el-GR" sz="2400" b="1" dirty="0" err="1">
                          <a:effectLst/>
                        </a:rPr>
                        <a:t>ρῶν</a:t>
                      </a:r>
                      <a:endParaRPr lang="fr-CH" sz="24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734685"/>
                  </a:ext>
                </a:extLst>
              </a:tr>
              <a:tr h="822000"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propérispomène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400" dirty="0">
                          <a:effectLst/>
                        </a:rPr>
                        <a:t>accent </a:t>
                      </a:r>
                      <a:r>
                        <a:rPr lang="fr-CH" sz="2400" b="1" dirty="0">
                          <a:effectLst/>
                        </a:rPr>
                        <a:t>circonflexe</a:t>
                      </a:r>
                      <a:r>
                        <a:rPr lang="fr-CH" sz="2400" dirty="0">
                          <a:effectLst/>
                        </a:rPr>
                        <a:t> sur l’avant-dernière syllabe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 err="1">
                          <a:effectLst/>
                        </a:rPr>
                        <a:t>δῆ</a:t>
                      </a:r>
                      <a:r>
                        <a:rPr lang="el-GR" sz="2400" dirty="0" err="1">
                          <a:effectLst/>
                        </a:rPr>
                        <a:t>μος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 err="1">
                          <a:effectLst/>
                        </a:rPr>
                        <a:t>πο</a:t>
                      </a:r>
                      <a:r>
                        <a:rPr lang="el-GR" sz="2400" b="1" dirty="0" err="1">
                          <a:effectLst/>
                        </a:rPr>
                        <a:t>λῖ</a:t>
                      </a:r>
                      <a:r>
                        <a:rPr lang="el-GR" sz="2400" dirty="0" err="1">
                          <a:effectLst/>
                        </a:rPr>
                        <a:t>ται</a:t>
                      </a:r>
                      <a:r>
                        <a:rPr lang="fr-CH" sz="2400" dirty="0">
                          <a:effectLst/>
                        </a:rPr>
                        <a:t>, </a:t>
                      </a:r>
                      <a:r>
                        <a:rPr lang="el-GR" sz="2400" dirty="0" err="1">
                          <a:effectLst/>
                        </a:rPr>
                        <a:t>σω</a:t>
                      </a:r>
                      <a:r>
                        <a:rPr lang="el-GR" sz="2400" b="1" dirty="0" err="1">
                          <a:effectLst/>
                        </a:rPr>
                        <a:t>τῆ</a:t>
                      </a:r>
                      <a:r>
                        <a:rPr lang="el-GR" sz="2400" dirty="0" err="1">
                          <a:effectLst/>
                        </a:rPr>
                        <a:t>ρος</a:t>
                      </a:r>
                      <a:endParaRPr lang="fr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659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87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1E5D-8A00-087C-66DE-9C6314FC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Longue ou brève?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D09BF-6CC7-FB5D-E9AC-EF73817E204A}"/>
              </a:ext>
            </a:extLst>
          </p:cNvPr>
          <p:cNvSpPr txBox="1"/>
          <p:nvPr/>
        </p:nvSpPr>
        <p:spPr>
          <a:xfrm>
            <a:off x="2024743" y="2652568"/>
            <a:ext cx="43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ω</a:t>
            </a:r>
            <a:endParaRPr lang="fr-CH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7639F-D2BE-DC13-12FC-713687EBB972}"/>
              </a:ext>
            </a:extLst>
          </p:cNvPr>
          <p:cNvSpPr txBox="1"/>
          <p:nvPr/>
        </p:nvSpPr>
        <p:spPr>
          <a:xfrm>
            <a:off x="8643256" y="2151119"/>
            <a:ext cx="43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η</a:t>
            </a:r>
            <a:endParaRPr lang="fr-CH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0E24A-4431-030E-B284-05D141B8D480}"/>
              </a:ext>
            </a:extLst>
          </p:cNvPr>
          <p:cNvSpPr txBox="1"/>
          <p:nvPr/>
        </p:nvSpPr>
        <p:spPr>
          <a:xfrm>
            <a:off x="3633108" y="5312620"/>
            <a:ext cx="43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ο</a:t>
            </a:r>
            <a:endParaRPr lang="fr-CH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4001C-5FD6-5E64-4D0D-5E7E8FFF2CDF}"/>
              </a:ext>
            </a:extLst>
          </p:cNvPr>
          <p:cNvSpPr txBox="1"/>
          <p:nvPr/>
        </p:nvSpPr>
        <p:spPr>
          <a:xfrm>
            <a:off x="4332514" y="1913904"/>
            <a:ext cx="323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ε</a:t>
            </a:r>
            <a:endParaRPr lang="fr-CH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7F47A-7221-B3CC-6633-1ACD5EF3D51D}"/>
              </a:ext>
            </a:extLst>
          </p:cNvPr>
          <p:cNvSpPr txBox="1"/>
          <p:nvPr/>
        </p:nvSpPr>
        <p:spPr>
          <a:xfrm>
            <a:off x="1763486" y="4604266"/>
            <a:ext cx="337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α</a:t>
            </a:r>
            <a:endParaRPr lang="fr-CH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CC5A2-078F-0664-0679-F59DFD328BC2}"/>
              </a:ext>
            </a:extLst>
          </p:cNvPr>
          <p:cNvSpPr txBox="1"/>
          <p:nvPr/>
        </p:nvSpPr>
        <p:spPr>
          <a:xfrm>
            <a:off x="6836228" y="2778145"/>
            <a:ext cx="280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ι</a:t>
            </a:r>
            <a:endParaRPr lang="fr-CH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DCE1A0-6F95-D0B9-4235-6DF04F023F3E}"/>
              </a:ext>
            </a:extLst>
          </p:cNvPr>
          <p:cNvSpPr txBox="1"/>
          <p:nvPr/>
        </p:nvSpPr>
        <p:spPr>
          <a:xfrm>
            <a:off x="4906297" y="3688769"/>
            <a:ext cx="463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υ</a:t>
            </a:r>
            <a:endParaRPr lang="fr-CH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D67B44-2C6F-45C6-00BF-07916B4AA991}"/>
              </a:ext>
            </a:extLst>
          </p:cNvPr>
          <p:cNvSpPr txBox="1"/>
          <p:nvPr/>
        </p:nvSpPr>
        <p:spPr>
          <a:xfrm>
            <a:off x="6019800" y="1986962"/>
            <a:ext cx="912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 err="1"/>
              <a:t>αυ</a:t>
            </a:r>
            <a:endParaRPr lang="fr-CH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2E1CC-4BD1-3C9F-D238-B1977079344F}"/>
              </a:ext>
            </a:extLst>
          </p:cNvPr>
          <p:cNvSpPr txBox="1"/>
          <p:nvPr/>
        </p:nvSpPr>
        <p:spPr>
          <a:xfrm>
            <a:off x="7053943" y="3842657"/>
            <a:ext cx="603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ευ</a:t>
            </a:r>
            <a:endParaRPr lang="fr-CH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082323-77E9-35FE-48DC-2DCC6981842A}"/>
              </a:ext>
            </a:extLst>
          </p:cNvPr>
          <p:cNvSpPr txBox="1"/>
          <p:nvPr/>
        </p:nvSpPr>
        <p:spPr>
          <a:xfrm>
            <a:off x="3042557" y="4211989"/>
            <a:ext cx="660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 err="1"/>
              <a:t>ηυ</a:t>
            </a:r>
            <a:endParaRPr lang="fr-CH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933BDD-0EEA-783C-CD6E-2A22A5449A0D}"/>
              </a:ext>
            </a:extLst>
          </p:cNvPr>
          <p:cNvSpPr txBox="1"/>
          <p:nvPr/>
        </p:nvSpPr>
        <p:spPr>
          <a:xfrm>
            <a:off x="3428999" y="2582006"/>
            <a:ext cx="65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ου</a:t>
            </a:r>
            <a:endParaRPr lang="fr-CH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BB137A-C6EF-211F-0681-488E58CEE179}"/>
              </a:ext>
            </a:extLst>
          </p:cNvPr>
          <p:cNvSpPr txBox="1"/>
          <p:nvPr/>
        </p:nvSpPr>
        <p:spPr>
          <a:xfrm>
            <a:off x="5878286" y="5225534"/>
            <a:ext cx="772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 err="1"/>
              <a:t>ωυ</a:t>
            </a:r>
            <a:endParaRPr lang="fr-CH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9F4333-94AB-FA35-D244-9D3E5326896E}"/>
              </a:ext>
            </a:extLst>
          </p:cNvPr>
          <p:cNvSpPr txBox="1"/>
          <p:nvPr/>
        </p:nvSpPr>
        <p:spPr>
          <a:xfrm>
            <a:off x="7826827" y="5204154"/>
            <a:ext cx="65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αι</a:t>
            </a:r>
            <a:endParaRPr lang="fr-CH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A8EA4F-3CC7-B63A-1D69-2E5B7510B1A8}"/>
              </a:ext>
            </a:extLst>
          </p:cNvPr>
          <p:cNvSpPr txBox="1"/>
          <p:nvPr/>
        </p:nvSpPr>
        <p:spPr>
          <a:xfrm>
            <a:off x="8643256" y="3842657"/>
            <a:ext cx="65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οι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68804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1E5D-8A00-087C-66DE-9C6314FC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Longue ou brève?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D09BF-6CC7-FB5D-E9AC-EF73817E204A}"/>
              </a:ext>
            </a:extLst>
          </p:cNvPr>
          <p:cNvSpPr txBox="1"/>
          <p:nvPr/>
        </p:nvSpPr>
        <p:spPr>
          <a:xfrm>
            <a:off x="2024743" y="2652568"/>
            <a:ext cx="43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7030A0"/>
                </a:solidFill>
              </a:rPr>
              <a:t>ω</a:t>
            </a:r>
            <a:endParaRPr lang="fr-CH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7639F-D2BE-DC13-12FC-713687EBB972}"/>
              </a:ext>
            </a:extLst>
          </p:cNvPr>
          <p:cNvSpPr txBox="1"/>
          <p:nvPr/>
        </p:nvSpPr>
        <p:spPr>
          <a:xfrm>
            <a:off x="8643256" y="2151119"/>
            <a:ext cx="43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7030A0"/>
                </a:solidFill>
              </a:rPr>
              <a:t>η</a:t>
            </a:r>
            <a:endParaRPr lang="fr-CH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0E24A-4431-030E-B284-05D141B8D480}"/>
              </a:ext>
            </a:extLst>
          </p:cNvPr>
          <p:cNvSpPr txBox="1"/>
          <p:nvPr/>
        </p:nvSpPr>
        <p:spPr>
          <a:xfrm>
            <a:off x="3633108" y="5312620"/>
            <a:ext cx="43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5"/>
                </a:solidFill>
              </a:rPr>
              <a:t>ο</a:t>
            </a:r>
            <a:endParaRPr lang="fr-CH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4001C-5FD6-5E64-4D0D-5E7E8FFF2CDF}"/>
              </a:ext>
            </a:extLst>
          </p:cNvPr>
          <p:cNvSpPr txBox="1"/>
          <p:nvPr/>
        </p:nvSpPr>
        <p:spPr>
          <a:xfrm>
            <a:off x="4332514" y="1913904"/>
            <a:ext cx="323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5"/>
                </a:solidFill>
              </a:rPr>
              <a:t>ε</a:t>
            </a:r>
            <a:endParaRPr lang="fr-CH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7F47A-7221-B3CC-6633-1ACD5EF3D51D}"/>
              </a:ext>
            </a:extLst>
          </p:cNvPr>
          <p:cNvSpPr txBox="1"/>
          <p:nvPr/>
        </p:nvSpPr>
        <p:spPr>
          <a:xfrm>
            <a:off x="1763486" y="4604266"/>
            <a:ext cx="337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2"/>
                </a:solidFill>
              </a:rPr>
              <a:t>α</a:t>
            </a:r>
            <a:endParaRPr lang="fr-CH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CC5A2-078F-0664-0679-F59DFD328BC2}"/>
              </a:ext>
            </a:extLst>
          </p:cNvPr>
          <p:cNvSpPr txBox="1"/>
          <p:nvPr/>
        </p:nvSpPr>
        <p:spPr>
          <a:xfrm>
            <a:off x="6836228" y="2778145"/>
            <a:ext cx="280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2"/>
                </a:solidFill>
              </a:rPr>
              <a:t>ι</a:t>
            </a:r>
            <a:endParaRPr lang="fr-CH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DCE1A0-6F95-D0B9-4235-6DF04F023F3E}"/>
              </a:ext>
            </a:extLst>
          </p:cNvPr>
          <p:cNvSpPr txBox="1"/>
          <p:nvPr/>
        </p:nvSpPr>
        <p:spPr>
          <a:xfrm>
            <a:off x="4906297" y="3688769"/>
            <a:ext cx="463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2"/>
                </a:solidFill>
              </a:rPr>
              <a:t>υ</a:t>
            </a:r>
            <a:endParaRPr lang="fr-CH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D67B44-2C6F-45C6-00BF-07916B4AA991}"/>
              </a:ext>
            </a:extLst>
          </p:cNvPr>
          <p:cNvSpPr txBox="1"/>
          <p:nvPr/>
        </p:nvSpPr>
        <p:spPr>
          <a:xfrm>
            <a:off x="6019800" y="1986962"/>
            <a:ext cx="912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 err="1">
                <a:solidFill>
                  <a:srgbClr val="7030A0"/>
                </a:solidFill>
              </a:rPr>
              <a:t>αυ</a:t>
            </a:r>
            <a:endParaRPr lang="fr-CH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2E1CC-4BD1-3C9F-D238-B1977079344F}"/>
              </a:ext>
            </a:extLst>
          </p:cNvPr>
          <p:cNvSpPr txBox="1"/>
          <p:nvPr/>
        </p:nvSpPr>
        <p:spPr>
          <a:xfrm>
            <a:off x="7053943" y="3842657"/>
            <a:ext cx="603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7030A0"/>
                </a:solidFill>
              </a:rPr>
              <a:t>ευ</a:t>
            </a:r>
            <a:endParaRPr lang="fr-CH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082323-77E9-35FE-48DC-2DCC6981842A}"/>
              </a:ext>
            </a:extLst>
          </p:cNvPr>
          <p:cNvSpPr txBox="1"/>
          <p:nvPr/>
        </p:nvSpPr>
        <p:spPr>
          <a:xfrm>
            <a:off x="3042557" y="4211989"/>
            <a:ext cx="660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 err="1">
                <a:solidFill>
                  <a:srgbClr val="7030A0"/>
                </a:solidFill>
              </a:rPr>
              <a:t>ηυ</a:t>
            </a:r>
            <a:endParaRPr lang="fr-CH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933BDD-0EEA-783C-CD6E-2A22A5449A0D}"/>
              </a:ext>
            </a:extLst>
          </p:cNvPr>
          <p:cNvSpPr txBox="1"/>
          <p:nvPr/>
        </p:nvSpPr>
        <p:spPr>
          <a:xfrm>
            <a:off x="3428999" y="2582006"/>
            <a:ext cx="65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7030A0"/>
                </a:solidFill>
              </a:rPr>
              <a:t>ου</a:t>
            </a:r>
            <a:endParaRPr lang="fr-CH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BB137A-C6EF-211F-0681-488E58CEE179}"/>
              </a:ext>
            </a:extLst>
          </p:cNvPr>
          <p:cNvSpPr txBox="1"/>
          <p:nvPr/>
        </p:nvSpPr>
        <p:spPr>
          <a:xfrm>
            <a:off x="5878286" y="5225534"/>
            <a:ext cx="772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 err="1">
                <a:solidFill>
                  <a:srgbClr val="7030A0"/>
                </a:solidFill>
              </a:rPr>
              <a:t>ωυ</a:t>
            </a:r>
            <a:endParaRPr lang="fr-CH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9F4333-94AB-FA35-D244-9D3E5326896E}"/>
              </a:ext>
            </a:extLst>
          </p:cNvPr>
          <p:cNvSpPr txBox="1"/>
          <p:nvPr/>
        </p:nvSpPr>
        <p:spPr>
          <a:xfrm>
            <a:off x="7826827" y="5204154"/>
            <a:ext cx="65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2"/>
                </a:solidFill>
              </a:rPr>
              <a:t>αι</a:t>
            </a:r>
            <a:endParaRPr lang="fr-CH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A8EA4F-3CC7-B63A-1D69-2E5B7510B1A8}"/>
              </a:ext>
            </a:extLst>
          </p:cNvPr>
          <p:cNvSpPr txBox="1"/>
          <p:nvPr/>
        </p:nvSpPr>
        <p:spPr>
          <a:xfrm>
            <a:off x="8643256" y="3842657"/>
            <a:ext cx="65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2"/>
                </a:solidFill>
              </a:rPr>
              <a:t>οι</a:t>
            </a:r>
            <a:endParaRPr lang="fr-CH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9F15B3-5920-CB90-415A-8DFB4F361509}"/>
              </a:ext>
            </a:extLst>
          </p:cNvPr>
          <p:cNvSpPr txBox="1"/>
          <p:nvPr/>
        </p:nvSpPr>
        <p:spPr>
          <a:xfrm>
            <a:off x="10529079" y="5465764"/>
            <a:ext cx="116217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7030A0"/>
                </a:solidFill>
              </a:rPr>
              <a:t>longue</a:t>
            </a:r>
          </a:p>
          <a:p>
            <a:r>
              <a:rPr lang="fr-CH" dirty="0">
                <a:solidFill>
                  <a:schemeClr val="accent5"/>
                </a:solidFill>
              </a:rPr>
              <a:t>brève</a:t>
            </a:r>
          </a:p>
          <a:p>
            <a:r>
              <a:rPr lang="fr-CH" dirty="0">
                <a:solidFill>
                  <a:schemeClr val="accent2"/>
                </a:solidFill>
              </a:rPr>
              <a:t>ça dépend</a:t>
            </a:r>
          </a:p>
        </p:txBody>
      </p:sp>
    </p:spTree>
    <p:extLst>
      <p:ext uri="{BB962C8B-B14F-4D97-AF65-F5344CB8AC3E}">
        <p14:creationId xmlns:p14="http://schemas.microsoft.com/office/powerpoint/2010/main" val="2081668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48ECA40-243E-43EE-BE44-6D06A30A4D2E}"/>
              </a:ext>
            </a:extLst>
          </p:cNvPr>
          <p:cNvSpPr txBox="1"/>
          <p:nvPr/>
        </p:nvSpPr>
        <p:spPr>
          <a:xfrm>
            <a:off x="838200" y="1490008"/>
            <a:ext cx="7064829" cy="416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Si la </a:t>
            </a:r>
            <a:r>
              <a:rPr lang="fr-CH" sz="2400" b="1" dirty="0"/>
              <a:t>première</a:t>
            </a:r>
            <a:r>
              <a:rPr lang="fr-CH" sz="2400" dirty="0"/>
              <a:t> des deux voyelles portait l’accent aigu, la contraction porte l’accent __________.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r>
              <a:rPr lang="fr-CH" sz="2400" dirty="0">
                <a:effectLst/>
              </a:rPr>
              <a:t>	*</a:t>
            </a:r>
            <a:r>
              <a:rPr lang="el-GR" sz="2400" dirty="0" err="1">
                <a:effectLst/>
              </a:rPr>
              <a:t>τιμ</a:t>
            </a:r>
            <a:r>
              <a:rPr lang="el-GR" sz="2400" b="1" dirty="0" err="1">
                <a:effectLst/>
              </a:rPr>
              <a:t>άε</a:t>
            </a:r>
            <a:r>
              <a:rPr lang="el-GR" sz="2400" dirty="0" err="1">
                <a:effectLst/>
              </a:rPr>
              <a:t>τε</a:t>
            </a:r>
            <a:r>
              <a:rPr lang="fr-CH" sz="2400" dirty="0">
                <a:effectLst/>
              </a:rPr>
              <a:t> &gt; </a:t>
            </a:r>
            <a:r>
              <a:rPr lang="el-GR" sz="2400" dirty="0">
                <a:effectLst/>
              </a:rPr>
              <a:t>τιμ</a:t>
            </a:r>
            <a:r>
              <a:rPr lang="fr-CH" sz="2400" b="1" dirty="0"/>
              <a:t>_</a:t>
            </a:r>
            <a:r>
              <a:rPr lang="el-GR" sz="2400" dirty="0">
                <a:effectLst/>
              </a:rPr>
              <a:t>τε</a:t>
            </a:r>
            <a:endParaRPr lang="fr-CH" sz="2400" dirty="0">
              <a:effectLst/>
              <a:latin typeface="Orthos" panose="02020604060306020203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Si la </a:t>
            </a:r>
            <a:r>
              <a:rPr lang="fr-CH" sz="2400" b="1" dirty="0"/>
              <a:t>seconde</a:t>
            </a:r>
            <a:r>
              <a:rPr lang="fr-CH" sz="2400" dirty="0"/>
              <a:t> des deux voyelles portait l’accent aigu, la contraction porte l’accent __________.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pPr>
              <a:lnSpc>
                <a:spcPct val="107000"/>
              </a:lnSpc>
            </a:pPr>
            <a:r>
              <a:rPr lang="fr-CH" sz="2400" dirty="0"/>
              <a:t>	</a:t>
            </a:r>
            <a:r>
              <a:rPr lang="fr-CH" sz="2400" dirty="0">
                <a:effectLst/>
              </a:rPr>
              <a:t>*</a:t>
            </a:r>
            <a:r>
              <a:rPr lang="el-GR" sz="2400" dirty="0" err="1">
                <a:effectLst/>
              </a:rPr>
              <a:t>τιμ</a:t>
            </a:r>
            <a:r>
              <a:rPr lang="el-GR" sz="2400" b="1" dirty="0" err="1">
                <a:effectLst/>
              </a:rPr>
              <a:t>αό</a:t>
            </a:r>
            <a:r>
              <a:rPr lang="el-GR" sz="2400" dirty="0" err="1">
                <a:effectLst/>
              </a:rPr>
              <a:t>μεθα</a:t>
            </a:r>
            <a:r>
              <a:rPr lang="fr-CH" sz="2400" dirty="0">
                <a:effectLst/>
              </a:rPr>
              <a:t> &gt; </a:t>
            </a:r>
            <a:r>
              <a:rPr lang="el-GR" sz="2400" dirty="0">
                <a:effectLst/>
              </a:rPr>
              <a:t>τιμ</a:t>
            </a:r>
            <a:r>
              <a:rPr lang="fr-CH" sz="2400" b="1" dirty="0"/>
              <a:t>_</a:t>
            </a:r>
            <a:r>
              <a:rPr lang="el-GR" sz="2400" dirty="0" err="1">
                <a:effectLst/>
              </a:rPr>
              <a:t>μεθα</a:t>
            </a:r>
            <a:endParaRPr lang="fr-CH" sz="2400" dirty="0">
              <a:effectLst/>
              <a:latin typeface="Orthos" panose="02020604060306020203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3434D-FF89-EB77-97A0-C0502012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01"/>
            <a:ext cx="10515600" cy="1325563"/>
          </a:xfrm>
        </p:spPr>
        <p:txBody>
          <a:bodyPr/>
          <a:lstStyle/>
          <a:p>
            <a:r>
              <a:rPr lang="fr-CH" dirty="0"/>
              <a:t>Les contractions</a:t>
            </a:r>
          </a:p>
        </p:txBody>
      </p:sp>
    </p:spTree>
    <p:extLst>
      <p:ext uri="{BB962C8B-B14F-4D97-AF65-F5344CB8AC3E}">
        <p14:creationId xmlns:p14="http://schemas.microsoft.com/office/powerpoint/2010/main" val="3753982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48ECA40-243E-43EE-BE44-6D06A30A4D2E}"/>
              </a:ext>
            </a:extLst>
          </p:cNvPr>
          <p:cNvSpPr txBox="1"/>
          <p:nvPr/>
        </p:nvSpPr>
        <p:spPr>
          <a:xfrm>
            <a:off x="838200" y="1490008"/>
            <a:ext cx="7064829" cy="416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Si la </a:t>
            </a:r>
            <a:r>
              <a:rPr lang="fr-CH" sz="2400" b="1" dirty="0"/>
              <a:t>première</a:t>
            </a:r>
            <a:r>
              <a:rPr lang="fr-CH" sz="2400" dirty="0"/>
              <a:t> des deux voyelles portait l’accent aigu, la contraction porte l’accent circonflexe.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r>
              <a:rPr lang="fr-CH" sz="2400" dirty="0">
                <a:effectLst/>
              </a:rPr>
              <a:t>	*</a:t>
            </a:r>
            <a:r>
              <a:rPr lang="el-GR" sz="2400" dirty="0" err="1">
                <a:effectLst/>
              </a:rPr>
              <a:t>τιμ</a:t>
            </a:r>
            <a:r>
              <a:rPr lang="el-GR" sz="2400" b="1" dirty="0" err="1">
                <a:effectLst/>
              </a:rPr>
              <a:t>άε</a:t>
            </a:r>
            <a:r>
              <a:rPr lang="el-GR" sz="2400" dirty="0" err="1">
                <a:effectLst/>
              </a:rPr>
              <a:t>τε</a:t>
            </a:r>
            <a:r>
              <a:rPr lang="fr-CH" sz="2400" dirty="0">
                <a:effectLst/>
              </a:rPr>
              <a:t> &gt; </a:t>
            </a:r>
            <a:r>
              <a:rPr lang="el-GR" sz="2400" dirty="0" err="1">
                <a:effectLst/>
              </a:rPr>
              <a:t>τιμ</a:t>
            </a:r>
            <a:r>
              <a:rPr lang="el-GR" sz="2400" b="1" dirty="0" err="1">
                <a:effectLst/>
              </a:rPr>
              <a:t>ᾶ</a:t>
            </a:r>
            <a:r>
              <a:rPr lang="el-GR" sz="2400" dirty="0" err="1">
                <a:effectLst/>
              </a:rPr>
              <a:t>τε</a:t>
            </a:r>
            <a:endParaRPr lang="fr-CH" sz="2400" dirty="0">
              <a:effectLst/>
              <a:latin typeface="Orthos" panose="02020604060306020203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Si la </a:t>
            </a:r>
            <a:r>
              <a:rPr lang="fr-CH" sz="2400" b="1" dirty="0"/>
              <a:t>seconde</a:t>
            </a:r>
            <a:r>
              <a:rPr lang="fr-CH" sz="2400" dirty="0"/>
              <a:t> des deux voyelles portait l’accent aigu, la contraction porte l’accent aigu.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pPr>
              <a:lnSpc>
                <a:spcPct val="107000"/>
              </a:lnSpc>
            </a:pPr>
            <a:r>
              <a:rPr lang="fr-CH" sz="2400" dirty="0"/>
              <a:t>	</a:t>
            </a:r>
            <a:r>
              <a:rPr lang="fr-CH" sz="2400" dirty="0">
                <a:effectLst/>
              </a:rPr>
              <a:t>*</a:t>
            </a:r>
            <a:r>
              <a:rPr lang="el-GR" sz="2400" dirty="0" err="1">
                <a:effectLst/>
              </a:rPr>
              <a:t>τιμ</a:t>
            </a:r>
            <a:r>
              <a:rPr lang="el-GR" sz="2400" b="1" dirty="0" err="1">
                <a:effectLst/>
              </a:rPr>
              <a:t>αό</a:t>
            </a:r>
            <a:r>
              <a:rPr lang="el-GR" sz="2400" dirty="0" err="1">
                <a:effectLst/>
              </a:rPr>
              <a:t>μεθα</a:t>
            </a:r>
            <a:r>
              <a:rPr lang="fr-CH" sz="2400" dirty="0">
                <a:effectLst/>
              </a:rPr>
              <a:t> &gt; </a:t>
            </a:r>
            <a:r>
              <a:rPr lang="el-GR" sz="2400" dirty="0" err="1">
                <a:effectLst/>
              </a:rPr>
              <a:t>τιμ</a:t>
            </a:r>
            <a:r>
              <a:rPr lang="el-GR" sz="2400" b="1" dirty="0" err="1">
                <a:effectLst/>
              </a:rPr>
              <a:t>ώ</a:t>
            </a:r>
            <a:r>
              <a:rPr lang="el-GR" sz="2400" dirty="0" err="1">
                <a:effectLst/>
              </a:rPr>
              <a:t>μεθα</a:t>
            </a:r>
            <a:endParaRPr lang="fr-CH" sz="2400" dirty="0">
              <a:effectLst/>
              <a:latin typeface="Orthos" panose="02020604060306020203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3434D-FF89-EB77-97A0-C0502012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01"/>
            <a:ext cx="10515600" cy="1325563"/>
          </a:xfrm>
        </p:spPr>
        <p:txBody>
          <a:bodyPr/>
          <a:lstStyle/>
          <a:p>
            <a:r>
              <a:rPr lang="fr-CH" dirty="0"/>
              <a:t>Les contractions</a:t>
            </a:r>
          </a:p>
        </p:txBody>
      </p:sp>
    </p:spTree>
    <p:extLst>
      <p:ext uri="{BB962C8B-B14F-4D97-AF65-F5344CB8AC3E}">
        <p14:creationId xmlns:p14="http://schemas.microsoft.com/office/powerpoint/2010/main" val="862292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holding an open book&#10;&#10;Description automatically generated">
            <a:extLst>
              <a:ext uri="{FF2B5EF4-FFF2-40B4-BE49-F238E27FC236}">
                <a16:creationId xmlns:a16="http://schemas.microsoft.com/office/drawing/2014/main" id="{4BE17884-043E-6DA1-4FE7-66310ECE5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529" r="9089" b="532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4E13C-3978-6CEE-DA63-2C7EB36D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Accentuation des formes conjuguées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B1EDB-510B-3831-0021-47D6E6DA05D5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H" sz="700" dirty="0">
                <a:solidFill>
                  <a:srgbClr val="FFFFFF"/>
                </a:solidFill>
                <a:hlinkClick r:id="rId3" tooltip="https://www.flickr.com/photos/lac-bac/4050115164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r-CH" sz="700" dirty="0">
                <a:solidFill>
                  <a:srgbClr val="FFFFFF"/>
                </a:solidFill>
              </a:rPr>
              <a:t> by </a:t>
            </a:r>
            <a:r>
              <a:rPr lang="fr-CH" sz="700" dirty="0" err="1">
                <a:solidFill>
                  <a:srgbClr val="FFFFFF"/>
                </a:solidFill>
              </a:rPr>
              <a:t>Unknown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Author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is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licensed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under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r-CH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22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Accentuation des formes conjuguées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dirty="0"/>
              <a:t>En principe: « </a:t>
            </a:r>
            <a:r>
              <a:rPr lang="fr-FR" dirty="0" err="1"/>
              <a:t>anaclise</a:t>
            </a:r>
            <a:r>
              <a:rPr lang="fr-FR" dirty="0"/>
              <a:t> » (L’accent remonte le plus possible.)</a:t>
            </a:r>
          </a:p>
          <a:p>
            <a:pPr marL="0" indent="0">
              <a:buClr>
                <a:schemeClr val="accent5"/>
              </a:buClr>
              <a:buNone/>
            </a:pPr>
            <a:endParaRPr lang="fr-FR" dirty="0"/>
          </a:p>
          <a:p>
            <a:pPr>
              <a:buClr>
                <a:schemeClr val="accent5"/>
              </a:buClr>
            </a:pPr>
            <a:r>
              <a:rPr lang="fr-FR" dirty="0"/>
              <a:t>Exceptions: participes + infinitifs + adjectifs verbaux </a:t>
            </a:r>
            <a:endParaRPr lang="el-GR" dirty="0"/>
          </a:p>
          <a:p>
            <a:pPr marL="0" indent="0">
              <a:buClr>
                <a:schemeClr val="accent5"/>
              </a:buClr>
              <a:buNone/>
            </a:pPr>
            <a:r>
              <a:rPr lang="fr-FR" dirty="0"/>
              <a:t>(qui sont des formes nominales du verbe, donc déclinées et non conjuguées)</a:t>
            </a:r>
          </a:p>
          <a:p>
            <a:pPr marL="0" indent="0">
              <a:buClr>
                <a:schemeClr val="accent5"/>
              </a:buClr>
              <a:buNone/>
            </a:pPr>
            <a:endParaRPr lang="fr-FR" dirty="0">
              <a:solidFill>
                <a:srgbClr val="FF0000"/>
              </a:solidFill>
            </a:endParaRPr>
          </a:p>
          <a:p>
            <a:pPr>
              <a:buClr>
                <a:schemeClr val="accent5"/>
              </a:buClr>
            </a:pPr>
            <a:r>
              <a:rPr lang="fr-FR" dirty="0"/>
              <a:t>L’accent ne remonte jamais plus haut que l’augment.</a:t>
            </a:r>
          </a:p>
        </p:txBody>
      </p:sp>
    </p:spTree>
    <p:extLst>
      <p:ext uri="{BB962C8B-B14F-4D97-AF65-F5344CB8AC3E}">
        <p14:creationId xmlns:p14="http://schemas.microsoft.com/office/powerpoint/2010/main" val="1609401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Accentuation des formes conjuguées: exemple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endParaRPr lang="fr-CH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παιδεύομαι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παιδεύῃ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παιδεύεται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παιδευόμεθα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παιδεύεσθε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παιδεύονται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7F9179-68E5-4F8D-B339-07E940A336FF}"/>
              </a:ext>
            </a:extLst>
          </p:cNvPr>
          <p:cNvSpPr txBox="1"/>
          <p:nvPr/>
        </p:nvSpPr>
        <p:spPr>
          <a:xfrm>
            <a:off x="3948157" y="2721776"/>
            <a:ext cx="6428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Dernière syllabe longue -&gt; accent remonte de 2 syllabes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09AD538-FF1C-4689-B6C3-330AFF10180B}"/>
              </a:ext>
            </a:extLst>
          </p:cNvPr>
          <p:cNvCxnSpPr>
            <a:cxnSpLocks/>
          </p:cNvCxnSpPr>
          <p:nvPr/>
        </p:nvCxnSpPr>
        <p:spPr>
          <a:xfrm flipH="1">
            <a:off x="2859579" y="2906442"/>
            <a:ext cx="108857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45B360-A726-EAC6-DB81-F1B3DED32AEB}"/>
              </a:ext>
            </a:extLst>
          </p:cNvPr>
          <p:cNvSpPr txBox="1"/>
          <p:nvPr/>
        </p:nvSpPr>
        <p:spPr>
          <a:xfrm>
            <a:off x="5200650" y="3874770"/>
            <a:ext cx="416052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Cf. la règle de limitation: l’accent aigu remonte de max. 3 syllabes si finale est brève, et de 2 syllabes si elle est longue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F1FF8C3E-8E43-CCB8-F07F-CE810367C240}"/>
              </a:ext>
            </a:extLst>
          </p:cNvPr>
          <p:cNvSpPr txBox="1"/>
          <p:nvPr/>
        </p:nvSpPr>
        <p:spPr>
          <a:xfrm>
            <a:off x="838200" y="5552988"/>
            <a:ext cx="3290842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NB. Dans les désinences verbales, α</a:t>
            </a:r>
            <a:r>
              <a:rPr lang="el-GR" sz="2000" dirty="0"/>
              <a:t>ι </a:t>
            </a:r>
            <a:r>
              <a:rPr lang="fr-CH" sz="2000" dirty="0"/>
              <a:t>et </a:t>
            </a:r>
            <a:r>
              <a:rPr lang="el-GR" sz="2000" dirty="0"/>
              <a:t>οι</a:t>
            </a:r>
            <a:r>
              <a:rPr lang="fr-CH" sz="2000" dirty="0"/>
              <a:t> sont brèves, sauf à l’optatif.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63841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18AE9-0EEE-8995-6544-84B122011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3DF14-A485-8657-C3A8-98C38A2D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6">
                    <a:lumMod val="75000"/>
                  </a:schemeClr>
                </a:solidFill>
              </a:rPr>
              <a:t>La même chose d’après le système classique…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5F8CCE-F3B6-5CEF-6AF8-F651C4788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endParaRPr lang="fr-CH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παιδεύομαι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 err="1"/>
              <a:t>παιδεύῃ</a:t>
            </a:r>
            <a:endParaRPr lang="el-GR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παιδεύεται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παιδευόμεθα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παιδεύεσθε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παιδεύονται</a:t>
            </a:r>
            <a:endParaRPr lang="fr-FR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9D81A-B8A0-E0AD-55A7-1E2319F7BFF3}"/>
              </a:ext>
            </a:extLst>
          </p:cNvPr>
          <p:cNvSpPr txBox="1"/>
          <p:nvPr/>
        </p:nvSpPr>
        <p:spPr>
          <a:xfrm>
            <a:off x="5200650" y="3874770"/>
            <a:ext cx="416052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Règle des trois mores: l’accent ne remonte jamais plus de trois mores depuis la fin du mot.</a:t>
            </a: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D9B4D44A-3437-BFBD-A218-44389204A2C7}"/>
              </a:ext>
            </a:extLst>
          </p:cNvPr>
          <p:cNvSpPr/>
          <p:nvPr/>
        </p:nvSpPr>
        <p:spPr>
          <a:xfrm>
            <a:off x="2246393" y="266319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FB35FF92-5713-5EBE-3575-A1466DEAC85B}"/>
              </a:ext>
            </a:extLst>
          </p:cNvPr>
          <p:cNvSpPr/>
          <p:nvPr/>
        </p:nvSpPr>
        <p:spPr>
          <a:xfrm>
            <a:off x="1858252" y="266319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AE9436AF-ED59-733B-4DBE-9EA47A64263B}"/>
              </a:ext>
            </a:extLst>
          </p:cNvPr>
          <p:cNvSpPr/>
          <p:nvPr/>
        </p:nvSpPr>
        <p:spPr>
          <a:xfrm>
            <a:off x="1663012" y="266319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7ED7C11B-1FD1-A1C5-A500-21ED88DC6625}"/>
              </a:ext>
            </a:extLst>
          </p:cNvPr>
          <p:cNvSpPr/>
          <p:nvPr/>
        </p:nvSpPr>
        <p:spPr>
          <a:xfrm>
            <a:off x="1646080" y="3123934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3BDFE273-59C8-8DCC-D211-CFBBD4B4AE20}"/>
              </a:ext>
            </a:extLst>
          </p:cNvPr>
          <p:cNvSpPr/>
          <p:nvPr/>
        </p:nvSpPr>
        <p:spPr>
          <a:xfrm>
            <a:off x="1801102" y="3123934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3" name="Doughnut 12">
            <a:extLst>
              <a:ext uri="{FF2B5EF4-FFF2-40B4-BE49-F238E27FC236}">
                <a16:creationId xmlns:a16="http://schemas.microsoft.com/office/drawing/2014/main" id="{DF02F574-D819-F8C2-5FBB-9362DFA555DB}"/>
              </a:ext>
            </a:extLst>
          </p:cNvPr>
          <p:cNvSpPr/>
          <p:nvPr/>
        </p:nvSpPr>
        <p:spPr>
          <a:xfrm>
            <a:off x="1918326" y="3123934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144FB9D4-6AC7-AB9B-4050-6402C840C547}"/>
              </a:ext>
            </a:extLst>
          </p:cNvPr>
          <p:cNvSpPr/>
          <p:nvPr/>
        </p:nvSpPr>
        <p:spPr>
          <a:xfrm>
            <a:off x="2189243" y="3557905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5" name="Doughnut 14">
            <a:extLst>
              <a:ext uri="{FF2B5EF4-FFF2-40B4-BE49-F238E27FC236}">
                <a16:creationId xmlns:a16="http://schemas.microsoft.com/office/drawing/2014/main" id="{6569FF92-8748-3A87-5906-5EE5CC76307C}"/>
              </a:ext>
            </a:extLst>
          </p:cNvPr>
          <p:cNvSpPr/>
          <p:nvPr/>
        </p:nvSpPr>
        <p:spPr>
          <a:xfrm>
            <a:off x="1815934" y="3557905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0A55A154-99C5-9514-E3A6-D060F0303EE5}"/>
              </a:ext>
            </a:extLst>
          </p:cNvPr>
          <p:cNvSpPr/>
          <p:nvPr/>
        </p:nvSpPr>
        <p:spPr>
          <a:xfrm>
            <a:off x="1665377" y="3557905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DCBAA6F4-B225-00A4-6773-E3D521B4EDFB}"/>
              </a:ext>
            </a:extLst>
          </p:cNvPr>
          <p:cNvSpPr/>
          <p:nvPr/>
        </p:nvSpPr>
        <p:spPr>
          <a:xfrm>
            <a:off x="1829916" y="4018649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7FA31661-661B-ABC9-E69D-145346E222CD}"/>
              </a:ext>
            </a:extLst>
          </p:cNvPr>
          <p:cNvSpPr/>
          <p:nvPr/>
        </p:nvSpPr>
        <p:spPr>
          <a:xfrm>
            <a:off x="2146075" y="4018649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9" name="Doughnut 18">
            <a:extLst>
              <a:ext uri="{FF2B5EF4-FFF2-40B4-BE49-F238E27FC236}">
                <a16:creationId xmlns:a16="http://schemas.microsoft.com/office/drawing/2014/main" id="{0E046A23-9DA4-67C9-9D6D-AEA621C8C091}"/>
              </a:ext>
            </a:extLst>
          </p:cNvPr>
          <p:cNvSpPr/>
          <p:nvPr/>
        </p:nvSpPr>
        <p:spPr>
          <a:xfrm>
            <a:off x="2462234" y="4018649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0" name="Doughnut 19">
            <a:extLst>
              <a:ext uri="{FF2B5EF4-FFF2-40B4-BE49-F238E27FC236}">
                <a16:creationId xmlns:a16="http://schemas.microsoft.com/office/drawing/2014/main" id="{1A02F605-9022-6AEF-C469-3838AD9C1F33}"/>
              </a:ext>
            </a:extLst>
          </p:cNvPr>
          <p:cNvSpPr/>
          <p:nvPr/>
        </p:nvSpPr>
        <p:spPr>
          <a:xfrm>
            <a:off x="2263725" y="445262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1" name="Doughnut 20">
            <a:extLst>
              <a:ext uri="{FF2B5EF4-FFF2-40B4-BE49-F238E27FC236}">
                <a16:creationId xmlns:a16="http://schemas.microsoft.com/office/drawing/2014/main" id="{831EDC6B-B4D3-5CCF-9A50-7877DF2F7A2F}"/>
              </a:ext>
            </a:extLst>
          </p:cNvPr>
          <p:cNvSpPr/>
          <p:nvPr/>
        </p:nvSpPr>
        <p:spPr>
          <a:xfrm>
            <a:off x="1829916" y="4456533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2" name="Doughnut 21">
            <a:extLst>
              <a:ext uri="{FF2B5EF4-FFF2-40B4-BE49-F238E27FC236}">
                <a16:creationId xmlns:a16="http://schemas.microsoft.com/office/drawing/2014/main" id="{1FBC43D4-0E72-4C4E-BFD6-FF7A0F9EB8FF}"/>
              </a:ext>
            </a:extLst>
          </p:cNvPr>
          <p:cNvSpPr/>
          <p:nvPr/>
        </p:nvSpPr>
        <p:spPr>
          <a:xfrm>
            <a:off x="1663012" y="445262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3" name="Doughnut 22">
            <a:extLst>
              <a:ext uri="{FF2B5EF4-FFF2-40B4-BE49-F238E27FC236}">
                <a16:creationId xmlns:a16="http://schemas.microsoft.com/office/drawing/2014/main" id="{B545B837-98C5-8736-C712-9A674A13C627}"/>
              </a:ext>
            </a:extLst>
          </p:cNvPr>
          <p:cNvSpPr/>
          <p:nvPr/>
        </p:nvSpPr>
        <p:spPr>
          <a:xfrm>
            <a:off x="2320875" y="4959823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4" name="Doughnut 23">
            <a:extLst>
              <a:ext uri="{FF2B5EF4-FFF2-40B4-BE49-F238E27FC236}">
                <a16:creationId xmlns:a16="http://schemas.microsoft.com/office/drawing/2014/main" id="{5EFAF479-78BD-BC34-51FD-098DD59915F4}"/>
              </a:ext>
            </a:extLst>
          </p:cNvPr>
          <p:cNvSpPr/>
          <p:nvPr/>
        </p:nvSpPr>
        <p:spPr>
          <a:xfrm>
            <a:off x="1854531" y="4959823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5" name="Doughnut 24">
            <a:extLst>
              <a:ext uri="{FF2B5EF4-FFF2-40B4-BE49-F238E27FC236}">
                <a16:creationId xmlns:a16="http://schemas.microsoft.com/office/drawing/2014/main" id="{BE8340AE-EA24-DC2E-3C23-11FA1163EF55}"/>
              </a:ext>
            </a:extLst>
          </p:cNvPr>
          <p:cNvSpPr/>
          <p:nvPr/>
        </p:nvSpPr>
        <p:spPr>
          <a:xfrm>
            <a:off x="1665379" y="4959823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19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339830-F6D3-421A-A46A-B4B48243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Accentuation des formes conjuguées: exercice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DCDEF8-C27E-5DAE-CD1E-1A0EE3145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621194"/>
              </p:ext>
            </p:extLst>
          </p:nvPr>
        </p:nvGraphicFramePr>
        <p:xfrm>
          <a:off x="1614377" y="2420369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6814381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2343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Forme à accentuer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Forme accentuée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333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ἐφυλαξα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102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καταλεγε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34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βουλευσον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95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ἐξηυρον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/>
                        <a:t>λελοιπα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58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κατηλθε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529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ἐλπιζω</a:t>
                      </a:r>
                      <a:r>
                        <a:rPr lang="el-GR" dirty="0"/>
                        <a:t> </a:t>
                      </a:r>
                      <a:r>
                        <a:rPr lang="el-GR" dirty="0" err="1"/>
                        <a:t>ἰεναι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374531"/>
                  </a:ext>
                </a:extLst>
              </a:tr>
            </a:tbl>
          </a:graphicData>
        </a:graphic>
      </p:graphicFrame>
      <p:sp>
        <p:nvSpPr>
          <p:cNvPr id="3" name="ZoneTexte 4">
            <a:extLst>
              <a:ext uri="{FF2B5EF4-FFF2-40B4-BE49-F238E27FC236}">
                <a16:creationId xmlns:a16="http://schemas.microsoft.com/office/drawing/2014/main" id="{3161C3F3-66A0-50C9-0EC9-C5D3ABD82854}"/>
              </a:ext>
            </a:extLst>
          </p:cNvPr>
          <p:cNvSpPr txBox="1"/>
          <p:nvPr/>
        </p:nvSpPr>
        <p:spPr>
          <a:xfrm>
            <a:off x="1614377" y="5650959"/>
            <a:ext cx="3374571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NB. Dans les désinences verbales, α</a:t>
            </a:r>
            <a:r>
              <a:rPr lang="fr-CH" sz="2000" dirty="0"/>
              <a:t> est la plupart du temps brève.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7131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A person sitting at a desk looking at her phone&#10;&#10;Description automatically generated">
            <a:extLst>
              <a:ext uri="{FF2B5EF4-FFF2-40B4-BE49-F238E27FC236}">
                <a16:creationId xmlns:a16="http://schemas.microsoft.com/office/drawing/2014/main" id="{D676A4B4-3B66-44D4-C2EB-FFB3F3006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09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5975A-1D7C-C41D-89E3-52A19945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fr-CH">
                <a:solidFill>
                  <a:srgbClr val="FFFFFF"/>
                </a:solidFill>
              </a:rPr>
              <a:t>Correction des exercices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2F7F3C-4A66-93B4-9273-AC6297C94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84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900D7-2462-469C-8265-CCC26215A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F08F2-69FF-AEE9-16DE-25EF1E666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Accentuation des formes conjuguées: exercice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BBF680-31CD-E26D-41DC-50A368814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999268"/>
              </p:ext>
            </p:extLst>
          </p:nvPr>
        </p:nvGraphicFramePr>
        <p:xfrm>
          <a:off x="1614377" y="2420369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6814381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2343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Forme à accentuer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Forme accentuée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333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ἐφυλαξα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ἐφύλαξα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102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καταλεγε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κατάλεγε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34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βουλευσον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βούλευσον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95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ἐξηυρον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ἐξηῦρον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/>
                        <a:t>λελοιπα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λέλοιπα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58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κατηλθε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κατῆλθε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529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ἐλπιζω</a:t>
                      </a:r>
                      <a:r>
                        <a:rPr lang="el-GR" dirty="0"/>
                        <a:t> </a:t>
                      </a:r>
                      <a:r>
                        <a:rPr lang="el-GR" dirty="0" err="1"/>
                        <a:t>ἰεναι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ἐλπίζω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1"/>
                          </a:solidFill>
                        </a:rPr>
                        <a:t>ἰέναι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374531"/>
                  </a:ext>
                </a:extLst>
              </a:tr>
            </a:tbl>
          </a:graphicData>
        </a:graphic>
      </p:graphicFrame>
      <p:sp>
        <p:nvSpPr>
          <p:cNvPr id="6" name="ZoneTexte 4">
            <a:extLst>
              <a:ext uri="{FF2B5EF4-FFF2-40B4-BE49-F238E27FC236}">
                <a16:creationId xmlns:a16="http://schemas.microsoft.com/office/drawing/2014/main" id="{67ADB0EB-81A1-431B-8DAD-4CB5730225B4}"/>
              </a:ext>
            </a:extLst>
          </p:cNvPr>
          <p:cNvSpPr txBox="1"/>
          <p:nvPr/>
        </p:nvSpPr>
        <p:spPr>
          <a:xfrm>
            <a:off x="1614377" y="5650959"/>
            <a:ext cx="3374571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NB. Dans les désinences verbales, α</a:t>
            </a:r>
            <a:r>
              <a:rPr lang="fr-CH" sz="2000" dirty="0"/>
              <a:t> est la plupart du temps brève.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75447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erson holding an open book&#10;&#10;Description automatically generated">
            <a:extLst>
              <a:ext uri="{FF2B5EF4-FFF2-40B4-BE49-F238E27FC236}">
                <a16:creationId xmlns:a16="http://schemas.microsoft.com/office/drawing/2014/main" id="{91D2278E-E5EC-E560-6E89-2638AF280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91" t="11529" r="-1" b="5324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0C549-F271-1B23-4873-7DB81D0CE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CH" sz="2800">
                <a:solidFill>
                  <a:schemeClr val="bg1"/>
                </a:solidFill>
              </a:rPr>
              <a:t>Accentuation des formes déclinées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D0A06-C47D-81B3-4020-058307B7CB11}"/>
              </a:ext>
            </a:extLst>
          </p:cNvPr>
          <p:cNvSpPr txBox="1"/>
          <p:nvPr/>
        </p:nvSpPr>
        <p:spPr>
          <a:xfrm>
            <a:off x="6209185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H" sz="700" dirty="0">
                <a:solidFill>
                  <a:srgbClr val="FFFFFF"/>
                </a:solidFill>
                <a:hlinkClick r:id="rId3" tooltip="https://www.flickr.com/photos/lac-bac/4050115164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r-CH" sz="700" dirty="0">
                <a:solidFill>
                  <a:srgbClr val="FFFFFF"/>
                </a:solidFill>
              </a:rPr>
              <a:t> by </a:t>
            </a:r>
            <a:r>
              <a:rPr lang="fr-CH" sz="700" dirty="0" err="1">
                <a:solidFill>
                  <a:srgbClr val="FFFFFF"/>
                </a:solidFill>
              </a:rPr>
              <a:t>Unknown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Author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is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licensed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under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r-CH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30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Accentuation des formes déclinées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/>
              </a:buClr>
            </a:pPr>
            <a:r>
              <a:rPr lang="fr-FR" sz="2400" dirty="0"/>
              <a:t>En principe: accent </a:t>
            </a:r>
            <a:r>
              <a:rPr lang="fr-CH" sz="2400" dirty="0"/>
              <a:t>reste </a:t>
            </a:r>
            <a:r>
              <a:rPr lang="fr-FR" sz="2400" dirty="0"/>
              <a:t>sur la syllabe du mot au nominatif (cf. dictionnaire)</a:t>
            </a:r>
          </a:p>
          <a:p>
            <a:pPr marL="0" indent="0">
              <a:buClr>
                <a:schemeClr val="accent5"/>
              </a:buClr>
              <a:buNone/>
            </a:pPr>
            <a:endParaRPr lang="fr-FR" sz="2400" dirty="0"/>
          </a:p>
          <a:p>
            <a:pPr>
              <a:buClr>
                <a:schemeClr val="accent5"/>
              </a:buClr>
            </a:pPr>
            <a:r>
              <a:rPr lang="fr-FR" sz="2400" dirty="0"/>
              <a:t>Éventuellement: changement de place si la valeur de la dernière syllabe change lors de la déclinaison</a:t>
            </a:r>
          </a:p>
          <a:p>
            <a:pPr>
              <a:buClr>
                <a:schemeClr val="accent5"/>
              </a:buClr>
            </a:pPr>
            <a:endParaRPr lang="fr-FR" sz="2400" dirty="0"/>
          </a:p>
          <a:p>
            <a:pPr>
              <a:buClr>
                <a:schemeClr val="accent5"/>
              </a:buClr>
            </a:pPr>
            <a:r>
              <a:rPr lang="fr-FR" sz="2400" dirty="0"/>
              <a:t>Mêmes règles pour les noms et les adjectifs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51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B773D-3B2F-54A0-D920-BEA9CE66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5"/>
                </a:solidFill>
              </a:rPr>
              <a:t>Quelques longueurs de désinences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9DE057-BD82-EA0B-69CE-D7222F0830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92858"/>
              </p:ext>
            </p:extLst>
          </p:nvPr>
        </p:nvGraphicFramePr>
        <p:xfrm>
          <a:off x="609599" y="2149654"/>
          <a:ext cx="10972801" cy="3451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4069">
                  <a:extLst>
                    <a:ext uri="{9D8B030D-6E8A-4147-A177-3AD203B41FA5}">
                      <a16:colId xmlns:a16="http://schemas.microsoft.com/office/drawing/2014/main" val="327723983"/>
                    </a:ext>
                  </a:extLst>
                </a:gridCol>
                <a:gridCol w="4589418">
                  <a:extLst>
                    <a:ext uri="{9D8B030D-6E8A-4147-A177-3AD203B41FA5}">
                      <a16:colId xmlns:a16="http://schemas.microsoft.com/office/drawing/2014/main" val="2933247576"/>
                    </a:ext>
                  </a:extLst>
                </a:gridCol>
                <a:gridCol w="661851">
                  <a:extLst>
                    <a:ext uri="{9D8B030D-6E8A-4147-A177-3AD203B41FA5}">
                      <a16:colId xmlns:a16="http://schemas.microsoft.com/office/drawing/2014/main" val="1045090422"/>
                    </a:ext>
                  </a:extLst>
                </a:gridCol>
                <a:gridCol w="4737463">
                  <a:extLst>
                    <a:ext uri="{9D8B030D-6E8A-4147-A177-3AD203B41FA5}">
                      <a16:colId xmlns:a16="http://schemas.microsoft.com/office/drawing/2014/main" val="2035062601"/>
                    </a:ext>
                  </a:extLst>
                </a:gridCol>
              </a:tblGrid>
              <a:tr h="378982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b="1" dirty="0">
                          <a:effectLst/>
                        </a:rPr>
                        <a:t>syllabe longue</a:t>
                      </a:r>
                      <a:endParaRPr lang="en-CH" sz="24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b="1" dirty="0">
                          <a:effectLst/>
                        </a:rPr>
                        <a:t>syllabe brève</a:t>
                      </a:r>
                      <a:endParaRPr lang="en-CH" sz="24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74057"/>
                  </a:ext>
                </a:extLst>
              </a:tr>
              <a:tr h="7776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 dirty="0">
                          <a:effectLst/>
                        </a:rPr>
                        <a:t>-ας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400" dirty="0">
                          <a:effectLst/>
                        </a:rPr>
                        <a:t>a) 1</a:t>
                      </a:r>
                      <a:r>
                        <a:rPr lang="fr-CH" sz="2400" baseline="30000" dirty="0">
                          <a:effectLst/>
                        </a:rPr>
                        <a:t>ère</a:t>
                      </a:r>
                      <a:r>
                        <a:rPr lang="fr-CH" sz="2400" dirty="0">
                          <a:effectLst/>
                        </a:rPr>
                        <a:t> </a:t>
                      </a:r>
                      <a:r>
                        <a:rPr lang="fr-CH" sz="2400" dirty="0" err="1">
                          <a:effectLst/>
                        </a:rPr>
                        <a:t>décl</a:t>
                      </a:r>
                      <a:r>
                        <a:rPr lang="fr-CH" sz="2400" dirty="0">
                          <a:effectLst/>
                        </a:rPr>
                        <a:t>. </a:t>
                      </a:r>
                      <a:r>
                        <a:rPr lang="fr-CH" sz="2400" dirty="0" err="1">
                          <a:effectLst/>
                        </a:rPr>
                        <a:t>gén</a:t>
                      </a:r>
                      <a:r>
                        <a:rPr lang="fr-CH" sz="2400" dirty="0">
                          <a:effectLst/>
                        </a:rPr>
                        <a:t>. </a:t>
                      </a:r>
                      <a:r>
                        <a:rPr lang="fr-CH" sz="2400" dirty="0" err="1">
                          <a:effectLst/>
                        </a:rPr>
                        <a:t>sing</a:t>
                      </a:r>
                      <a:r>
                        <a:rPr lang="fr-CH" sz="2400" dirty="0">
                          <a:effectLst/>
                        </a:rPr>
                        <a:t>. (</a:t>
                      </a:r>
                      <a:r>
                        <a:rPr lang="el-GR" sz="2400" dirty="0" err="1">
                          <a:effectLst/>
                        </a:rPr>
                        <a:t>τῆς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αἰτίας</a:t>
                      </a:r>
                      <a:r>
                        <a:rPr lang="fr-CH" sz="2400" dirty="0">
                          <a:effectLst/>
                        </a:rPr>
                        <a:t>) et acc. pl. (</a:t>
                      </a:r>
                      <a:r>
                        <a:rPr lang="el-GR" sz="2400" dirty="0" err="1">
                          <a:effectLst/>
                        </a:rPr>
                        <a:t>τὰς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αἰτίας</a:t>
                      </a:r>
                      <a:r>
                        <a:rPr lang="fr-CH" sz="2400" dirty="0">
                          <a:effectLst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400" dirty="0">
                          <a:effectLst/>
                        </a:rPr>
                        <a:t>b) acc. pl. des noms de la 1</a:t>
                      </a:r>
                      <a:r>
                        <a:rPr lang="fr-CH" sz="2400" baseline="30000" dirty="0">
                          <a:effectLst/>
                        </a:rPr>
                        <a:t>ère</a:t>
                      </a:r>
                      <a:r>
                        <a:rPr lang="fr-CH" sz="2400" dirty="0">
                          <a:effectLst/>
                        </a:rPr>
                        <a:t> </a:t>
                      </a:r>
                      <a:r>
                        <a:rPr lang="fr-CH" sz="2400" dirty="0" err="1">
                          <a:effectLst/>
                        </a:rPr>
                        <a:t>décl</a:t>
                      </a:r>
                      <a:r>
                        <a:rPr lang="fr-CH" sz="2400" dirty="0">
                          <a:effectLst/>
                        </a:rPr>
                        <a:t>. en  -</a:t>
                      </a:r>
                      <a:r>
                        <a:rPr lang="el-GR" sz="2400" dirty="0">
                          <a:effectLst/>
                        </a:rPr>
                        <a:t>ης</a:t>
                      </a:r>
                      <a:r>
                        <a:rPr lang="fr-CH" sz="2400" dirty="0">
                          <a:effectLst/>
                        </a:rPr>
                        <a:t>/-</a:t>
                      </a:r>
                      <a:r>
                        <a:rPr lang="el-GR" sz="2400" dirty="0">
                          <a:effectLst/>
                        </a:rPr>
                        <a:t>ας</a:t>
                      </a:r>
                      <a:r>
                        <a:rPr lang="fr-CH" sz="2400" dirty="0">
                          <a:effectLst/>
                        </a:rPr>
                        <a:t> (p. ex. </a:t>
                      </a:r>
                      <a:r>
                        <a:rPr lang="el-GR" sz="2400" dirty="0" err="1">
                          <a:effectLst/>
                        </a:rPr>
                        <a:t>πολίτας</a:t>
                      </a:r>
                      <a:r>
                        <a:rPr lang="fr-CH" sz="2400" dirty="0">
                          <a:effectLst/>
                        </a:rPr>
                        <a:t>)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 dirty="0">
                          <a:effectLst/>
                        </a:rPr>
                        <a:t>-ας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acc. pl. de la 3</a:t>
                      </a:r>
                      <a:r>
                        <a:rPr lang="fr-CH" sz="2400" baseline="30000" dirty="0">
                          <a:effectLst/>
                        </a:rPr>
                        <a:t>e</a:t>
                      </a:r>
                      <a:r>
                        <a:rPr lang="fr-CH" sz="2400" dirty="0">
                          <a:effectLst/>
                        </a:rPr>
                        <a:t> </a:t>
                      </a:r>
                      <a:r>
                        <a:rPr lang="fr-CH" sz="2400" dirty="0" err="1">
                          <a:effectLst/>
                        </a:rPr>
                        <a:t>décl</a:t>
                      </a:r>
                      <a:r>
                        <a:rPr lang="fr-CH" sz="2400" dirty="0">
                          <a:effectLst/>
                        </a:rPr>
                        <a:t>. (</a:t>
                      </a:r>
                      <a:r>
                        <a:rPr lang="el-GR" sz="2400" dirty="0" err="1">
                          <a:effectLst/>
                        </a:rPr>
                        <a:t>τοὺς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Ἕλληνας</a:t>
                      </a:r>
                      <a:r>
                        <a:rPr lang="fr-CH" sz="2400" dirty="0">
                          <a:effectLst/>
                        </a:rPr>
                        <a:t>)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677457"/>
                  </a:ext>
                </a:extLst>
              </a:tr>
              <a:tr h="3789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>
                          <a:effectLst/>
                        </a:rPr>
                        <a:t>-αι</a:t>
                      </a:r>
                      <a:r>
                        <a:rPr lang="fr-CH" sz="2400">
                          <a:effectLst/>
                        </a:rPr>
                        <a:t>/</a:t>
                      </a:r>
                      <a:r>
                        <a:rPr lang="el-GR" sz="2400">
                          <a:effectLst/>
                        </a:rPr>
                        <a:t>-ᾳ</a:t>
                      </a:r>
                      <a:endParaRPr lang="en-CH" sz="240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 dirty="0">
                          <a:effectLst/>
                        </a:rPr>
                        <a:t>1</a:t>
                      </a:r>
                      <a:r>
                        <a:rPr lang="el-GR" sz="2400" baseline="30000" dirty="0">
                          <a:effectLst/>
                        </a:rPr>
                        <a:t>è</a:t>
                      </a:r>
                      <a:r>
                        <a:rPr lang="fr-CH" sz="2400" baseline="30000" dirty="0">
                          <a:effectLst/>
                        </a:rPr>
                        <a:t>re</a:t>
                      </a:r>
                      <a:r>
                        <a:rPr lang="fr-CH" sz="2400" dirty="0">
                          <a:effectLst/>
                        </a:rPr>
                        <a:t> d</a:t>
                      </a:r>
                      <a:r>
                        <a:rPr lang="el-GR" sz="2400" dirty="0" err="1">
                          <a:effectLst/>
                        </a:rPr>
                        <a:t>é</a:t>
                      </a:r>
                      <a:r>
                        <a:rPr lang="fr-CH" sz="2400" dirty="0">
                          <a:effectLst/>
                        </a:rPr>
                        <a:t>cl</a:t>
                      </a:r>
                      <a:r>
                        <a:rPr lang="el-GR" sz="2400" dirty="0">
                          <a:effectLst/>
                        </a:rPr>
                        <a:t>. </a:t>
                      </a:r>
                      <a:r>
                        <a:rPr lang="fr-CH" sz="2400" dirty="0" err="1">
                          <a:effectLst/>
                        </a:rPr>
                        <a:t>dat</a:t>
                      </a:r>
                      <a:r>
                        <a:rPr lang="el-GR" sz="2400" dirty="0">
                          <a:effectLst/>
                        </a:rPr>
                        <a:t>. </a:t>
                      </a:r>
                      <a:r>
                        <a:rPr lang="fr-CH" sz="2400" dirty="0" err="1">
                          <a:effectLst/>
                        </a:rPr>
                        <a:t>sing</a:t>
                      </a:r>
                      <a:r>
                        <a:rPr lang="el-GR" sz="2400" dirty="0">
                          <a:effectLst/>
                        </a:rPr>
                        <a:t>. (</a:t>
                      </a:r>
                      <a:r>
                        <a:rPr lang="el-GR" sz="2400" dirty="0" err="1">
                          <a:effectLst/>
                        </a:rPr>
                        <a:t>τῆι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χώραι</a:t>
                      </a:r>
                      <a:r>
                        <a:rPr lang="el-GR" sz="2400" dirty="0">
                          <a:effectLst/>
                        </a:rPr>
                        <a:t> = </a:t>
                      </a:r>
                      <a:r>
                        <a:rPr lang="el-GR" sz="2400" dirty="0" err="1">
                          <a:effectLst/>
                        </a:rPr>
                        <a:t>τῇ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χώρᾳ</a:t>
                      </a:r>
                      <a:r>
                        <a:rPr lang="el-GR" sz="2400" dirty="0">
                          <a:effectLst/>
                        </a:rPr>
                        <a:t>)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>
                          <a:effectLst/>
                        </a:rPr>
                        <a:t>-αι</a:t>
                      </a:r>
                      <a:endParaRPr lang="en-CH" sz="240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 dirty="0">
                          <a:effectLst/>
                        </a:rPr>
                        <a:t>1</a:t>
                      </a:r>
                      <a:r>
                        <a:rPr lang="el-GR" sz="2400" baseline="30000" dirty="0">
                          <a:effectLst/>
                        </a:rPr>
                        <a:t>è</a:t>
                      </a:r>
                      <a:r>
                        <a:rPr lang="fr-CH" sz="2400" baseline="30000" dirty="0">
                          <a:effectLst/>
                        </a:rPr>
                        <a:t>re</a:t>
                      </a:r>
                      <a:r>
                        <a:rPr lang="fr-CH" sz="2400" dirty="0">
                          <a:effectLst/>
                        </a:rPr>
                        <a:t> d</a:t>
                      </a:r>
                      <a:r>
                        <a:rPr lang="el-GR" sz="2400" dirty="0" err="1">
                          <a:effectLst/>
                        </a:rPr>
                        <a:t>é</a:t>
                      </a:r>
                      <a:r>
                        <a:rPr lang="fr-CH" sz="2400" dirty="0">
                          <a:effectLst/>
                        </a:rPr>
                        <a:t>cl</a:t>
                      </a:r>
                      <a:r>
                        <a:rPr lang="el-GR" sz="2400" dirty="0">
                          <a:effectLst/>
                        </a:rPr>
                        <a:t>. </a:t>
                      </a:r>
                      <a:r>
                        <a:rPr lang="fr-CH" sz="2400" dirty="0">
                          <a:effectLst/>
                        </a:rPr>
                        <a:t>nom</a:t>
                      </a:r>
                      <a:r>
                        <a:rPr lang="el-GR" sz="2400" dirty="0">
                          <a:effectLst/>
                        </a:rPr>
                        <a:t>. </a:t>
                      </a:r>
                      <a:r>
                        <a:rPr lang="fr-CH" sz="2400" dirty="0">
                          <a:effectLst/>
                        </a:rPr>
                        <a:t>pl</a:t>
                      </a:r>
                      <a:r>
                        <a:rPr lang="el-GR" sz="2400" dirty="0">
                          <a:effectLst/>
                        </a:rPr>
                        <a:t>. (</a:t>
                      </a:r>
                      <a:r>
                        <a:rPr lang="el-GR" sz="2400" dirty="0" err="1">
                          <a:effectLst/>
                        </a:rPr>
                        <a:t>αἱ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χῶραι</a:t>
                      </a:r>
                      <a:r>
                        <a:rPr lang="el-GR" sz="2400" dirty="0">
                          <a:effectLst/>
                        </a:rPr>
                        <a:t>, </a:t>
                      </a:r>
                      <a:r>
                        <a:rPr lang="el-GR" sz="2400" dirty="0" err="1">
                          <a:effectLst/>
                        </a:rPr>
                        <a:t>αἱ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Μοῦσαι</a:t>
                      </a:r>
                      <a:r>
                        <a:rPr lang="el-GR" sz="2400" dirty="0">
                          <a:effectLst/>
                        </a:rPr>
                        <a:t>)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838819"/>
                  </a:ext>
                </a:extLst>
              </a:tr>
              <a:tr h="3789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>
                          <a:effectLst/>
                        </a:rPr>
                        <a:t>-ωι</a:t>
                      </a:r>
                      <a:r>
                        <a:rPr lang="fr-CH" sz="2400">
                          <a:effectLst/>
                        </a:rPr>
                        <a:t>/</a:t>
                      </a:r>
                      <a:r>
                        <a:rPr lang="el-GR" sz="2400">
                          <a:effectLst/>
                        </a:rPr>
                        <a:t>-ῳ</a:t>
                      </a:r>
                      <a:endParaRPr lang="en-CH" sz="240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 dirty="0">
                          <a:effectLst/>
                        </a:rPr>
                        <a:t>2</a:t>
                      </a:r>
                      <a:r>
                        <a:rPr lang="fr-CH" sz="2400" baseline="30000" dirty="0">
                          <a:effectLst/>
                        </a:rPr>
                        <a:t>e</a:t>
                      </a:r>
                      <a:r>
                        <a:rPr lang="fr-CH" sz="2400" dirty="0">
                          <a:effectLst/>
                        </a:rPr>
                        <a:t> d</a:t>
                      </a:r>
                      <a:r>
                        <a:rPr lang="el-GR" sz="2400" dirty="0" err="1">
                          <a:effectLst/>
                        </a:rPr>
                        <a:t>é</a:t>
                      </a:r>
                      <a:r>
                        <a:rPr lang="fr-CH" sz="2400" dirty="0">
                          <a:effectLst/>
                        </a:rPr>
                        <a:t>cl</a:t>
                      </a:r>
                      <a:r>
                        <a:rPr lang="el-GR" sz="2400" dirty="0">
                          <a:effectLst/>
                        </a:rPr>
                        <a:t>. </a:t>
                      </a:r>
                      <a:r>
                        <a:rPr lang="fr-CH" sz="2400" dirty="0" err="1">
                          <a:effectLst/>
                        </a:rPr>
                        <a:t>dat</a:t>
                      </a:r>
                      <a:r>
                        <a:rPr lang="el-GR" sz="2400" dirty="0">
                          <a:effectLst/>
                        </a:rPr>
                        <a:t>. </a:t>
                      </a:r>
                      <a:r>
                        <a:rPr lang="fr-CH" sz="2400" dirty="0" err="1">
                          <a:effectLst/>
                        </a:rPr>
                        <a:t>sing</a:t>
                      </a:r>
                      <a:r>
                        <a:rPr lang="el-GR" sz="2400" dirty="0">
                          <a:effectLst/>
                        </a:rPr>
                        <a:t>. (</a:t>
                      </a:r>
                      <a:r>
                        <a:rPr lang="el-GR" sz="2400" dirty="0" err="1">
                          <a:effectLst/>
                        </a:rPr>
                        <a:t>τῶι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δήμωι</a:t>
                      </a:r>
                      <a:r>
                        <a:rPr lang="el-GR" sz="2400" dirty="0">
                          <a:effectLst/>
                        </a:rPr>
                        <a:t> = </a:t>
                      </a:r>
                      <a:r>
                        <a:rPr lang="el-GR" sz="2400" dirty="0" err="1">
                          <a:effectLst/>
                        </a:rPr>
                        <a:t>τῷ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δήμῳ</a:t>
                      </a:r>
                      <a:r>
                        <a:rPr lang="el-GR" sz="2400" dirty="0">
                          <a:effectLst/>
                        </a:rPr>
                        <a:t>)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l-GR" sz="2400">
                          <a:effectLst/>
                        </a:rPr>
                        <a:t>-οι</a:t>
                      </a:r>
                      <a:endParaRPr lang="en-CH" sz="240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2</a:t>
                      </a:r>
                      <a:r>
                        <a:rPr lang="fr-CH" sz="2400" baseline="30000" dirty="0">
                          <a:effectLst/>
                        </a:rPr>
                        <a:t>e</a:t>
                      </a:r>
                      <a:r>
                        <a:rPr lang="fr-CH" sz="2400" dirty="0">
                          <a:effectLst/>
                        </a:rPr>
                        <a:t> </a:t>
                      </a:r>
                      <a:r>
                        <a:rPr lang="fr-CH" sz="2400" dirty="0" err="1">
                          <a:effectLst/>
                        </a:rPr>
                        <a:t>décl</a:t>
                      </a:r>
                      <a:r>
                        <a:rPr lang="fr-CH" sz="2400" dirty="0">
                          <a:effectLst/>
                        </a:rPr>
                        <a:t>. nom. pl. (</a:t>
                      </a:r>
                      <a:r>
                        <a:rPr lang="el-GR" sz="2400" dirty="0" err="1">
                          <a:effectLst/>
                        </a:rPr>
                        <a:t>οἱ</a:t>
                      </a:r>
                      <a:r>
                        <a:rPr lang="el-GR" sz="2400" dirty="0">
                          <a:effectLst/>
                        </a:rPr>
                        <a:t> </a:t>
                      </a:r>
                      <a:r>
                        <a:rPr lang="el-GR" sz="2400" dirty="0" err="1">
                          <a:effectLst/>
                        </a:rPr>
                        <a:t>δῆμοι</a:t>
                      </a:r>
                      <a:r>
                        <a:rPr lang="fr-CH" sz="2400" dirty="0">
                          <a:effectLst/>
                        </a:rPr>
                        <a:t>)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863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906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29DC6-9993-0681-73D3-9DDB5608F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04CAD-9EC9-FCD6-1FC4-F8F325FE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sz="4000" dirty="0">
                <a:solidFill>
                  <a:schemeClr val="accent5"/>
                </a:solidFill>
              </a:rPr>
              <a:t>Exemple: Nom proparoxyton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926DFA-A32B-8CE9-3ECD-F2F14176C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Clr>
                <a:schemeClr val="accent5"/>
              </a:buClr>
              <a:buNone/>
            </a:pPr>
            <a:endParaRPr lang="fr-CH" sz="22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 err="1"/>
              <a:t>ὁ</a:t>
            </a:r>
            <a:r>
              <a:rPr lang="el-GR" sz="2200" dirty="0"/>
              <a:t> ἄνθρωπος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ὦ ἄνθρωπε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τὸν ἄνθρωπον</a:t>
            </a:r>
            <a:endParaRPr lang="fr-FR" sz="2200" dirty="0"/>
          </a:p>
          <a:p>
            <a:pPr marL="0" indent="0">
              <a:buNone/>
            </a:pPr>
            <a:r>
              <a:rPr lang="el-GR" sz="2200" dirty="0"/>
              <a:t>τοῦ ἀνθρώπου</a:t>
            </a:r>
          </a:p>
          <a:p>
            <a:pPr marL="0" indent="0">
              <a:buNone/>
            </a:pPr>
            <a:r>
              <a:rPr lang="el-GR" sz="2200" dirty="0"/>
              <a:t>τῷ ἀνθρώπῳ</a:t>
            </a:r>
          </a:p>
          <a:p>
            <a:pPr marL="0" indent="0">
              <a:buNone/>
            </a:pPr>
            <a:endParaRPr lang="el-GR" sz="2200" dirty="0"/>
          </a:p>
          <a:p>
            <a:pPr marL="0" indent="0">
              <a:buNone/>
            </a:pPr>
            <a:r>
              <a:rPr lang="el-GR" sz="2200" dirty="0"/>
              <a:t>οἱ ἄνθρωποι</a:t>
            </a:r>
          </a:p>
          <a:p>
            <a:pPr marL="0" indent="0">
              <a:buNone/>
            </a:pPr>
            <a:r>
              <a:rPr lang="el-GR" sz="2200" dirty="0"/>
              <a:t>τοὺς ἀνθρώπους</a:t>
            </a:r>
          </a:p>
          <a:p>
            <a:pPr marL="0" indent="0">
              <a:buNone/>
            </a:pPr>
            <a:r>
              <a:rPr lang="el-GR" sz="2200" dirty="0"/>
              <a:t>τῶν ἀνθρώπων</a:t>
            </a:r>
          </a:p>
          <a:p>
            <a:pPr marL="0" indent="0">
              <a:buNone/>
            </a:pPr>
            <a:r>
              <a:rPr lang="el-GR" sz="2200" dirty="0"/>
              <a:t>τοῖς ἀνθρώποις</a:t>
            </a:r>
            <a:endParaRPr lang="fr-FR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D39C8-5612-E29B-61AA-7BBC46D55FC9}"/>
              </a:ext>
            </a:extLst>
          </p:cNvPr>
          <p:cNvSpPr txBox="1"/>
          <p:nvPr/>
        </p:nvSpPr>
        <p:spPr>
          <a:xfrm>
            <a:off x="5611528" y="3012707"/>
            <a:ext cx="1010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8E7BB3-3E1E-B181-9451-52BC8988A80D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2435192" y="2425566"/>
            <a:ext cx="3176336" cy="971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C5C229-A93D-AC72-3B4A-C9F4A64F4B2E}"/>
              </a:ext>
            </a:extLst>
          </p:cNvPr>
          <p:cNvCxnSpPr>
            <a:stCxn id="10" idx="1"/>
          </p:cNvCxnSpPr>
          <p:nvPr/>
        </p:nvCxnSpPr>
        <p:spPr>
          <a:xfrm flipH="1">
            <a:off x="2704699" y="3397428"/>
            <a:ext cx="2906829" cy="1927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A782F06-8E46-FB00-589C-165249848FFD}"/>
                  </a:ext>
                </a:extLst>
              </p14:cNvPr>
              <p14:cNvContentPartPr/>
              <p14:nvPr/>
            </p14:nvContentPartPr>
            <p14:xfrm>
              <a:off x="974235" y="2055244"/>
              <a:ext cx="532082" cy="370322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A782F06-8E46-FB00-589C-165249848F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247" y="2037250"/>
                <a:ext cx="567698" cy="405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DA17F43-206A-E7D1-1375-6B88DDF06E14}"/>
                  </a:ext>
                </a:extLst>
              </p14:cNvPr>
              <p14:cNvContentPartPr/>
              <p14:nvPr/>
            </p14:nvContentPartPr>
            <p14:xfrm>
              <a:off x="1840509" y="3243839"/>
              <a:ext cx="532082" cy="370322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DA17F43-206A-E7D1-1375-6B88DDF06E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2521" y="3225845"/>
                <a:ext cx="567698" cy="4059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2282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sz="4000" dirty="0">
                <a:solidFill>
                  <a:schemeClr val="accent5"/>
                </a:solidFill>
              </a:rPr>
              <a:t>Exemple: Nom proparoxyton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Clr>
                <a:schemeClr val="accent5"/>
              </a:buClr>
              <a:buNone/>
            </a:pPr>
            <a:endParaRPr lang="fr-CH" sz="22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 err="1"/>
              <a:t>ὁ</a:t>
            </a:r>
            <a:r>
              <a:rPr lang="el-GR" sz="2200" dirty="0"/>
              <a:t> ἄνθρωπος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ὦ ἄνθρωπε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τὸν ἄνθρωπον</a:t>
            </a:r>
            <a:endParaRPr lang="fr-FR" sz="2200" dirty="0"/>
          </a:p>
          <a:p>
            <a:pPr marL="0" indent="0">
              <a:buNone/>
            </a:pPr>
            <a:r>
              <a:rPr lang="el-GR" sz="2200" dirty="0"/>
              <a:t>τοῦ ἀνθρώπου</a:t>
            </a:r>
          </a:p>
          <a:p>
            <a:pPr marL="0" indent="0">
              <a:buNone/>
            </a:pPr>
            <a:r>
              <a:rPr lang="el-GR" sz="2200" dirty="0"/>
              <a:t>τῷ ἀνθρώπῳ</a:t>
            </a:r>
          </a:p>
          <a:p>
            <a:pPr marL="0" indent="0">
              <a:buNone/>
            </a:pPr>
            <a:endParaRPr lang="el-GR" sz="2200" dirty="0"/>
          </a:p>
          <a:p>
            <a:pPr marL="0" indent="0">
              <a:buNone/>
            </a:pPr>
            <a:r>
              <a:rPr lang="el-GR" sz="2200" dirty="0"/>
              <a:t>οἱ ἄνθρωποι</a:t>
            </a:r>
          </a:p>
          <a:p>
            <a:pPr marL="0" indent="0">
              <a:buNone/>
            </a:pPr>
            <a:r>
              <a:rPr lang="el-GR" sz="2200" dirty="0"/>
              <a:t>τοὺς ἀνθρώπους</a:t>
            </a:r>
          </a:p>
          <a:p>
            <a:pPr marL="0" indent="0">
              <a:buNone/>
            </a:pPr>
            <a:r>
              <a:rPr lang="el-GR" sz="2200" dirty="0"/>
              <a:t>τῶν ἀνθρώπων</a:t>
            </a:r>
          </a:p>
          <a:p>
            <a:pPr marL="0" indent="0">
              <a:buNone/>
            </a:pPr>
            <a:r>
              <a:rPr lang="el-GR" sz="2200" dirty="0"/>
              <a:t>τοῖς ἀνθρώποις</a:t>
            </a:r>
            <a:endParaRPr lang="fr-FR" sz="2200" dirty="0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FAD336BD-0B26-4489-8EB1-69E7FCBDE0FF}"/>
              </a:ext>
            </a:extLst>
          </p:cNvPr>
          <p:cNvSpPr/>
          <p:nvPr/>
        </p:nvSpPr>
        <p:spPr>
          <a:xfrm>
            <a:off x="3174764" y="2315228"/>
            <a:ext cx="350378" cy="998681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8D797F0A-99FA-4CF5-98A8-232AAE4A9371}"/>
              </a:ext>
            </a:extLst>
          </p:cNvPr>
          <p:cNvSpPr/>
          <p:nvPr/>
        </p:nvSpPr>
        <p:spPr>
          <a:xfrm>
            <a:off x="3188292" y="3544091"/>
            <a:ext cx="350378" cy="564022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81DB5422-1774-4A34-8869-1BA787D6030C}"/>
              </a:ext>
            </a:extLst>
          </p:cNvPr>
          <p:cNvSpPr/>
          <p:nvPr/>
        </p:nvSpPr>
        <p:spPr>
          <a:xfrm>
            <a:off x="3194169" y="5152522"/>
            <a:ext cx="423018" cy="863125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65D6F6-791B-4016-B7E2-5DE26F3B4E8F}"/>
              </a:ext>
            </a:extLst>
          </p:cNvPr>
          <p:cNvSpPr txBox="1"/>
          <p:nvPr/>
        </p:nvSpPr>
        <p:spPr>
          <a:xfrm>
            <a:off x="4127618" y="2592525"/>
            <a:ext cx="593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brève -&gt; accent remonte de 3 syllabes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B3636C-A6A3-4637-8083-F6A8ACF03674}"/>
              </a:ext>
            </a:extLst>
          </p:cNvPr>
          <p:cNvSpPr txBox="1"/>
          <p:nvPr/>
        </p:nvSpPr>
        <p:spPr>
          <a:xfrm>
            <a:off x="4127618" y="3641436"/>
            <a:ext cx="593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longue -&gt; accent remonte de 2 syllabes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2EBB45-2DEA-42B9-BCB5-213743C58FC4}"/>
              </a:ext>
            </a:extLst>
          </p:cNvPr>
          <p:cNvSpPr txBox="1"/>
          <p:nvPr/>
        </p:nvSpPr>
        <p:spPr>
          <a:xfrm>
            <a:off x="4127618" y="5399418"/>
            <a:ext cx="593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longue -&gt; accent remonte de 2 syllabes</a:t>
            </a:r>
          </a:p>
        </p:txBody>
      </p:sp>
    </p:spTree>
    <p:extLst>
      <p:ext uri="{BB962C8B-B14F-4D97-AF65-F5344CB8AC3E}">
        <p14:creationId xmlns:p14="http://schemas.microsoft.com/office/powerpoint/2010/main" val="3683422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93614-C575-ED63-5B22-FF8F22A4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18437-6175-E4F9-4232-58FE24D7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sz="4000" dirty="0">
                <a:solidFill>
                  <a:schemeClr val="accent6"/>
                </a:solidFill>
              </a:rPr>
              <a:t>Exemple: Nom proparoxyton d’après le système classique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549180-45E2-33B8-4978-BCE8A317D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Clr>
                <a:schemeClr val="accent5"/>
              </a:buClr>
              <a:buNone/>
            </a:pPr>
            <a:endParaRPr lang="fr-CH" sz="22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 err="1"/>
              <a:t>ὁ</a:t>
            </a:r>
            <a:r>
              <a:rPr lang="el-GR" sz="2200" dirty="0"/>
              <a:t> ἄνθρωπος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ὦ ἄνθρωπε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τὸν ἄνθρωπον</a:t>
            </a:r>
            <a:endParaRPr lang="fr-FR" sz="2200" dirty="0"/>
          </a:p>
          <a:p>
            <a:pPr marL="0" indent="0">
              <a:buNone/>
            </a:pPr>
            <a:r>
              <a:rPr lang="el-GR" sz="2200" dirty="0"/>
              <a:t>τοῦ ἀνθρώπου</a:t>
            </a:r>
          </a:p>
          <a:p>
            <a:pPr marL="0" indent="0">
              <a:buNone/>
            </a:pPr>
            <a:r>
              <a:rPr lang="el-GR" sz="2200" dirty="0"/>
              <a:t>τῷ ἀνθρώπῳ</a:t>
            </a:r>
          </a:p>
          <a:p>
            <a:pPr marL="0" indent="0">
              <a:buNone/>
            </a:pPr>
            <a:endParaRPr lang="el-GR" sz="2200" dirty="0"/>
          </a:p>
          <a:p>
            <a:pPr marL="0" indent="0">
              <a:buNone/>
            </a:pPr>
            <a:r>
              <a:rPr lang="el-GR" sz="2200" dirty="0"/>
              <a:t>οἱ ἄνθρωποι</a:t>
            </a:r>
          </a:p>
          <a:p>
            <a:pPr marL="0" indent="0">
              <a:buNone/>
            </a:pPr>
            <a:r>
              <a:rPr lang="el-GR" sz="2200" dirty="0"/>
              <a:t>τοὺς ἀνθρώπους</a:t>
            </a:r>
          </a:p>
          <a:p>
            <a:pPr marL="0" indent="0">
              <a:buNone/>
            </a:pPr>
            <a:r>
              <a:rPr lang="el-GR" sz="2200" dirty="0"/>
              <a:t>τῶν ἀνθρώπων</a:t>
            </a:r>
          </a:p>
          <a:p>
            <a:pPr marL="0" indent="0">
              <a:buNone/>
            </a:pPr>
            <a:r>
              <a:rPr lang="el-GR" sz="2200" dirty="0"/>
              <a:t>τοῖς ἀνθρώποις</a:t>
            </a:r>
            <a:endParaRPr lang="fr-FR" sz="2200" dirty="0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3080A89E-6527-9AB6-325F-3520F0A791EA}"/>
              </a:ext>
            </a:extLst>
          </p:cNvPr>
          <p:cNvSpPr/>
          <p:nvPr/>
        </p:nvSpPr>
        <p:spPr>
          <a:xfrm>
            <a:off x="3174764" y="2315227"/>
            <a:ext cx="350378" cy="923629"/>
          </a:xfrm>
          <a:prstGeom prst="righ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ECE1CF-E12A-3553-99DF-6E553362CB22}"/>
              </a:ext>
            </a:extLst>
          </p:cNvPr>
          <p:cNvSpPr txBox="1"/>
          <p:nvPr/>
        </p:nvSpPr>
        <p:spPr>
          <a:xfrm>
            <a:off x="4127618" y="2592525"/>
            <a:ext cx="593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Règle de l’ultrabrève: </a:t>
            </a:r>
            <a:r>
              <a:rPr lang="fr-CH" dirty="0"/>
              <a:t>Une voyelle brève finale ne compte pas si la voyelle précédente est longue </a:t>
            </a:r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C2639-EFDE-28FD-BCF6-FEB1700640F2}"/>
              </a:ext>
            </a:extLst>
          </p:cNvPr>
          <p:cNvSpPr txBox="1"/>
          <p:nvPr/>
        </p:nvSpPr>
        <p:spPr>
          <a:xfrm>
            <a:off x="6242640" y="4246244"/>
            <a:ext cx="416052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Règle des trois mores: l’accent ne remonte jamais plus de trois mores depuis la fin du mot.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DDB706-45A1-B7C6-93F7-8F9C6A5476D3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3525142" y="2746790"/>
            <a:ext cx="602476" cy="168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BAD1FE-259D-833B-1BCB-58A9DA5CC937}"/>
              </a:ext>
            </a:extLst>
          </p:cNvPr>
          <p:cNvCxnSpPr>
            <a:stCxn id="7" idx="1"/>
          </p:cNvCxnSpPr>
          <p:nvPr/>
        </p:nvCxnSpPr>
        <p:spPr>
          <a:xfrm flipH="1">
            <a:off x="2445488" y="2915691"/>
            <a:ext cx="1682130" cy="1792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Doughnut 14">
            <a:extLst>
              <a:ext uri="{FF2B5EF4-FFF2-40B4-BE49-F238E27FC236}">
                <a16:creationId xmlns:a16="http://schemas.microsoft.com/office/drawing/2014/main" id="{15FBCE8E-A51B-AC05-44E4-7A87829F030F}"/>
              </a:ext>
            </a:extLst>
          </p:cNvPr>
          <p:cNvSpPr/>
          <p:nvPr/>
        </p:nvSpPr>
        <p:spPr>
          <a:xfrm>
            <a:off x="2076450" y="2535375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35D2DB1A-E105-E376-0DAC-494D0DEE621A}"/>
              </a:ext>
            </a:extLst>
          </p:cNvPr>
          <p:cNvSpPr/>
          <p:nvPr/>
        </p:nvSpPr>
        <p:spPr>
          <a:xfrm>
            <a:off x="1835032" y="2535375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414C23B3-E0C4-4AAF-6B00-B0F41FC4A16E}"/>
              </a:ext>
            </a:extLst>
          </p:cNvPr>
          <p:cNvSpPr/>
          <p:nvPr/>
        </p:nvSpPr>
        <p:spPr>
          <a:xfrm>
            <a:off x="1707914" y="2535375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B1A656A9-C1E0-D557-AFA7-0867E91B6EE2}"/>
              </a:ext>
            </a:extLst>
          </p:cNvPr>
          <p:cNvSpPr/>
          <p:nvPr/>
        </p:nvSpPr>
        <p:spPr>
          <a:xfrm>
            <a:off x="1158757" y="2535375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9" name="Doughnut 18">
            <a:extLst>
              <a:ext uri="{FF2B5EF4-FFF2-40B4-BE49-F238E27FC236}">
                <a16:creationId xmlns:a16="http://schemas.microsoft.com/office/drawing/2014/main" id="{C93D02C0-1D3B-A649-6048-A9CFB680CE0A}"/>
              </a:ext>
            </a:extLst>
          </p:cNvPr>
          <p:cNvSpPr/>
          <p:nvPr/>
        </p:nvSpPr>
        <p:spPr>
          <a:xfrm>
            <a:off x="2503295" y="36975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0" name="Doughnut 19">
            <a:extLst>
              <a:ext uri="{FF2B5EF4-FFF2-40B4-BE49-F238E27FC236}">
                <a16:creationId xmlns:a16="http://schemas.microsoft.com/office/drawing/2014/main" id="{E55292B3-8DD0-9C57-6AE2-EBB5AAE92B9F}"/>
              </a:ext>
            </a:extLst>
          </p:cNvPr>
          <p:cNvSpPr/>
          <p:nvPr/>
        </p:nvSpPr>
        <p:spPr>
          <a:xfrm>
            <a:off x="2360092" y="36975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1" name="Doughnut 20">
            <a:extLst>
              <a:ext uri="{FF2B5EF4-FFF2-40B4-BE49-F238E27FC236}">
                <a16:creationId xmlns:a16="http://schemas.microsoft.com/office/drawing/2014/main" id="{14C84233-8C49-EDAD-A9F6-095380B1EC9A}"/>
              </a:ext>
            </a:extLst>
          </p:cNvPr>
          <p:cNvSpPr/>
          <p:nvPr/>
        </p:nvSpPr>
        <p:spPr>
          <a:xfrm>
            <a:off x="2076450" y="36975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2" name="Doughnut 21">
            <a:extLst>
              <a:ext uri="{FF2B5EF4-FFF2-40B4-BE49-F238E27FC236}">
                <a16:creationId xmlns:a16="http://schemas.microsoft.com/office/drawing/2014/main" id="{C377BA83-2BBE-5300-44DF-920EF27782C7}"/>
              </a:ext>
            </a:extLst>
          </p:cNvPr>
          <p:cNvSpPr/>
          <p:nvPr/>
        </p:nvSpPr>
        <p:spPr>
          <a:xfrm>
            <a:off x="1949332" y="36975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B38632FE-5F3B-C5CA-798A-C058E6B5D0A1}"/>
              </a:ext>
            </a:extLst>
          </p:cNvPr>
          <p:cNvSpPr/>
          <p:nvPr/>
        </p:nvSpPr>
        <p:spPr>
          <a:xfrm rot="19048774">
            <a:off x="2061998" y="2515393"/>
            <a:ext cx="143203" cy="154265"/>
          </a:xfrm>
          <a:prstGeom prst="plus">
            <a:avLst>
              <a:gd name="adj" fmla="val 40204"/>
            </a:avLst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177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sz="4000" dirty="0">
                <a:solidFill>
                  <a:schemeClr val="accent5"/>
                </a:solidFill>
              </a:rPr>
              <a:t>Exemple: Nom oxyton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1726"/>
            <a:ext cx="10515600" cy="3995236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l-GR" sz="2200" dirty="0" err="1"/>
              <a:t>ὁ</a:t>
            </a:r>
            <a:r>
              <a:rPr lang="el-GR" sz="2200" dirty="0"/>
              <a:t> ὑιός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ὦ ὑιέ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/>
              <a:t>τὸν ὑιόν</a:t>
            </a:r>
            <a:endParaRPr lang="fr-FR" sz="2200" dirty="0"/>
          </a:p>
          <a:p>
            <a:pPr marL="0" indent="0">
              <a:buNone/>
            </a:pPr>
            <a:r>
              <a:rPr lang="el-GR" sz="2200" dirty="0"/>
              <a:t>τοῦ ὑιοῦ</a:t>
            </a:r>
          </a:p>
          <a:p>
            <a:pPr marL="0" indent="0">
              <a:buNone/>
            </a:pPr>
            <a:r>
              <a:rPr lang="el-GR" sz="2200" dirty="0"/>
              <a:t>τῷ ὑιῷ</a:t>
            </a:r>
          </a:p>
          <a:p>
            <a:pPr marL="0" indent="0">
              <a:buNone/>
            </a:pPr>
            <a:endParaRPr lang="el-GR" sz="2200" dirty="0"/>
          </a:p>
          <a:p>
            <a:pPr marL="0" indent="0">
              <a:buNone/>
            </a:pPr>
            <a:r>
              <a:rPr lang="el-GR" sz="2200" dirty="0"/>
              <a:t>οἱ ὑιοί</a:t>
            </a:r>
          </a:p>
          <a:p>
            <a:pPr marL="0" indent="0">
              <a:buNone/>
            </a:pPr>
            <a:r>
              <a:rPr lang="el-GR" sz="2200" dirty="0"/>
              <a:t>τοὺς ὑιούς</a:t>
            </a:r>
          </a:p>
          <a:p>
            <a:pPr marL="0" indent="0">
              <a:buNone/>
            </a:pPr>
            <a:r>
              <a:rPr lang="el-GR" sz="2200" dirty="0"/>
              <a:t>τῶν ὑιῶν</a:t>
            </a:r>
          </a:p>
          <a:p>
            <a:pPr marL="0" indent="0">
              <a:buNone/>
            </a:pPr>
            <a:r>
              <a:rPr lang="el-GR" sz="2200" dirty="0"/>
              <a:t>τοῖς ὑιοῖς</a:t>
            </a:r>
            <a:endParaRPr lang="fr-FR" sz="2200" dirty="0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FAD336BD-0B26-4489-8EB1-69E7FCBDE0FF}"/>
              </a:ext>
            </a:extLst>
          </p:cNvPr>
          <p:cNvSpPr/>
          <p:nvPr/>
        </p:nvSpPr>
        <p:spPr>
          <a:xfrm>
            <a:off x="3174764" y="2315228"/>
            <a:ext cx="350378" cy="863125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8D797F0A-99FA-4CF5-98A8-232AAE4A9371}"/>
              </a:ext>
            </a:extLst>
          </p:cNvPr>
          <p:cNvSpPr/>
          <p:nvPr/>
        </p:nvSpPr>
        <p:spPr>
          <a:xfrm>
            <a:off x="3174764" y="3429000"/>
            <a:ext cx="350378" cy="564022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81DB5422-1774-4A34-8869-1BA787D6030C}"/>
              </a:ext>
            </a:extLst>
          </p:cNvPr>
          <p:cNvSpPr/>
          <p:nvPr/>
        </p:nvSpPr>
        <p:spPr>
          <a:xfrm>
            <a:off x="3222474" y="5077161"/>
            <a:ext cx="423018" cy="863125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65D6F6-791B-4016-B7E2-5DE26F3B4E8F}"/>
              </a:ext>
            </a:extLst>
          </p:cNvPr>
          <p:cNvSpPr txBox="1"/>
          <p:nvPr/>
        </p:nvSpPr>
        <p:spPr>
          <a:xfrm>
            <a:off x="4127618" y="2592525"/>
            <a:ext cx="593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brève -&gt; accent aigu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B3636C-A6A3-4637-8083-F6A8ACF03674}"/>
              </a:ext>
            </a:extLst>
          </p:cNvPr>
          <p:cNvSpPr txBox="1"/>
          <p:nvPr/>
        </p:nvSpPr>
        <p:spPr>
          <a:xfrm>
            <a:off x="4127618" y="3544091"/>
            <a:ext cx="593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longue -&gt; accent circonflexe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2EBB45-2DEA-42B9-BCB5-213743C58FC4}"/>
              </a:ext>
            </a:extLst>
          </p:cNvPr>
          <p:cNvSpPr txBox="1"/>
          <p:nvPr/>
        </p:nvSpPr>
        <p:spPr>
          <a:xfrm>
            <a:off x="4127618" y="5324057"/>
            <a:ext cx="593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longue -&gt; accent circonflexe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D3877-BBF1-9CA3-F44D-B10C02D3A267}"/>
              </a:ext>
            </a:extLst>
          </p:cNvPr>
          <p:cNvSpPr/>
          <p:nvPr/>
        </p:nvSpPr>
        <p:spPr>
          <a:xfrm>
            <a:off x="1730828" y="4963886"/>
            <a:ext cx="446314" cy="359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E8AB3-A75D-F199-037F-EC5CF186C22F}"/>
              </a:ext>
            </a:extLst>
          </p:cNvPr>
          <p:cNvSpPr txBox="1"/>
          <p:nvPr/>
        </p:nvSpPr>
        <p:spPr>
          <a:xfrm>
            <a:off x="2124160" y="4670756"/>
            <a:ext cx="109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exception</a:t>
            </a:r>
          </a:p>
        </p:txBody>
      </p:sp>
    </p:spTree>
    <p:extLst>
      <p:ext uri="{BB962C8B-B14F-4D97-AF65-F5344CB8AC3E}">
        <p14:creationId xmlns:p14="http://schemas.microsoft.com/office/powerpoint/2010/main" val="349019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6F6B2-D25F-2E5D-0E96-777F0A65A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AFFC2C-2E5A-0FED-E585-65AABE20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sz="4000" dirty="0">
                <a:solidFill>
                  <a:schemeClr val="accent6"/>
                </a:solidFill>
              </a:rPr>
              <a:t>Exemple: Nom oxyton d’après le système classique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CF7DF7-03B9-0B6C-E7B3-DE69F8FBE8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l-GR" sz="2200" dirty="0" err="1"/>
              <a:t>ὁ</a:t>
            </a:r>
            <a:r>
              <a:rPr lang="el-GR" sz="2200" dirty="0"/>
              <a:t> </a:t>
            </a:r>
            <a:r>
              <a:rPr lang="el-GR" sz="2200" dirty="0" err="1"/>
              <a:t>ὑιός</a:t>
            </a:r>
            <a:r>
              <a:rPr lang="fr-CH" sz="2200" dirty="0"/>
              <a:t>	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r>
              <a:rPr lang="el-GR" sz="2200" dirty="0"/>
              <a:t>ς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 err="1"/>
              <a:t>ὦ</a:t>
            </a:r>
            <a:r>
              <a:rPr lang="el-GR" sz="2200" dirty="0"/>
              <a:t> </a:t>
            </a:r>
            <a:r>
              <a:rPr lang="el-GR" sz="2200" dirty="0" err="1"/>
              <a:t>ὑιέ</a:t>
            </a:r>
            <a:r>
              <a:rPr lang="fr-CH" sz="2200" dirty="0"/>
              <a:t>	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endParaRPr lang="el-GR" sz="22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200" dirty="0" err="1"/>
              <a:t>τὸν</a:t>
            </a:r>
            <a:r>
              <a:rPr lang="el-GR" sz="2200" dirty="0"/>
              <a:t> </a:t>
            </a:r>
            <a:r>
              <a:rPr lang="el-GR" sz="2200" dirty="0" err="1"/>
              <a:t>ὑιόν</a:t>
            </a:r>
            <a:r>
              <a:rPr lang="fr-CH" sz="2200" dirty="0"/>
              <a:t>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r>
              <a:rPr lang="el-GR" sz="2200" dirty="0"/>
              <a:t>ν</a:t>
            </a:r>
            <a:endParaRPr lang="fr-FR" sz="2200" dirty="0"/>
          </a:p>
          <a:p>
            <a:pPr marL="0" indent="0">
              <a:buNone/>
            </a:pPr>
            <a:r>
              <a:rPr lang="el-GR" sz="2200" dirty="0" err="1"/>
              <a:t>τοῦ</a:t>
            </a:r>
            <a:r>
              <a:rPr lang="el-GR" sz="2200" dirty="0"/>
              <a:t> </a:t>
            </a:r>
            <a:r>
              <a:rPr lang="el-GR" sz="2200" dirty="0" err="1"/>
              <a:t>ὑιοῦ</a:t>
            </a:r>
            <a:r>
              <a:rPr lang="fr-CH" sz="2200" dirty="0"/>
              <a:t>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r>
              <a:rPr lang="el-GR" sz="2200" dirty="0"/>
              <a:t>ο</a:t>
            </a:r>
          </a:p>
          <a:p>
            <a:pPr marL="0" indent="0">
              <a:buNone/>
            </a:pPr>
            <a:r>
              <a:rPr lang="el-GR" sz="2200" dirty="0" err="1"/>
              <a:t>τῷ</a:t>
            </a:r>
            <a:r>
              <a:rPr lang="el-GR" sz="2200" dirty="0"/>
              <a:t> </a:t>
            </a:r>
            <a:r>
              <a:rPr lang="el-GR" sz="2200" dirty="0" err="1"/>
              <a:t>ὑιῷ</a:t>
            </a:r>
            <a:r>
              <a:rPr lang="fr-CH" sz="2200" dirty="0"/>
              <a:t>	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r>
              <a:rPr lang="el-GR" sz="2200" dirty="0"/>
              <a:t>ι</a:t>
            </a:r>
          </a:p>
          <a:p>
            <a:pPr marL="0" indent="0">
              <a:buNone/>
            </a:pPr>
            <a:endParaRPr lang="el-GR" sz="2200" dirty="0"/>
          </a:p>
          <a:p>
            <a:pPr marL="0" indent="0">
              <a:buNone/>
            </a:pPr>
            <a:r>
              <a:rPr lang="el-GR" sz="2200" dirty="0" err="1"/>
              <a:t>οἱ</a:t>
            </a:r>
            <a:r>
              <a:rPr lang="el-GR" sz="2200" dirty="0"/>
              <a:t> </a:t>
            </a:r>
            <a:r>
              <a:rPr lang="el-GR" sz="2200" dirty="0" err="1"/>
              <a:t>ὑιοί</a:t>
            </a:r>
            <a:r>
              <a:rPr lang="fr-CH" sz="2200" dirty="0"/>
              <a:t>		&lt;*</a:t>
            </a:r>
            <a:r>
              <a:rPr lang="el-GR" sz="2200" dirty="0" err="1"/>
              <a:t>ὑιό</a:t>
            </a:r>
            <a:r>
              <a:rPr lang="fr-CH" sz="2200" dirty="0"/>
              <a:t>-y</a:t>
            </a:r>
            <a:endParaRPr lang="el-GR" sz="2200" dirty="0"/>
          </a:p>
          <a:p>
            <a:pPr marL="0" indent="0">
              <a:buNone/>
            </a:pPr>
            <a:r>
              <a:rPr lang="el-GR" sz="2200" dirty="0" err="1"/>
              <a:t>τοὺς</a:t>
            </a:r>
            <a:r>
              <a:rPr lang="el-GR" sz="2200" dirty="0"/>
              <a:t> </a:t>
            </a:r>
            <a:r>
              <a:rPr lang="el-GR" sz="2200" dirty="0" err="1"/>
              <a:t>ὑιούς</a:t>
            </a:r>
            <a:r>
              <a:rPr lang="fr-CH" sz="2200" dirty="0"/>
              <a:t>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r>
              <a:rPr lang="el-GR" sz="2200" dirty="0" err="1"/>
              <a:t>νς</a:t>
            </a:r>
            <a:endParaRPr lang="el-GR" sz="2200" dirty="0"/>
          </a:p>
          <a:p>
            <a:pPr marL="0" indent="0">
              <a:buNone/>
            </a:pPr>
            <a:r>
              <a:rPr lang="el-GR" sz="2200" dirty="0" err="1"/>
              <a:t>τῶν</a:t>
            </a:r>
            <a:r>
              <a:rPr lang="el-GR" sz="2200" dirty="0"/>
              <a:t> </a:t>
            </a:r>
            <a:r>
              <a:rPr lang="el-GR" sz="2200" dirty="0" err="1"/>
              <a:t>ὑιῶν</a:t>
            </a:r>
            <a:r>
              <a:rPr lang="fr-CH" sz="2200" dirty="0"/>
              <a:t>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r>
              <a:rPr lang="el-GR" sz="2200" dirty="0" err="1"/>
              <a:t>ομ</a:t>
            </a:r>
            <a:endParaRPr lang="el-GR" sz="2200" dirty="0"/>
          </a:p>
          <a:p>
            <a:pPr marL="0" indent="0">
              <a:buNone/>
            </a:pPr>
            <a:r>
              <a:rPr lang="el-GR" sz="2200" dirty="0" err="1"/>
              <a:t>τοῖς</a:t>
            </a:r>
            <a:r>
              <a:rPr lang="el-GR" sz="2200" dirty="0"/>
              <a:t> </a:t>
            </a:r>
            <a:r>
              <a:rPr lang="el-GR" sz="2200" dirty="0" err="1"/>
              <a:t>ὑιοῖς</a:t>
            </a:r>
            <a:r>
              <a:rPr lang="fr-CH" sz="2200" dirty="0"/>
              <a:t>	&lt;*</a:t>
            </a:r>
            <a:r>
              <a:rPr lang="el-GR" sz="2200" dirty="0" err="1"/>
              <a:t>ὑιό</a:t>
            </a:r>
            <a:r>
              <a:rPr lang="fr-CH" sz="2200" dirty="0"/>
              <a:t>-</a:t>
            </a:r>
            <a:r>
              <a:rPr lang="el-GR" sz="2200" dirty="0" err="1"/>
              <a:t>ις</a:t>
            </a:r>
            <a:endParaRPr lang="fr-FR" sz="2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3B611F-19D8-9D01-ADF8-B2062B0B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221" y="1825625"/>
            <a:ext cx="4792578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L’accent est sur la dernière voyelle du thème: </a:t>
            </a:r>
            <a:r>
              <a:rPr lang="el-GR" sz="2400" dirty="0" err="1"/>
              <a:t>ὑιό</a:t>
            </a:r>
            <a:r>
              <a:rPr lang="fr-CH" sz="2400" dirty="0"/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/>
              <a:t>Certaines désinences comportent une voyelle.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>
                <a:effectLst/>
              </a:rPr>
              <a:t>Règle de contraction: Si la première des deux voyelles portait autrefois l’aigu, la voyelle longue résultante porte le circonflexe.</a:t>
            </a:r>
          </a:p>
          <a:p>
            <a:endParaRPr lang="fr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5BF0B-C4F6-8A4F-F030-49891BD1825F}"/>
              </a:ext>
            </a:extLst>
          </p:cNvPr>
          <p:cNvSpPr txBox="1"/>
          <p:nvPr/>
        </p:nvSpPr>
        <p:spPr>
          <a:xfrm>
            <a:off x="3798704" y="2258856"/>
            <a:ext cx="229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(Alternance vocalique)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59CF4-DD58-4952-15F3-AB8C7218774C}"/>
              </a:ext>
            </a:extLst>
          </p:cNvPr>
          <p:cNvSpPr txBox="1"/>
          <p:nvPr/>
        </p:nvSpPr>
        <p:spPr>
          <a:xfrm>
            <a:off x="3798704" y="4859332"/>
            <a:ext cx="418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(Allongement vocalique dû à la chute du </a:t>
            </a:r>
            <a:r>
              <a:rPr lang="el-GR" dirty="0"/>
              <a:t>ν</a:t>
            </a:r>
            <a:r>
              <a:rPr lang="fr-CH" dirty="0"/>
              <a:t>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8ED698-B84E-27E2-C7C4-7B9A16F6C728}"/>
              </a:ext>
            </a:extLst>
          </p:cNvPr>
          <p:cNvCxnSpPr/>
          <p:nvPr/>
        </p:nvCxnSpPr>
        <p:spPr>
          <a:xfrm flipH="1">
            <a:off x="3758866" y="2807368"/>
            <a:ext cx="2674018" cy="497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5B2121-C776-230C-9826-1397A56B85DC}"/>
              </a:ext>
            </a:extLst>
          </p:cNvPr>
          <p:cNvCxnSpPr/>
          <p:nvPr/>
        </p:nvCxnSpPr>
        <p:spPr>
          <a:xfrm flipH="1">
            <a:off x="3882189" y="2850120"/>
            <a:ext cx="2679032" cy="2610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020FA9-F902-5F28-5BE0-9558313F7433}"/>
              </a:ext>
            </a:extLst>
          </p:cNvPr>
          <p:cNvSpPr txBox="1"/>
          <p:nvPr/>
        </p:nvSpPr>
        <p:spPr>
          <a:xfrm>
            <a:off x="3798704" y="3560202"/>
            <a:ext cx="2759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(Allongement vocalique) </a:t>
            </a:r>
          </a:p>
        </p:txBody>
      </p:sp>
    </p:spTree>
    <p:extLst>
      <p:ext uri="{BB962C8B-B14F-4D97-AF65-F5344CB8AC3E}">
        <p14:creationId xmlns:p14="http://schemas.microsoft.com/office/powerpoint/2010/main" val="849398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F6DD-39EA-B8C2-B052-136AB8844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5"/>
                </a:solidFill>
              </a:rPr>
              <a:t>Quand l’oxyton devient grave…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0E9E09-882D-A496-8394-9040F9A6D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sz="2800" dirty="0"/>
              <a:t>L’accent aigu du mot oxyton s’affaiblit en accent grave quand il est suivi d’un autre mot.</a:t>
            </a:r>
          </a:p>
          <a:p>
            <a:pPr marL="0" indent="0">
              <a:buNone/>
            </a:pPr>
            <a:r>
              <a:rPr lang="fr-CH" sz="2800" dirty="0"/>
              <a:t>L’accent reste aigu si l’oxyton est suivi d’un signe de ponctuation. </a:t>
            </a:r>
          </a:p>
          <a:p>
            <a:endParaRPr lang="fr-CH" sz="2800" dirty="0"/>
          </a:p>
          <a:p>
            <a:pPr marL="0" indent="0">
              <a:buNone/>
            </a:pPr>
            <a:r>
              <a:rPr lang="fr-CH" sz="2800" dirty="0"/>
              <a:t>Exemple: </a:t>
            </a:r>
            <a:r>
              <a:rPr lang="el-GR" sz="2800" dirty="0" err="1"/>
              <a:t>οἱ</a:t>
            </a:r>
            <a:r>
              <a:rPr lang="el-GR" sz="2800" dirty="0"/>
              <a:t> </a:t>
            </a:r>
            <a:r>
              <a:rPr lang="el-GR" sz="2800" dirty="0" err="1"/>
              <a:t>μ</a:t>
            </a:r>
            <a:r>
              <a:rPr lang="el-GR" sz="2800" b="1" dirty="0" err="1"/>
              <a:t>ὲ</a:t>
            </a:r>
            <a:r>
              <a:rPr lang="el-GR" sz="2800" dirty="0" err="1"/>
              <a:t>ν</a:t>
            </a:r>
            <a:r>
              <a:rPr lang="el-GR" sz="2800" dirty="0"/>
              <a:t> </a:t>
            </a:r>
            <a:r>
              <a:rPr lang="el-GR" sz="2800" dirty="0" err="1"/>
              <a:t>αὐτῶν</a:t>
            </a:r>
            <a:r>
              <a:rPr lang="el-GR" sz="2800" dirty="0"/>
              <a:t> </a:t>
            </a:r>
            <a:r>
              <a:rPr lang="el-GR" sz="2800" dirty="0" err="1"/>
              <a:t>ἦσαν</a:t>
            </a:r>
            <a:r>
              <a:rPr lang="el-GR" sz="2800" dirty="0"/>
              <a:t> </a:t>
            </a:r>
            <a:r>
              <a:rPr lang="el-GR" sz="2800" dirty="0" err="1"/>
              <a:t>ἀγαθο</a:t>
            </a:r>
            <a:r>
              <a:rPr lang="el-GR" sz="2800" b="1" dirty="0" err="1"/>
              <a:t>ί</a:t>
            </a:r>
            <a:r>
              <a:rPr lang="el-GR" sz="2800" b="1" dirty="0"/>
              <a:t>,</a:t>
            </a:r>
            <a:r>
              <a:rPr lang="el-GR" sz="2800" dirty="0"/>
              <a:t> </a:t>
            </a:r>
            <a:r>
              <a:rPr lang="el-GR" sz="2800" dirty="0" err="1"/>
              <a:t>οἱ</a:t>
            </a:r>
            <a:r>
              <a:rPr lang="el-GR" sz="2800" dirty="0"/>
              <a:t> </a:t>
            </a:r>
            <a:r>
              <a:rPr lang="el-GR" sz="2800" dirty="0" err="1"/>
              <a:t>δ</a:t>
            </a:r>
            <a:r>
              <a:rPr lang="el-GR" sz="2800" b="1" dirty="0" err="1"/>
              <a:t>ὲ</a:t>
            </a:r>
            <a:r>
              <a:rPr lang="el-GR" sz="2800" dirty="0"/>
              <a:t> </a:t>
            </a:r>
            <a:r>
              <a:rPr lang="el-GR" sz="2800" dirty="0" err="1"/>
              <a:t>κακο</a:t>
            </a:r>
            <a:r>
              <a:rPr lang="el-GR" sz="2800" b="1" dirty="0" err="1"/>
              <a:t>ί</a:t>
            </a:r>
            <a:r>
              <a:rPr lang="fr-CH" sz="2800" b="1" dirty="0"/>
              <a:t>.</a:t>
            </a:r>
            <a:endParaRPr lang="el-GR" sz="2800" b="1" dirty="0"/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5477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975A-1D7C-C41D-89E3-52A19945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/>
              <a:t>De quelle langue provient le mot </a:t>
            </a:r>
            <a:r>
              <a:rPr lang="el-GR" sz="4000" dirty="0" err="1"/>
              <a:t>ῥόδον</a:t>
            </a:r>
            <a:r>
              <a:rPr lang="el-GR" sz="4000" dirty="0"/>
              <a:t> ? </a:t>
            </a:r>
            <a:endParaRPr lang="fr-CH" sz="4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C1BDEC-E18C-EBAD-A143-B2B61A125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Chantraine, </a:t>
            </a:r>
            <a:r>
              <a:rPr lang="fr-CH" i="1" dirty="0"/>
              <a:t>Dictionnaire étymologique</a:t>
            </a:r>
          </a:p>
        </p:txBody>
      </p:sp>
      <p:pic>
        <p:nvPicPr>
          <p:cNvPr id="10" name="Content Placeholder 9" descr="A book with text on it&#10;&#10;Description automatically generated">
            <a:extLst>
              <a:ext uri="{FF2B5EF4-FFF2-40B4-BE49-F238E27FC236}">
                <a16:creationId xmlns:a16="http://schemas.microsoft.com/office/drawing/2014/main" id="{EA6D2CD5-F998-6DA9-40EE-1DA840B836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5462" t="24416" r="25290" b="17284"/>
          <a:stretch/>
        </p:blipFill>
        <p:spPr>
          <a:xfrm rot="5400000">
            <a:off x="1885182" y="2169984"/>
            <a:ext cx="2912985" cy="4354769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A895D4D-4DF4-E71F-1175-3FAB1A454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i="1" dirty="0" err="1"/>
              <a:t>Lexikon</a:t>
            </a:r>
            <a:r>
              <a:rPr lang="fr-CH" i="1" dirty="0"/>
              <a:t> des </a:t>
            </a:r>
            <a:r>
              <a:rPr lang="fr-CH" i="1" dirty="0" err="1"/>
              <a:t>frühgriechischen</a:t>
            </a:r>
            <a:r>
              <a:rPr lang="fr-CH" i="1" dirty="0"/>
              <a:t> </a:t>
            </a:r>
            <a:r>
              <a:rPr lang="fr-CH" i="1" dirty="0" err="1"/>
              <a:t>Epos</a:t>
            </a:r>
            <a:r>
              <a:rPr lang="fr-CH" i="1" dirty="0"/>
              <a:t>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DEAA5DE-7628-AC46-9375-46AEDE1AC3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71279" y="2505075"/>
            <a:ext cx="4985030" cy="36845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5A683B-B6E4-BB60-9A7E-BFB5C0B99044}"/>
              </a:ext>
            </a:extLst>
          </p:cNvPr>
          <p:cNvSpPr/>
          <p:nvPr/>
        </p:nvSpPr>
        <p:spPr>
          <a:xfrm>
            <a:off x="1984862" y="4486372"/>
            <a:ext cx="3414451" cy="259799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DB35C-159C-BBFC-646D-9BD1C84C56FE}"/>
              </a:ext>
            </a:extLst>
          </p:cNvPr>
          <p:cNvSpPr/>
          <p:nvPr/>
        </p:nvSpPr>
        <p:spPr>
          <a:xfrm>
            <a:off x="1164290" y="4689180"/>
            <a:ext cx="1047751" cy="259799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1B803D-8AA4-BD78-8995-54B7102F8077}"/>
              </a:ext>
            </a:extLst>
          </p:cNvPr>
          <p:cNvSpPr/>
          <p:nvPr/>
        </p:nvSpPr>
        <p:spPr>
          <a:xfrm>
            <a:off x="8949018" y="2768000"/>
            <a:ext cx="2307291" cy="238725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A0FA78-9B50-42DA-9D75-B62F246EC0A0}"/>
              </a:ext>
            </a:extLst>
          </p:cNvPr>
          <p:cNvSpPr/>
          <p:nvPr/>
        </p:nvSpPr>
        <p:spPr>
          <a:xfrm>
            <a:off x="6542649" y="2900810"/>
            <a:ext cx="261564" cy="238725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99323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sz="4000" dirty="0">
                <a:solidFill>
                  <a:schemeClr val="accent5"/>
                </a:solidFill>
              </a:rPr>
              <a:t>Exemple: Nom propérispomène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435"/>
            <a:ext cx="10515600" cy="3953527"/>
          </a:xfrm>
        </p:spPr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l-GR" sz="2000" dirty="0" err="1"/>
              <a:t>τὸ</a:t>
            </a:r>
            <a:r>
              <a:rPr lang="el-GR" sz="2000" dirty="0"/>
              <a:t> δῶρον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000" dirty="0"/>
              <a:t>τὸ δῶρον</a:t>
            </a:r>
            <a:endParaRPr lang="fr-FR" sz="2000" dirty="0"/>
          </a:p>
          <a:p>
            <a:pPr marL="0" indent="0">
              <a:buNone/>
            </a:pPr>
            <a:r>
              <a:rPr lang="el-GR" sz="2000" dirty="0"/>
              <a:t>τοῦ δώρου</a:t>
            </a:r>
          </a:p>
          <a:p>
            <a:pPr marL="0" indent="0">
              <a:buNone/>
            </a:pPr>
            <a:r>
              <a:rPr lang="el-GR" sz="2000" dirty="0"/>
              <a:t>τῷ δώρῳ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2000" dirty="0"/>
              <a:t>τὰ δῶρα</a:t>
            </a:r>
          </a:p>
          <a:p>
            <a:pPr marL="0" indent="0">
              <a:buNone/>
            </a:pPr>
            <a:r>
              <a:rPr lang="el-GR" sz="2000" dirty="0"/>
              <a:t>τὰ δῶρα</a:t>
            </a:r>
          </a:p>
          <a:p>
            <a:pPr marL="0" indent="0">
              <a:buNone/>
            </a:pPr>
            <a:r>
              <a:rPr lang="el-GR" sz="2000" dirty="0"/>
              <a:t>τῶν δώρων</a:t>
            </a:r>
          </a:p>
          <a:p>
            <a:pPr marL="0" indent="0">
              <a:buNone/>
            </a:pPr>
            <a:r>
              <a:rPr lang="el-GR" sz="2000" dirty="0"/>
              <a:t>τοῖς δώροις</a:t>
            </a:r>
            <a:endParaRPr lang="fr-FR" sz="2000" dirty="0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FAD336BD-0B26-4489-8EB1-69E7FCBDE0FF}"/>
              </a:ext>
            </a:extLst>
          </p:cNvPr>
          <p:cNvSpPr/>
          <p:nvPr/>
        </p:nvSpPr>
        <p:spPr>
          <a:xfrm>
            <a:off x="3188292" y="2315229"/>
            <a:ext cx="336850" cy="564022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8D797F0A-99FA-4CF5-98A8-232AAE4A9371}"/>
              </a:ext>
            </a:extLst>
          </p:cNvPr>
          <p:cNvSpPr/>
          <p:nvPr/>
        </p:nvSpPr>
        <p:spPr>
          <a:xfrm>
            <a:off x="3188292" y="3243129"/>
            <a:ext cx="350378" cy="564022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81DB5422-1774-4A34-8869-1BA787D6030C}"/>
              </a:ext>
            </a:extLst>
          </p:cNvPr>
          <p:cNvSpPr/>
          <p:nvPr/>
        </p:nvSpPr>
        <p:spPr>
          <a:xfrm>
            <a:off x="3188291" y="5177325"/>
            <a:ext cx="443671" cy="616229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65D6F6-791B-4016-B7E2-5DE26F3B4E8F}"/>
              </a:ext>
            </a:extLst>
          </p:cNvPr>
          <p:cNvSpPr txBox="1"/>
          <p:nvPr/>
        </p:nvSpPr>
        <p:spPr>
          <a:xfrm>
            <a:off x="4127617" y="2406850"/>
            <a:ext cx="707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brève -&gt; accent circonflexe sur l’avant-dernière syllabe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B3636C-A6A3-4637-8083-F6A8ACF03674}"/>
              </a:ext>
            </a:extLst>
          </p:cNvPr>
          <p:cNvSpPr txBox="1"/>
          <p:nvPr/>
        </p:nvSpPr>
        <p:spPr>
          <a:xfrm>
            <a:off x="4127618" y="3359426"/>
            <a:ext cx="684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longue -&gt; accent aigu sur l’avant-dernière syllabe</a:t>
            </a:r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64990275-E715-4199-BA0F-DF1A967EE34F}"/>
              </a:ext>
            </a:extLst>
          </p:cNvPr>
          <p:cNvSpPr/>
          <p:nvPr/>
        </p:nvSpPr>
        <p:spPr>
          <a:xfrm>
            <a:off x="3188291" y="4296755"/>
            <a:ext cx="443671" cy="616229"/>
          </a:xfrm>
          <a:prstGeom prst="rightBrac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CF5C2F-145B-4614-8B9C-FBF25BA86561}"/>
              </a:ext>
            </a:extLst>
          </p:cNvPr>
          <p:cNvSpPr txBox="1"/>
          <p:nvPr/>
        </p:nvSpPr>
        <p:spPr>
          <a:xfrm>
            <a:off x="4127617" y="5300773"/>
            <a:ext cx="664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longue -&gt; accent aigu sur l’avant-dernière syllabe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780240-FA1B-439A-99A5-95C6A8B8F361}"/>
              </a:ext>
            </a:extLst>
          </p:cNvPr>
          <p:cNvSpPr txBox="1"/>
          <p:nvPr/>
        </p:nvSpPr>
        <p:spPr>
          <a:xfrm>
            <a:off x="4127617" y="4398862"/>
            <a:ext cx="69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Dernière syllabe brève -&gt; accent circonflexe sur l’avant-dernière syllabe</a:t>
            </a:r>
          </a:p>
        </p:txBody>
      </p:sp>
    </p:spTree>
    <p:extLst>
      <p:ext uri="{BB962C8B-B14F-4D97-AF65-F5344CB8AC3E}">
        <p14:creationId xmlns:p14="http://schemas.microsoft.com/office/powerpoint/2010/main" val="4134050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3AAFF-3156-EECD-AFB7-E467F6E6B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31B8D-56DE-0F8B-E989-4C857F24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sz="4000" dirty="0">
                <a:solidFill>
                  <a:schemeClr val="accent6"/>
                </a:solidFill>
              </a:rPr>
              <a:t>Exemple: Nom propérispomène d’après le système classique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5B82A-66A8-C7EE-66F0-49F7343A1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435"/>
            <a:ext cx="10515600" cy="3953527"/>
          </a:xfrm>
        </p:spPr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l-GR" sz="2000" dirty="0" err="1"/>
              <a:t>τὸ</a:t>
            </a:r>
            <a:r>
              <a:rPr lang="el-GR" sz="2000" dirty="0"/>
              <a:t> δῶρον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000" dirty="0"/>
              <a:t>τὸ δῶρον</a:t>
            </a:r>
            <a:endParaRPr lang="fr-FR" sz="2000" dirty="0"/>
          </a:p>
          <a:p>
            <a:pPr marL="0" indent="0">
              <a:buNone/>
            </a:pPr>
            <a:r>
              <a:rPr lang="el-GR" sz="2000" dirty="0"/>
              <a:t>τοῦ δώρου</a:t>
            </a:r>
          </a:p>
          <a:p>
            <a:pPr marL="0" indent="0">
              <a:buNone/>
            </a:pPr>
            <a:r>
              <a:rPr lang="el-GR" sz="2000" dirty="0"/>
              <a:t>τῷ δώρῳ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2000" dirty="0"/>
              <a:t>τὰ δῶρα</a:t>
            </a:r>
          </a:p>
          <a:p>
            <a:pPr marL="0" indent="0">
              <a:buNone/>
            </a:pPr>
            <a:r>
              <a:rPr lang="el-GR" sz="2000" dirty="0"/>
              <a:t>τὰ δῶρα</a:t>
            </a:r>
          </a:p>
          <a:p>
            <a:pPr marL="0" indent="0">
              <a:buNone/>
            </a:pPr>
            <a:r>
              <a:rPr lang="el-GR" sz="2000" dirty="0"/>
              <a:t>τῶν δώρων</a:t>
            </a:r>
          </a:p>
          <a:p>
            <a:pPr marL="0" indent="0">
              <a:buNone/>
            </a:pPr>
            <a:r>
              <a:rPr lang="el-GR" sz="2000" dirty="0"/>
              <a:t>τοῖς δώροις</a:t>
            </a:r>
            <a:endParaRPr lang="fr-FR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7A800-F804-4C74-7E4E-53CCBB6A6881}"/>
              </a:ext>
            </a:extLst>
          </p:cNvPr>
          <p:cNvSpPr txBox="1"/>
          <p:nvPr/>
        </p:nvSpPr>
        <p:spPr>
          <a:xfrm>
            <a:off x="6242640" y="4246244"/>
            <a:ext cx="416052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Règle des trois mores: l’accent ne remonte jamais plus de trois mores depuis la fin du mot.</a:t>
            </a:r>
          </a:p>
        </p:txBody>
      </p:sp>
      <p:sp>
        <p:nvSpPr>
          <p:cNvPr id="13" name="Doughnut 12">
            <a:extLst>
              <a:ext uri="{FF2B5EF4-FFF2-40B4-BE49-F238E27FC236}">
                <a16:creationId xmlns:a16="http://schemas.microsoft.com/office/drawing/2014/main" id="{FADA586A-6C22-C880-844E-5D86C4F142B2}"/>
              </a:ext>
            </a:extLst>
          </p:cNvPr>
          <p:cNvSpPr/>
          <p:nvPr/>
        </p:nvSpPr>
        <p:spPr>
          <a:xfrm>
            <a:off x="1684938" y="2532167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B543E575-FD7C-C299-E58C-597DCF2CC502}"/>
              </a:ext>
            </a:extLst>
          </p:cNvPr>
          <p:cNvSpPr/>
          <p:nvPr/>
        </p:nvSpPr>
        <p:spPr>
          <a:xfrm>
            <a:off x="1437889" y="2532167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5" name="Doughnut 14">
            <a:extLst>
              <a:ext uri="{FF2B5EF4-FFF2-40B4-BE49-F238E27FC236}">
                <a16:creationId xmlns:a16="http://schemas.microsoft.com/office/drawing/2014/main" id="{9F81DCBF-9603-87A3-5F8C-4551CBD8CEFD}"/>
              </a:ext>
            </a:extLst>
          </p:cNvPr>
          <p:cNvSpPr/>
          <p:nvPr/>
        </p:nvSpPr>
        <p:spPr>
          <a:xfrm>
            <a:off x="1323589" y="2532167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3C55210A-5AFA-7787-1D15-761F90E51A4C}"/>
              </a:ext>
            </a:extLst>
          </p:cNvPr>
          <p:cNvSpPr/>
          <p:nvPr/>
        </p:nvSpPr>
        <p:spPr>
          <a:xfrm>
            <a:off x="1957654" y="33147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0D0BB8F3-ECFC-364E-68D6-DB8F1B2F9EFD}"/>
              </a:ext>
            </a:extLst>
          </p:cNvPr>
          <p:cNvSpPr/>
          <p:nvPr/>
        </p:nvSpPr>
        <p:spPr>
          <a:xfrm>
            <a:off x="1799238" y="33147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839A181E-30C1-E23A-A8AD-C95F10C76E6C}"/>
              </a:ext>
            </a:extLst>
          </p:cNvPr>
          <p:cNvSpPr/>
          <p:nvPr/>
        </p:nvSpPr>
        <p:spPr>
          <a:xfrm>
            <a:off x="1570638" y="33147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9" name="Doughnut 18">
            <a:extLst>
              <a:ext uri="{FF2B5EF4-FFF2-40B4-BE49-F238E27FC236}">
                <a16:creationId xmlns:a16="http://schemas.microsoft.com/office/drawing/2014/main" id="{32D27E60-6E55-8BFC-FBCC-93FACDF3B141}"/>
              </a:ext>
            </a:extLst>
          </p:cNvPr>
          <p:cNvSpPr/>
          <p:nvPr/>
        </p:nvSpPr>
        <p:spPr>
          <a:xfrm>
            <a:off x="1456338" y="3314700"/>
            <a:ext cx="114300" cy="114300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A4C0C0-8E2E-F861-3F7B-8881F6DD9A36}"/>
              </a:ext>
            </a:extLst>
          </p:cNvPr>
          <p:cNvSpPr txBox="1"/>
          <p:nvPr/>
        </p:nvSpPr>
        <p:spPr>
          <a:xfrm>
            <a:off x="3167170" y="2223435"/>
            <a:ext cx="6096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CH" sz="1800" dirty="0">
                <a:effectLst/>
              </a:rPr>
              <a:t>Contraction: Si la première des deux voyelles portait autrefois l’aigu, la voyelle longue résultante porte le circonflexe.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1AC028-FF50-9C9C-7462-70CE6C50D397}"/>
              </a:ext>
            </a:extLst>
          </p:cNvPr>
          <p:cNvSpPr txBox="1"/>
          <p:nvPr/>
        </p:nvSpPr>
        <p:spPr>
          <a:xfrm>
            <a:off x="3194640" y="2995536"/>
            <a:ext cx="6096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CH" sz="1800" dirty="0">
                <a:effectLst/>
              </a:rPr>
              <a:t>Contraction: Si la seconde des deux voyelles portait autrefois l’aigu, la voyelle longue résultante porte l’aigu.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409599-1551-D523-91FA-7D532E92265D}"/>
              </a:ext>
            </a:extLst>
          </p:cNvPr>
          <p:cNvCxnSpPr>
            <a:cxnSpLocks/>
          </p:cNvCxnSpPr>
          <p:nvPr/>
        </p:nvCxnSpPr>
        <p:spPr>
          <a:xfrm flipH="1">
            <a:off x="2229853" y="3202406"/>
            <a:ext cx="9647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377E53-97FA-EF59-972C-978B93C15B6F}"/>
              </a:ext>
            </a:extLst>
          </p:cNvPr>
          <p:cNvCxnSpPr>
            <a:cxnSpLocks/>
          </p:cNvCxnSpPr>
          <p:nvPr/>
        </p:nvCxnSpPr>
        <p:spPr>
          <a:xfrm flipH="1">
            <a:off x="2071954" y="2433110"/>
            <a:ext cx="11226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02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59E7-7C3D-8D94-A289-CF92993F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5"/>
                </a:solidFill>
              </a:rPr>
              <a:t>La loi </a:t>
            </a:r>
            <a:r>
              <a:rPr lang="el-GR" sz="4400" dirty="0" err="1">
                <a:solidFill>
                  <a:schemeClr val="accent5"/>
                </a:solidFill>
              </a:rPr>
              <a:t>σωτῆρα</a:t>
            </a:r>
            <a:endParaRPr lang="fr-CH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CB879-6D1D-5B19-5730-46BBC5D69D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fr-FR" sz="3200" dirty="0"/>
              <a:t>Avant-dernière syllabe longue et accentuée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fr-FR" sz="3200" dirty="0"/>
              <a:t>+ dernière syllabe brève 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fr-FR" sz="3200" dirty="0"/>
              <a:t>= mot nécessairement propérispomène</a:t>
            </a:r>
          </a:p>
          <a:p>
            <a:endParaRPr lang="fr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4666D-AE3E-E044-3F19-21C6AE23F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6862" y="1825625"/>
            <a:ext cx="416693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err="1"/>
              <a:t>σωτήρ</a:t>
            </a:r>
            <a:r>
              <a:rPr lang="el-GR" dirty="0"/>
              <a:t> </a:t>
            </a:r>
            <a:endParaRPr lang="en-GB" dirty="0"/>
          </a:p>
          <a:p>
            <a:pPr marL="0" indent="0">
              <a:buNone/>
            </a:pPr>
            <a:r>
              <a:rPr lang="el-GR" dirty="0" err="1"/>
              <a:t>σωτῆρα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σωτῆρος</a:t>
            </a:r>
            <a:r>
              <a:rPr lang="el-GR" dirty="0"/>
              <a:t> </a:t>
            </a:r>
            <a:endParaRPr lang="fr-CH" dirty="0"/>
          </a:p>
          <a:p>
            <a:pPr marL="0" indent="0">
              <a:buNone/>
            </a:pPr>
            <a:r>
              <a:rPr lang="el-GR" dirty="0" err="1"/>
              <a:t>σωτῆρι</a:t>
            </a:r>
            <a:endParaRPr lang="fr-CH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σωτῆρες</a:t>
            </a:r>
            <a:r>
              <a:rPr lang="el-GR" dirty="0"/>
              <a:t> </a:t>
            </a:r>
            <a:endParaRPr lang="fr-CH" dirty="0"/>
          </a:p>
          <a:p>
            <a:pPr marL="0" indent="0">
              <a:buNone/>
            </a:pPr>
            <a:r>
              <a:rPr lang="el-GR" dirty="0" err="1"/>
              <a:t>σωτῆρας</a:t>
            </a:r>
            <a:r>
              <a:rPr lang="el-GR" dirty="0"/>
              <a:t> </a:t>
            </a:r>
            <a:endParaRPr lang="fr-CH" dirty="0"/>
          </a:p>
          <a:p>
            <a:pPr marL="0" indent="0">
              <a:buNone/>
            </a:pPr>
            <a:r>
              <a:rPr lang="el-GR" dirty="0"/>
              <a:t>σωτήρων </a:t>
            </a:r>
            <a:endParaRPr lang="en-GB" dirty="0"/>
          </a:p>
          <a:p>
            <a:pPr marL="0" indent="0">
              <a:buNone/>
            </a:pPr>
            <a:r>
              <a:rPr lang="el-GR" dirty="0" err="1"/>
              <a:t>σωτῆρσι</a:t>
            </a:r>
            <a:endParaRPr lang="el-GR" dirty="0"/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2785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7D8C8-F0EF-4D82-9027-A3080E0F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CH" sz="4000" dirty="0">
                <a:solidFill>
                  <a:schemeClr val="accent5"/>
                </a:solidFill>
              </a:rPr>
              <a:t>Cas particulier : noms de parenté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D02A8C-0825-4A9D-B5F3-FAFB6A80A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20925"/>
            <a:ext cx="183832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πατήρ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πάτερ</a:t>
            </a:r>
            <a:endParaRPr lang="fr-F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πατέρα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πατρός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πατρί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endParaRPr lang="el-G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πατέρες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πατέρας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πατέρων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πατράσι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32653" y="2320925"/>
            <a:ext cx="19812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γυνή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γύναι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γυναῖκα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γυναικός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γυναικί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l-G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γυναῖκες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γυναῖκας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γυναικῶν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200" dirty="0"/>
              <a:t>γυναιξί</a:t>
            </a:r>
            <a:endParaRPr lang="fr-FR" sz="2200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ED02A8C-0825-4A9D-B5F3-FAFB6A80AB69}"/>
              </a:ext>
            </a:extLst>
          </p:cNvPr>
          <p:cNvSpPr txBox="1">
            <a:spLocks/>
          </p:cNvSpPr>
          <p:nvPr/>
        </p:nvSpPr>
        <p:spPr>
          <a:xfrm>
            <a:off x="2540949" y="2320925"/>
            <a:ext cx="18383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μήτηρ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μῆτερ</a:t>
            </a:r>
            <a:endParaRPr lang="fr-F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μητέρα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μητρός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μητρί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endParaRPr lang="el-G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μητέρες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μητέρας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μητέρων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l-GR" sz="2200" dirty="0"/>
              <a:t>μητράσι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EAA0A444-4CA5-4B3E-898A-F970B905B0D4}"/>
              </a:ext>
            </a:extLst>
          </p:cNvPr>
          <p:cNvSpPr txBox="1">
            <a:spLocks/>
          </p:cNvSpPr>
          <p:nvPr/>
        </p:nvSpPr>
        <p:spPr>
          <a:xfrm>
            <a:off x="4114800" y="2320925"/>
            <a:ext cx="19812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θυγάτηρ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θύγατερ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θυγατέρα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θυγατρός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θυγατρί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θυγατέρες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θυγατέρας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θυγατέρων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θυγατράσι</a:t>
            </a:r>
            <a:endParaRPr lang="fr-F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CH" sz="2200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81A18634-0EBB-4623-AD1F-4755FC03FC5C}"/>
              </a:ext>
            </a:extLst>
          </p:cNvPr>
          <p:cNvSpPr txBox="1">
            <a:spLocks/>
          </p:cNvSpPr>
          <p:nvPr/>
        </p:nvSpPr>
        <p:spPr>
          <a:xfrm>
            <a:off x="7534275" y="2320925"/>
            <a:ext cx="1981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ἀνήρ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ἄνερ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ἄνδρα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ἀνδρός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ἀνδρί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ἄνδρες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ἄνδρας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ἀνδρῶν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200" dirty="0"/>
              <a:t>ἀνδράσι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9CB6C-39F4-6E74-7CCB-6F605E6CFA08}"/>
              </a:ext>
            </a:extLst>
          </p:cNvPr>
          <p:cNvSpPr txBox="1"/>
          <p:nvPr/>
        </p:nvSpPr>
        <p:spPr>
          <a:xfrm>
            <a:off x="838200" y="1506022"/>
            <a:ext cx="3753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variations de thème et d’accent</a:t>
            </a:r>
          </a:p>
        </p:txBody>
      </p:sp>
    </p:spTree>
    <p:extLst>
      <p:ext uri="{BB962C8B-B14F-4D97-AF65-F5344CB8AC3E}">
        <p14:creationId xmlns:p14="http://schemas.microsoft.com/office/powerpoint/2010/main" val="651986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7D8C8-F0EF-4D82-9027-A3080E0F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Cas particulier: la métathèse de quantité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D02A8C-0825-4A9D-B5F3-FAFB6A80A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Clr>
                <a:schemeClr val="accent5"/>
              </a:buClr>
              <a:buNone/>
            </a:pPr>
            <a:endParaRPr lang="el-GR" sz="2000" dirty="0"/>
          </a:p>
          <a:p>
            <a:pPr>
              <a:buClr>
                <a:schemeClr val="accent5"/>
              </a:buClr>
            </a:pPr>
            <a:r>
              <a:rPr lang="fr-FR" sz="2400" dirty="0"/>
              <a:t>Gén. </a:t>
            </a:r>
            <a:r>
              <a:rPr lang="fr-FR" sz="2400" dirty="0" err="1"/>
              <a:t>sg</a:t>
            </a:r>
            <a:r>
              <a:rPr lang="fr-FR" sz="2400" dirty="0"/>
              <a:t>.  de certains mots de la 3</a:t>
            </a:r>
            <a:r>
              <a:rPr lang="fr-FR" sz="2400" baseline="30000" dirty="0"/>
              <a:t>ème</a:t>
            </a:r>
            <a:r>
              <a:rPr lang="fr-FR" sz="2400" dirty="0"/>
              <a:t> déclinaison: </a:t>
            </a:r>
            <a:r>
              <a:rPr lang="el-GR" sz="2400" dirty="0" err="1"/>
              <a:t>τῆς</a:t>
            </a:r>
            <a:r>
              <a:rPr lang="el-GR" sz="2400" dirty="0"/>
              <a:t> φύσεως</a:t>
            </a:r>
            <a:r>
              <a:rPr lang="fr-CH" sz="2400" dirty="0"/>
              <a:t> (</a:t>
            </a:r>
            <a:r>
              <a:rPr lang="fr-FR" sz="2400" dirty="0"/>
              <a:t>&lt; *</a:t>
            </a:r>
            <a:r>
              <a:rPr lang="el-GR" sz="2400" dirty="0" err="1"/>
              <a:t>φύσηος</a:t>
            </a:r>
            <a:r>
              <a:rPr lang="fr-FR" sz="2400" dirty="0"/>
              <a:t>)</a:t>
            </a:r>
          </a:p>
          <a:p>
            <a:pPr>
              <a:buClr>
                <a:schemeClr val="accent5"/>
              </a:buClr>
            </a:pPr>
            <a:r>
              <a:rPr lang="fr-FR" sz="2400" dirty="0"/>
              <a:t>Déclinaison attique, p. ex. </a:t>
            </a:r>
            <a:r>
              <a:rPr lang="fr-FR" sz="2400" dirty="0" err="1"/>
              <a:t>ἵ</a:t>
            </a:r>
            <a:r>
              <a:rPr lang="el-GR" sz="2400" dirty="0" err="1"/>
              <a:t>λεως</a:t>
            </a:r>
            <a:r>
              <a:rPr lang="el-GR" sz="2400" dirty="0"/>
              <a:t> </a:t>
            </a:r>
            <a:r>
              <a:rPr lang="fr-CH" sz="2400" dirty="0"/>
              <a:t>(&lt;*</a:t>
            </a:r>
            <a:r>
              <a:rPr lang="el-GR" sz="2400" dirty="0" err="1"/>
              <a:t>ἵληος</a:t>
            </a:r>
            <a:r>
              <a:rPr lang="fr-CH" sz="2400" dirty="0"/>
              <a:t>)</a:t>
            </a:r>
          </a:p>
          <a:p>
            <a:pPr>
              <a:buClr>
                <a:schemeClr val="accent5"/>
              </a:buClr>
            </a:pPr>
            <a:endParaRPr lang="fr-CH" sz="2400" dirty="0"/>
          </a:p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fr-CH" sz="2400" dirty="0"/>
              <a:t> Finale brève, l’accent remonte jusqu’à la troisième syllabe avant la fin.</a:t>
            </a:r>
          </a:p>
        </p:txBody>
      </p:sp>
    </p:spTree>
    <p:extLst>
      <p:ext uri="{BB962C8B-B14F-4D97-AF65-F5344CB8AC3E}">
        <p14:creationId xmlns:p14="http://schemas.microsoft.com/office/powerpoint/2010/main" val="2973883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DBA8-710C-50D4-D9B9-66FC134A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5"/>
                </a:solidFill>
              </a:rPr>
              <a:t>Adjectifs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DE9254A-80D4-B815-0C59-2A1403B3657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8504881"/>
              </p:ext>
            </p:extLst>
          </p:nvPr>
        </p:nvGraphicFramePr>
        <p:xfrm>
          <a:off x="2188028" y="3429000"/>
          <a:ext cx="7225935" cy="26859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5187">
                  <a:extLst>
                    <a:ext uri="{9D8B030D-6E8A-4147-A177-3AD203B41FA5}">
                      <a16:colId xmlns:a16="http://schemas.microsoft.com/office/drawing/2014/main" val="427351133"/>
                    </a:ext>
                  </a:extLst>
                </a:gridCol>
                <a:gridCol w="1445187">
                  <a:extLst>
                    <a:ext uri="{9D8B030D-6E8A-4147-A177-3AD203B41FA5}">
                      <a16:colId xmlns:a16="http://schemas.microsoft.com/office/drawing/2014/main" val="789808358"/>
                    </a:ext>
                  </a:extLst>
                </a:gridCol>
                <a:gridCol w="1445187">
                  <a:extLst>
                    <a:ext uri="{9D8B030D-6E8A-4147-A177-3AD203B41FA5}">
                      <a16:colId xmlns:a16="http://schemas.microsoft.com/office/drawing/2014/main" val="2201618116"/>
                    </a:ext>
                  </a:extLst>
                </a:gridCol>
                <a:gridCol w="1445187">
                  <a:extLst>
                    <a:ext uri="{9D8B030D-6E8A-4147-A177-3AD203B41FA5}">
                      <a16:colId xmlns:a16="http://schemas.microsoft.com/office/drawing/2014/main" val="916065196"/>
                    </a:ext>
                  </a:extLst>
                </a:gridCol>
                <a:gridCol w="1445187">
                  <a:extLst>
                    <a:ext uri="{9D8B030D-6E8A-4147-A177-3AD203B41FA5}">
                      <a16:colId xmlns:a16="http://schemas.microsoft.com/office/drawing/2014/main" val="3076658910"/>
                    </a:ext>
                  </a:extLst>
                </a:gridCol>
              </a:tblGrid>
              <a:tr h="26859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ικός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νός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ρός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δαπός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δανός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τός</a:t>
                      </a:r>
                      <a:endParaRPr lang="en-CH" sz="2400" dirty="0">
                        <a:effectLst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ίδης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όεις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αλέος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τέος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ιος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ιμος</a:t>
                      </a:r>
                      <a:endParaRPr lang="fr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οῦς</a:t>
                      </a: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οῖος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fr-CH" sz="2400" dirty="0">
                          <a:effectLst/>
                        </a:rPr>
                        <a:t>-</a:t>
                      </a:r>
                      <a:r>
                        <a:rPr lang="el-GR" sz="2400" dirty="0" err="1">
                          <a:effectLst/>
                        </a:rPr>
                        <a:t>αῖος</a:t>
                      </a:r>
                      <a:endParaRPr lang="en-CH" sz="2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CH" sz="24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4240278376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FD159D-816F-6EE3-4A6B-9BE3A3B1B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" y="1690688"/>
            <a:ext cx="10128069" cy="1561963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Pour les adjectifs non composés, la terminaison permet généralement de déduire le type d’accent. (Il y a des exceptions.)</a:t>
            </a:r>
          </a:p>
        </p:txBody>
      </p:sp>
    </p:spTree>
    <p:extLst>
      <p:ext uri="{BB962C8B-B14F-4D97-AF65-F5344CB8AC3E}">
        <p14:creationId xmlns:p14="http://schemas.microsoft.com/office/powerpoint/2010/main" val="2542037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439C-450D-6FA3-B5E5-4C2281B8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Accentuation des formes déclinées: exercice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8DA158-758A-B5F1-EB86-25B3B2CDD6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4442"/>
              </p:ext>
            </p:extLst>
          </p:nvPr>
        </p:nvGraphicFramePr>
        <p:xfrm>
          <a:off x="838203" y="3028783"/>
          <a:ext cx="10515597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20672680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7440912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06514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err="1"/>
                        <a:t>ὁ</a:t>
                      </a:r>
                      <a:r>
                        <a:rPr lang="el-GR" sz="2400" dirty="0"/>
                        <a:t> δίκαιος δικαστής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err="1"/>
                        <a:t>ὁ</a:t>
                      </a:r>
                      <a:r>
                        <a:rPr lang="el-GR" sz="2400" dirty="0"/>
                        <a:t> </a:t>
                      </a:r>
                      <a:r>
                        <a:rPr lang="el-GR" sz="2400" dirty="0" err="1"/>
                        <a:t>ἀγαθὸς</a:t>
                      </a:r>
                      <a:r>
                        <a:rPr lang="el-GR" sz="2400" dirty="0"/>
                        <a:t> </a:t>
                      </a:r>
                      <a:r>
                        <a:rPr lang="el-GR" sz="2400" dirty="0" err="1"/>
                        <a:t>οἶνος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err="1"/>
                        <a:t>ἡ</a:t>
                      </a:r>
                      <a:r>
                        <a:rPr lang="el-GR" sz="2400" dirty="0"/>
                        <a:t> </a:t>
                      </a:r>
                      <a:r>
                        <a:rPr lang="el-GR" sz="2400" dirty="0" err="1"/>
                        <a:t>αἰσχρὴ</a:t>
                      </a:r>
                      <a:r>
                        <a:rPr lang="el-GR" sz="2400" dirty="0"/>
                        <a:t> νίκη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810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gén</a:t>
                      </a:r>
                      <a:r>
                        <a:rPr lang="fr-FR" i="1" dirty="0"/>
                        <a:t>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acc.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dat</a:t>
                      </a:r>
                      <a:r>
                        <a:rPr lang="fr-FR" i="1" dirty="0"/>
                        <a:t>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59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nom. pl.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dat</a:t>
                      </a:r>
                      <a:r>
                        <a:rPr lang="fr-FR" i="1" dirty="0"/>
                        <a:t>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acc. pl.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17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gén</a:t>
                      </a:r>
                      <a:r>
                        <a:rPr lang="fr-FR" i="1" dirty="0"/>
                        <a:t>. pl.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acc. pl.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gén</a:t>
                      </a:r>
                      <a:r>
                        <a:rPr lang="fr-FR" i="1" dirty="0"/>
                        <a:t>. pl.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5287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310770-FD59-2671-5977-1B94DE69FA86}"/>
              </a:ext>
            </a:extLst>
          </p:cNvPr>
          <p:cNvSpPr txBox="1"/>
          <p:nvPr/>
        </p:nvSpPr>
        <p:spPr>
          <a:xfrm>
            <a:off x="838200" y="2175069"/>
            <a:ext cx="2630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Déclinez ces formes</a:t>
            </a:r>
          </a:p>
        </p:txBody>
      </p:sp>
    </p:spTree>
    <p:extLst>
      <p:ext uri="{BB962C8B-B14F-4D97-AF65-F5344CB8AC3E}">
        <p14:creationId xmlns:p14="http://schemas.microsoft.com/office/powerpoint/2010/main" val="3607035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1B93D-5CC6-4719-A924-B57F8FAC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61077-E82B-3B8A-24EC-98A34E24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Accentuation des formes déclinées: exercice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4D40FA-93BF-A57C-6FCD-B4DA76A391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826523"/>
              </p:ext>
            </p:extLst>
          </p:nvPr>
        </p:nvGraphicFramePr>
        <p:xfrm>
          <a:off x="838203" y="3028783"/>
          <a:ext cx="10515597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20672680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7440912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06514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err="1"/>
                        <a:t>ὁ</a:t>
                      </a:r>
                      <a:r>
                        <a:rPr lang="el-GR" sz="2400" dirty="0"/>
                        <a:t> δίκαιος δικαστής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err="1"/>
                        <a:t>ὁ</a:t>
                      </a:r>
                      <a:r>
                        <a:rPr lang="el-GR" sz="2400" dirty="0"/>
                        <a:t> </a:t>
                      </a:r>
                      <a:r>
                        <a:rPr lang="el-GR" sz="2400" dirty="0" err="1"/>
                        <a:t>ἀγαθὸς</a:t>
                      </a:r>
                      <a:r>
                        <a:rPr lang="el-GR" sz="2400" dirty="0"/>
                        <a:t> </a:t>
                      </a:r>
                      <a:r>
                        <a:rPr lang="el-GR" sz="2400" dirty="0" err="1"/>
                        <a:t>οἶνος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err="1"/>
                        <a:t>ἡ</a:t>
                      </a:r>
                      <a:r>
                        <a:rPr lang="el-GR" sz="2400" dirty="0"/>
                        <a:t> </a:t>
                      </a:r>
                      <a:r>
                        <a:rPr lang="el-GR" sz="2400" dirty="0" err="1"/>
                        <a:t>αἰσχρὴ</a:t>
                      </a:r>
                      <a:r>
                        <a:rPr lang="el-GR" sz="2400" dirty="0"/>
                        <a:t> νίκη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810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gén</a:t>
                      </a:r>
                      <a:r>
                        <a:rPr lang="fr-FR" i="1" dirty="0"/>
                        <a:t>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τοῦ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δικαίου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δικαστοῦ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acc.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τὸν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ἀγαθὸν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οἶνον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dat</a:t>
                      </a:r>
                      <a:r>
                        <a:rPr lang="fr-FR" i="1" dirty="0"/>
                        <a:t>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τῇ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αἰσχρῇ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νίκῃ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59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nom. pl.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οἱ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δίκαιοι δικασταί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dat</a:t>
                      </a:r>
                      <a:r>
                        <a:rPr lang="fr-FR" i="1" dirty="0"/>
                        <a:t>. </a:t>
                      </a:r>
                      <a:r>
                        <a:rPr lang="fr-FR" i="1" dirty="0" err="1"/>
                        <a:t>sg</a:t>
                      </a:r>
                      <a:r>
                        <a:rPr lang="fr-FR" i="1" dirty="0"/>
                        <a:t>.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τῷ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ἀγαθῷ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οἴνῳ</a:t>
                      </a:r>
                      <a:endParaRPr lang="fr-F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acc. pl. </a:t>
                      </a:r>
                      <a:r>
                        <a:rPr lang="el-GR" i="0" dirty="0" err="1">
                          <a:solidFill>
                            <a:schemeClr val="tx2"/>
                          </a:solidFill>
                        </a:rPr>
                        <a:t>τὰς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αἰσχρὰς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νίκας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17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gén</a:t>
                      </a:r>
                      <a:r>
                        <a:rPr lang="fr-FR" i="1" dirty="0"/>
                        <a:t>. pl.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τῶν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δικαίων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δικαστῶν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/>
                        <a:t>acc. pl.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τοὺς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ἀγαθοὺς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οἴνους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err="1"/>
                        <a:t>gén</a:t>
                      </a:r>
                      <a:r>
                        <a:rPr lang="fr-FR" i="1" dirty="0"/>
                        <a:t>. pl.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τῶν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αἰσχρῶν</a:t>
                      </a:r>
                      <a:r>
                        <a:rPr lang="el-GR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l-GR" dirty="0" err="1">
                          <a:solidFill>
                            <a:schemeClr val="tx2"/>
                          </a:solidFill>
                        </a:rPr>
                        <a:t>νικῶν</a:t>
                      </a:r>
                      <a:endParaRPr lang="fr-FR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5287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CEFD4D-524D-13DC-5ED9-BF9614CCA334}"/>
              </a:ext>
            </a:extLst>
          </p:cNvPr>
          <p:cNvSpPr txBox="1"/>
          <p:nvPr/>
        </p:nvSpPr>
        <p:spPr>
          <a:xfrm>
            <a:off x="838200" y="2175069"/>
            <a:ext cx="2630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1716391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14066-CC7F-A579-8A50-806F229F5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742E1-494C-9BEF-5D10-F3D58B37C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Les participes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35D760-84BB-E4FB-45F1-E92C03CC0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8189"/>
            <a:ext cx="10515600" cy="3818774"/>
          </a:xfrm>
        </p:spPr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fr-FR" sz="2400" dirty="0"/>
              <a:t>L’accent ne remonte jamais plus haut que la dernière syllabe du thème verbal.</a:t>
            </a:r>
          </a:p>
          <a:p>
            <a:pPr lvl="1">
              <a:buClr>
                <a:schemeClr val="accent5"/>
              </a:buClr>
            </a:pPr>
            <a:endParaRPr lang="fr-FR" dirty="0"/>
          </a:p>
          <a:p>
            <a:pPr>
              <a:buClr>
                <a:schemeClr val="accent5"/>
              </a:buClr>
            </a:pPr>
            <a:r>
              <a:rPr lang="fr-FR" sz="2400" dirty="0"/>
              <a:t>Participe présent actif, nominatif: </a:t>
            </a:r>
            <a:endParaRPr lang="el-GR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	</a:t>
            </a:r>
            <a:r>
              <a:rPr lang="el-GR" sz="2400" dirty="0">
                <a:solidFill>
                  <a:schemeClr val="accent5"/>
                </a:solidFill>
              </a:rPr>
              <a:t>παιδεύων, παιδεύουσα, παιδ</a:t>
            </a:r>
            <a:r>
              <a:rPr lang="el-GR" sz="2400" u="sng" dirty="0">
                <a:solidFill>
                  <a:schemeClr val="accent5"/>
                </a:solidFill>
              </a:rPr>
              <a:t>εῦ</a:t>
            </a:r>
            <a:r>
              <a:rPr lang="el-GR" sz="2400" dirty="0">
                <a:solidFill>
                  <a:schemeClr val="accent5"/>
                </a:solidFill>
              </a:rPr>
              <a:t>ον</a:t>
            </a:r>
            <a:endParaRPr lang="fr-FR" sz="2400" dirty="0">
              <a:solidFill>
                <a:schemeClr val="accent5"/>
              </a:solidFill>
            </a:endParaRPr>
          </a:p>
          <a:p>
            <a:pPr>
              <a:buClr>
                <a:schemeClr val="accent5"/>
              </a:buClr>
            </a:pPr>
            <a:r>
              <a:rPr lang="fr-FR" sz="2400" dirty="0"/>
              <a:t>Participe aoriste actif, nominatif: </a:t>
            </a:r>
            <a:endParaRPr lang="el-GR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	</a:t>
            </a:r>
            <a:r>
              <a:rPr lang="el-GR" sz="2400" dirty="0">
                <a:solidFill>
                  <a:schemeClr val="accent5"/>
                </a:solidFill>
              </a:rPr>
              <a:t>παιδεύσας, παιδεύσασα, παιδ</a:t>
            </a:r>
            <a:r>
              <a:rPr lang="el-GR" sz="2400" u="sng" dirty="0">
                <a:solidFill>
                  <a:schemeClr val="accent5"/>
                </a:solidFill>
              </a:rPr>
              <a:t>εῦ</a:t>
            </a:r>
            <a:r>
              <a:rPr lang="el-GR" sz="2400" dirty="0">
                <a:solidFill>
                  <a:schemeClr val="accent5"/>
                </a:solidFill>
              </a:rPr>
              <a:t>σαν</a:t>
            </a:r>
            <a:endParaRPr lang="fr-FR" sz="2400" dirty="0">
              <a:solidFill>
                <a:schemeClr val="accent5"/>
              </a:solidFill>
            </a:endParaRPr>
          </a:p>
          <a:p>
            <a:pPr marL="0" indent="0">
              <a:buClr>
                <a:schemeClr val="accent5"/>
              </a:buClr>
              <a:buNone/>
            </a:pPr>
            <a:endParaRPr lang="el-GR" sz="2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A7DD46-4E6A-2B45-FB2D-5A1F62F4AAC4}"/>
              </a:ext>
            </a:extLst>
          </p:cNvPr>
          <p:cNvSpPr txBox="1"/>
          <p:nvPr/>
        </p:nvSpPr>
        <p:spPr>
          <a:xfrm>
            <a:off x="7214334" y="3672119"/>
            <a:ext cx="4506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Dernière syllabe brève -&gt; circonflexe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132A512-C250-F3BD-E056-E0AD10B531F8}"/>
              </a:ext>
            </a:extLst>
          </p:cNvPr>
          <p:cNvCxnSpPr>
            <a:cxnSpLocks/>
          </p:cNvCxnSpPr>
          <p:nvPr/>
        </p:nvCxnSpPr>
        <p:spPr>
          <a:xfrm flipH="1" flipV="1">
            <a:off x="6303818" y="3913897"/>
            <a:ext cx="910517" cy="64496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2906700-EABF-3A1B-5D9B-1C12A3085DDF}"/>
              </a:ext>
            </a:extLst>
          </p:cNvPr>
          <p:cNvCxnSpPr>
            <a:cxnSpLocks/>
          </p:cNvCxnSpPr>
          <p:nvPr/>
        </p:nvCxnSpPr>
        <p:spPr>
          <a:xfrm flipH="1">
            <a:off x="6563170" y="4087584"/>
            <a:ext cx="467169" cy="460544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189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F5277-54A0-0F5B-F96A-494CBD9B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7A847-5BE2-02B8-0C3D-246A7EDA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Participes aoriste passif et parfait actif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B6D34D-ABDC-573C-C40E-8016A51E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5683"/>
            <a:ext cx="10515600" cy="4011279"/>
          </a:xfrm>
        </p:spPr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endParaRPr lang="fr-FR" sz="2400" dirty="0"/>
          </a:p>
          <a:p>
            <a:pPr>
              <a:buClr>
                <a:schemeClr val="accent5"/>
              </a:buClr>
            </a:pPr>
            <a:r>
              <a:rPr lang="fr-FR" sz="2400" dirty="0"/>
              <a:t>Participe aoriste passif: l’accent reste sur le suffixe d’état</a:t>
            </a:r>
            <a:endParaRPr lang="el-GR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	</a:t>
            </a:r>
            <a:r>
              <a:rPr lang="el-GR" sz="2400" dirty="0">
                <a:solidFill>
                  <a:schemeClr val="accent5"/>
                </a:solidFill>
              </a:rPr>
              <a:t>παιδευθ</a:t>
            </a:r>
            <a:r>
              <a:rPr lang="el-GR" sz="2400" u="sng" dirty="0">
                <a:solidFill>
                  <a:schemeClr val="accent5"/>
                </a:solidFill>
              </a:rPr>
              <a:t>εί</a:t>
            </a:r>
            <a:r>
              <a:rPr lang="el-GR" sz="2400" dirty="0">
                <a:solidFill>
                  <a:schemeClr val="accent5"/>
                </a:solidFill>
              </a:rPr>
              <a:t>ς, παιδευθ</a:t>
            </a:r>
            <a:r>
              <a:rPr lang="el-GR" sz="2400" u="sng" dirty="0">
                <a:solidFill>
                  <a:schemeClr val="accent5"/>
                </a:solidFill>
              </a:rPr>
              <a:t>έν</a:t>
            </a:r>
            <a:r>
              <a:rPr lang="el-GR" sz="2400" dirty="0">
                <a:solidFill>
                  <a:schemeClr val="accent5"/>
                </a:solidFill>
              </a:rPr>
              <a:t>τος</a:t>
            </a:r>
            <a:r>
              <a:rPr lang="fr-FR" sz="2400" dirty="0">
                <a:solidFill>
                  <a:schemeClr val="accent5"/>
                </a:solidFill>
              </a:rPr>
              <a:t>; </a:t>
            </a:r>
            <a:r>
              <a:rPr lang="el-GR" sz="2400" dirty="0">
                <a:solidFill>
                  <a:schemeClr val="accent5"/>
                </a:solidFill>
              </a:rPr>
              <a:t>παιδευθ</a:t>
            </a:r>
            <a:r>
              <a:rPr lang="el-GR" sz="2400" u="sng" dirty="0">
                <a:solidFill>
                  <a:schemeClr val="accent5"/>
                </a:solidFill>
              </a:rPr>
              <a:t>εῖ</a:t>
            </a:r>
            <a:r>
              <a:rPr lang="el-GR" sz="2400" dirty="0">
                <a:solidFill>
                  <a:schemeClr val="accent5"/>
                </a:solidFill>
              </a:rPr>
              <a:t>σα, παιδευθ</a:t>
            </a:r>
            <a:r>
              <a:rPr lang="el-GR" sz="2400" u="sng" dirty="0">
                <a:solidFill>
                  <a:schemeClr val="accent5"/>
                </a:solidFill>
              </a:rPr>
              <a:t>εί</a:t>
            </a:r>
            <a:r>
              <a:rPr lang="el-GR" sz="2400" dirty="0">
                <a:solidFill>
                  <a:schemeClr val="accent5"/>
                </a:solidFill>
              </a:rPr>
              <a:t>σης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	</a:t>
            </a:r>
            <a:r>
              <a:rPr lang="fr-FR" sz="2400" dirty="0">
                <a:solidFill>
                  <a:srgbClr val="FF0000"/>
                </a:solidFill>
              </a:rPr>
              <a:t>exception: </a:t>
            </a:r>
            <a:r>
              <a:rPr lang="el-GR" sz="2400" dirty="0" err="1">
                <a:solidFill>
                  <a:srgbClr val="FF0000"/>
                </a:solidFill>
              </a:rPr>
              <a:t>παιδευθεισ</a:t>
            </a:r>
            <a:r>
              <a:rPr lang="el-GR" sz="2400" b="1" dirty="0" err="1">
                <a:solidFill>
                  <a:srgbClr val="FF0000"/>
                </a:solidFill>
              </a:rPr>
              <a:t>ῶ</a:t>
            </a:r>
            <a:r>
              <a:rPr lang="el-GR" sz="2400" dirty="0" err="1">
                <a:solidFill>
                  <a:srgbClr val="FF0000"/>
                </a:solidFill>
              </a:rPr>
              <a:t>ν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fr-CH" sz="2400" dirty="0">
                <a:solidFill>
                  <a:srgbClr val="FF0000"/>
                </a:solidFill>
              </a:rPr>
              <a:t>(fém. </a:t>
            </a:r>
            <a:r>
              <a:rPr lang="fr-CH" sz="2400" dirty="0" err="1">
                <a:solidFill>
                  <a:srgbClr val="FF0000"/>
                </a:solidFill>
              </a:rPr>
              <a:t>gén</a:t>
            </a:r>
            <a:r>
              <a:rPr lang="fr-CH" sz="2400" dirty="0">
                <a:solidFill>
                  <a:srgbClr val="FF0000"/>
                </a:solidFill>
              </a:rPr>
              <a:t>. pl.)</a:t>
            </a:r>
            <a:endParaRPr lang="fr-FR" sz="2400" dirty="0">
              <a:solidFill>
                <a:srgbClr val="FF0000"/>
              </a:solidFill>
            </a:endParaRPr>
          </a:p>
          <a:p>
            <a:pPr marL="0" indent="0">
              <a:buClr>
                <a:schemeClr val="accent5"/>
              </a:buClr>
              <a:buNone/>
            </a:pPr>
            <a:endParaRPr lang="fr-FR" sz="2400" dirty="0"/>
          </a:p>
          <a:p>
            <a:pPr>
              <a:buClr>
                <a:schemeClr val="accent5"/>
              </a:buClr>
            </a:pPr>
            <a:r>
              <a:rPr lang="fr-FR" sz="2400" dirty="0"/>
              <a:t>Participe parfait actif: l’accent reste sur la voyelle thématique</a:t>
            </a:r>
            <a:endParaRPr lang="el-GR" sz="2400" dirty="0"/>
          </a:p>
          <a:p>
            <a:pPr marL="0" indent="0">
              <a:buClr>
                <a:schemeClr val="accent5"/>
              </a:buClr>
              <a:buNone/>
            </a:pPr>
            <a:r>
              <a:rPr lang="el-GR" sz="2400" dirty="0"/>
              <a:t>	</a:t>
            </a:r>
            <a:r>
              <a:rPr lang="el-GR" sz="2400" dirty="0" err="1">
                <a:solidFill>
                  <a:schemeClr val="accent5"/>
                </a:solidFill>
              </a:rPr>
              <a:t>παιδευκ</a:t>
            </a:r>
            <a:r>
              <a:rPr lang="el-GR" sz="2400" u="sng" dirty="0" err="1">
                <a:solidFill>
                  <a:schemeClr val="accent5"/>
                </a:solidFill>
              </a:rPr>
              <a:t>ώ</a:t>
            </a:r>
            <a:r>
              <a:rPr lang="el-GR" sz="2400" dirty="0" err="1">
                <a:solidFill>
                  <a:schemeClr val="accent5"/>
                </a:solidFill>
              </a:rPr>
              <a:t>ς</a:t>
            </a:r>
            <a:r>
              <a:rPr lang="el-GR" sz="2400" dirty="0">
                <a:solidFill>
                  <a:schemeClr val="accent5"/>
                </a:solidFill>
              </a:rPr>
              <a:t>, παιδευκ</a:t>
            </a:r>
            <a:r>
              <a:rPr lang="el-GR" sz="2400" u="sng" dirty="0">
                <a:solidFill>
                  <a:schemeClr val="accent5"/>
                </a:solidFill>
              </a:rPr>
              <a:t>ό</a:t>
            </a:r>
            <a:r>
              <a:rPr lang="el-GR" sz="2400" dirty="0">
                <a:solidFill>
                  <a:schemeClr val="accent5"/>
                </a:solidFill>
              </a:rPr>
              <a:t>τος</a:t>
            </a:r>
            <a:r>
              <a:rPr lang="fr-FR" sz="2400" dirty="0">
                <a:solidFill>
                  <a:schemeClr val="accent5"/>
                </a:solidFill>
              </a:rPr>
              <a:t>; </a:t>
            </a:r>
            <a:r>
              <a:rPr lang="el-GR" sz="2400" dirty="0">
                <a:solidFill>
                  <a:schemeClr val="accent5"/>
                </a:solidFill>
              </a:rPr>
              <a:t>παιδευκ</a:t>
            </a:r>
            <a:r>
              <a:rPr lang="el-GR" sz="2400" u="sng" dirty="0">
                <a:solidFill>
                  <a:schemeClr val="accent5"/>
                </a:solidFill>
              </a:rPr>
              <a:t>υῖ</a:t>
            </a:r>
            <a:r>
              <a:rPr lang="el-GR" sz="2400" dirty="0">
                <a:solidFill>
                  <a:schemeClr val="accent5"/>
                </a:solidFill>
              </a:rPr>
              <a:t>α, </a:t>
            </a:r>
            <a:r>
              <a:rPr lang="el-GR" sz="2400" dirty="0" err="1">
                <a:solidFill>
                  <a:schemeClr val="accent5"/>
                </a:solidFill>
              </a:rPr>
              <a:t>παιδευκ</a:t>
            </a:r>
            <a:r>
              <a:rPr lang="el-GR" sz="2400" u="sng" dirty="0" err="1">
                <a:solidFill>
                  <a:schemeClr val="accent5"/>
                </a:solidFill>
              </a:rPr>
              <a:t>υί</a:t>
            </a:r>
            <a:r>
              <a:rPr lang="el-GR" sz="2400" dirty="0" err="1">
                <a:solidFill>
                  <a:schemeClr val="accent5"/>
                </a:solidFill>
              </a:rPr>
              <a:t>ας</a:t>
            </a:r>
            <a:endParaRPr lang="fr-CH" sz="2400" dirty="0">
              <a:solidFill>
                <a:schemeClr val="accent5"/>
              </a:solidFill>
            </a:endParaRPr>
          </a:p>
          <a:p>
            <a:pPr marL="0" indent="0">
              <a:buClr>
                <a:schemeClr val="accent5"/>
              </a:buClr>
              <a:buNone/>
            </a:pPr>
            <a:r>
              <a:rPr lang="fr-FR" sz="2400" dirty="0">
                <a:solidFill>
                  <a:srgbClr val="FF0000"/>
                </a:solidFill>
              </a:rPr>
              <a:t>	exception: </a:t>
            </a:r>
            <a:r>
              <a:rPr lang="el-GR" sz="2400" dirty="0" err="1">
                <a:solidFill>
                  <a:srgbClr val="FF0000"/>
                </a:solidFill>
              </a:rPr>
              <a:t>πεπαιδευ</a:t>
            </a:r>
            <a:r>
              <a:rPr lang="fr-CH" sz="2400" dirty="0" err="1">
                <a:solidFill>
                  <a:srgbClr val="FF0000"/>
                </a:solidFill>
              </a:rPr>
              <a:t>κ</a:t>
            </a:r>
            <a:r>
              <a:rPr lang="el-GR" sz="2400" dirty="0" err="1">
                <a:solidFill>
                  <a:srgbClr val="FF0000"/>
                </a:solidFill>
              </a:rPr>
              <a:t>υι</a:t>
            </a:r>
            <a:r>
              <a:rPr lang="el-GR" sz="2400" b="1" dirty="0" err="1">
                <a:solidFill>
                  <a:srgbClr val="FF0000"/>
                </a:solidFill>
              </a:rPr>
              <a:t>ῶ</a:t>
            </a:r>
            <a:r>
              <a:rPr lang="el-GR" sz="2400" dirty="0" err="1">
                <a:solidFill>
                  <a:srgbClr val="FF0000"/>
                </a:solidFill>
              </a:rPr>
              <a:t>ν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fr-CH" sz="2400" dirty="0">
                <a:solidFill>
                  <a:srgbClr val="FF0000"/>
                </a:solidFill>
              </a:rPr>
              <a:t>(fém. </a:t>
            </a:r>
            <a:r>
              <a:rPr lang="fr-CH" sz="2400" dirty="0" err="1">
                <a:solidFill>
                  <a:srgbClr val="FF0000"/>
                </a:solidFill>
              </a:rPr>
              <a:t>gén</a:t>
            </a:r>
            <a:r>
              <a:rPr lang="fr-CH" sz="2400" dirty="0">
                <a:solidFill>
                  <a:srgbClr val="FF0000"/>
                </a:solidFill>
              </a:rPr>
              <a:t>. pl.)</a:t>
            </a:r>
            <a:endParaRPr lang="fr-FR" sz="2400" dirty="0">
              <a:solidFill>
                <a:srgbClr val="FF0000"/>
              </a:solidFill>
            </a:endParaRPr>
          </a:p>
          <a:p>
            <a:pPr marL="0" indent="0">
              <a:buClr>
                <a:schemeClr val="accent5"/>
              </a:buClr>
              <a:buNone/>
            </a:pPr>
            <a:endParaRPr lang="el-GR" sz="2400" dirty="0">
              <a:solidFill>
                <a:schemeClr val="accent5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061EAC-920F-02C5-49E0-62D8255A0877}"/>
              </a:ext>
            </a:extLst>
          </p:cNvPr>
          <p:cNvSpPr txBox="1"/>
          <p:nvPr/>
        </p:nvSpPr>
        <p:spPr>
          <a:xfrm>
            <a:off x="8320755" y="3469111"/>
            <a:ext cx="370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-</a:t>
            </a:r>
            <a:r>
              <a:rPr lang="el-GR" dirty="0"/>
              <a:t>ει</a:t>
            </a:r>
            <a:r>
              <a:rPr lang="fr-CH" dirty="0"/>
              <a:t>-:</a:t>
            </a:r>
            <a:endParaRPr lang="el-GR" dirty="0"/>
          </a:p>
          <a:p>
            <a:r>
              <a:rPr lang="fr-FR" dirty="0"/>
              <a:t>Dernière syllabe longue -&gt; aigu</a:t>
            </a:r>
          </a:p>
          <a:p>
            <a:r>
              <a:rPr lang="fr-FR" dirty="0"/>
              <a:t>Dernière syllabe brève -&gt; circonflexe</a:t>
            </a:r>
            <a:endParaRPr lang="el-G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1D795C0-A592-3911-C47B-D8FF3325EAED}"/>
              </a:ext>
            </a:extLst>
          </p:cNvPr>
          <p:cNvCxnSpPr>
            <a:cxnSpLocks/>
          </p:cNvCxnSpPr>
          <p:nvPr/>
        </p:nvCxnSpPr>
        <p:spPr>
          <a:xfrm flipH="1" flipV="1">
            <a:off x="6502574" y="3469111"/>
            <a:ext cx="1818181" cy="702211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F210F2E-2700-5F40-0294-1A79F14AFC2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8120743" y="3469111"/>
            <a:ext cx="200012" cy="461665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3">
            <a:extLst>
              <a:ext uri="{FF2B5EF4-FFF2-40B4-BE49-F238E27FC236}">
                <a16:creationId xmlns:a16="http://schemas.microsoft.com/office/drawing/2014/main" id="{8E800F12-40F2-E336-C832-987085C8A01F}"/>
              </a:ext>
            </a:extLst>
          </p:cNvPr>
          <p:cNvSpPr txBox="1"/>
          <p:nvPr/>
        </p:nvSpPr>
        <p:spPr>
          <a:xfrm>
            <a:off x="8320755" y="5364191"/>
            <a:ext cx="370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Féminin:</a:t>
            </a:r>
            <a:endParaRPr lang="el-GR" dirty="0"/>
          </a:p>
          <a:p>
            <a:r>
              <a:rPr lang="fr-FR" dirty="0"/>
              <a:t>Dernière syllabe longue -&gt; aigu</a:t>
            </a:r>
          </a:p>
          <a:p>
            <a:r>
              <a:rPr lang="fr-FR" dirty="0"/>
              <a:t>Dernière syllabe brève -&gt; circonflexe</a:t>
            </a:r>
            <a:endParaRPr lang="el-GR" dirty="0"/>
          </a:p>
        </p:txBody>
      </p:sp>
      <p:cxnSp>
        <p:nvCxnSpPr>
          <p:cNvPr id="11" name="Connecteur droit avec flèche 8">
            <a:extLst>
              <a:ext uri="{FF2B5EF4-FFF2-40B4-BE49-F238E27FC236}">
                <a16:creationId xmlns:a16="http://schemas.microsoft.com/office/drawing/2014/main" id="{25757CC3-03FA-321D-692E-28945311C5D9}"/>
              </a:ext>
            </a:extLst>
          </p:cNvPr>
          <p:cNvCxnSpPr>
            <a:cxnSpLocks/>
          </p:cNvCxnSpPr>
          <p:nvPr/>
        </p:nvCxnSpPr>
        <p:spPr>
          <a:xfrm flipH="1" flipV="1">
            <a:off x="6248400" y="5364191"/>
            <a:ext cx="2072355" cy="702211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4">
            <a:extLst>
              <a:ext uri="{FF2B5EF4-FFF2-40B4-BE49-F238E27FC236}">
                <a16:creationId xmlns:a16="http://schemas.microsoft.com/office/drawing/2014/main" id="{C760CA45-AB74-9DF3-936C-8DBA90627FC6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848600" y="5364191"/>
            <a:ext cx="472155" cy="461665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05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975A-1D7C-C41D-89E3-52A19945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83286" cy="1325563"/>
          </a:xfrm>
        </p:spPr>
        <p:txBody>
          <a:bodyPr>
            <a:normAutofit fontScale="90000"/>
          </a:bodyPr>
          <a:lstStyle/>
          <a:p>
            <a:r>
              <a:rPr lang="fr-CH" sz="3200" dirty="0"/>
              <a:t>À quel groupe linguistique le mot </a:t>
            </a:r>
            <a:r>
              <a:rPr lang="el-GR" sz="3200" dirty="0" err="1"/>
              <a:t>δάκτυλος</a:t>
            </a:r>
            <a:r>
              <a:rPr lang="el-GR" sz="3200" dirty="0"/>
              <a:t> </a:t>
            </a:r>
            <a:r>
              <a:rPr lang="fr-CH" sz="3200" dirty="0"/>
              <a:t>appartient-il probablement ? Quel est le mot latin correspondant 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9A4747-D3C4-7548-605E-E8FD3CCB9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4503" y="-851"/>
            <a:ext cx="3077497" cy="6858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8C657-3350-CF3D-F9F0-B8910DEE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9859"/>
            <a:ext cx="7772400" cy="17414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9975B-A9E9-D32B-A90E-A4016A413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90" y="5359040"/>
            <a:ext cx="5232023" cy="132556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F31FCA-C936-94FC-EDE5-78EABF3E03D5}"/>
              </a:ext>
            </a:extLst>
          </p:cNvPr>
          <p:cNvSpPr/>
          <p:nvPr/>
        </p:nvSpPr>
        <p:spPr>
          <a:xfrm>
            <a:off x="9217742" y="5147187"/>
            <a:ext cx="2831690" cy="67842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911060-59C0-D675-8078-8FEF4AA6E088}"/>
              </a:ext>
            </a:extLst>
          </p:cNvPr>
          <p:cNvCxnSpPr>
            <a:stCxn id="6" idx="1"/>
            <a:endCxn id="3" idx="3"/>
          </p:cNvCxnSpPr>
          <p:nvPr/>
        </p:nvCxnSpPr>
        <p:spPr>
          <a:xfrm flipH="1" flipV="1">
            <a:off x="8610600" y="3310588"/>
            <a:ext cx="607142" cy="2175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60F2B50-E861-D888-6FD9-A54D72C40FA6}"/>
              </a:ext>
            </a:extLst>
          </p:cNvPr>
          <p:cNvSpPr/>
          <p:nvPr/>
        </p:nvSpPr>
        <p:spPr>
          <a:xfrm>
            <a:off x="9235649" y="6076251"/>
            <a:ext cx="2831690" cy="67842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116302-0A04-3F09-D981-C84CA5F264A1}"/>
              </a:ext>
            </a:extLst>
          </p:cNvPr>
          <p:cNvCxnSpPr>
            <a:endCxn id="5" idx="3"/>
          </p:cNvCxnSpPr>
          <p:nvPr/>
        </p:nvCxnSpPr>
        <p:spPr>
          <a:xfrm flipH="1" flipV="1">
            <a:off x="8712013" y="6021822"/>
            <a:ext cx="503903" cy="41163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Multiply 11">
            <a:extLst>
              <a:ext uri="{FF2B5EF4-FFF2-40B4-BE49-F238E27FC236}">
                <a16:creationId xmlns:a16="http://schemas.microsoft.com/office/drawing/2014/main" id="{2EA5791B-5A04-EAFE-2E41-B041D185FDD3}"/>
              </a:ext>
            </a:extLst>
          </p:cNvPr>
          <p:cNvSpPr/>
          <p:nvPr/>
        </p:nvSpPr>
        <p:spPr>
          <a:xfrm>
            <a:off x="9960429" y="5973983"/>
            <a:ext cx="1088571" cy="879720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ACC96-F60E-FE31-737B-05082CAEB2A0}"/>
              </a:ext>
            </a:extLst>
          </p:cNvPr>
          <p:cNvSpPr/>
          <p:nvPr/>
        </p:nvSpPr>
        <p:spPr>
          <a:xfrm>
            <a:off x="1892710" y="2439858"/>
            <a:ext cx="2766376" cy="339213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34E091-42B4-C43D-46EE-669DAC9283AF}"/>
              </a:ext>
            </a:extLst>
          </p:cNvPr>
          <p:cNvSpPr/>
          <p:nvPr/>
        </p:nvSpPr>
        <p:spPr>
          <a:xfrm>
            <a:off x="3701142" y="3457878"/>
            <a:ext cx="1434807" cy="339213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FC763C-7C37-D883-2D0E-E2D0A8D32C72}"/>
              </a:ext>
            </a:extLst>
          </p:cNvPr>
          <p:cNvSpPr txBox="1"/>
          <p:nvPr/>
        </p:nvSpPr>
        <p:spPr>
          <a:xfrm>
            <a:off x="4180655" y="1946640"/>
            <a:ext cx="2078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= indo-européennes</a:t>
            </a:r>
          </a:p>
        </p:txBody>
      </p:sp>
    </p:spTree>
    <p:extLst>
      <p:ext uri="{BB962C8B-B14F-4D97-AF65-F5344CB8AC3E}">
        <p14:creationId xmlns:p14="http://schemas.microsoft.com/office/powerpoint/2010/main" val="609438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945ED-18F6-35C9-2232-55E7FBB40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D522B-9EB4-4749-EAD6-2DEEEEE9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Infinitif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8A4898-AC60-861E-E808-A577A6412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Clr>
                <a:schemeClr val="accent5"/>
              </a:buClr>
            </a:pPr>
            <a:r>
              <a:rPr lang="fr-FR" dirty="0"/>
              <a:t>Accent remonte le plus possible</a:t>
            </a:r>
          </a:p>
          <a:p>
            <a:pPr marL="914400" lvl="2" indent="0">
              <a:buClr>
                <a:schemeClr val="accent5"/>
              </a:buClr>
              <a:buNone/>
            </a:pPr>
            <a:r>
              <a:rPr lang="el-GR" sz="2400" dirty="0">
                <a:solidFill>
                  <a:schemeClr val="accent5"/>
                </a:solidFill>
              </a:rPr>
              <a:t>παιδεύειν, παιδεύσειν</a:t>
            </a:r>
          </a:p>
          <a:p>
            <a:pPr marL="914400" lvl="2" indent="0">
              <a:buClr>
                <a:schemeClr val="accent5"/>
              </a:buClr>
              <a:buNone/>
            </a:pPr>
            <a:endParaRPr lang="el-GR" sz="2400" dirty="0"/>
          </a:p>
          <a:p>
            <a:pPr lvl="1">
              <a:buClr>
                <a:schemeClr val="accent5"/>
              </a:buClr>
            </a:pPr>
            <a:r>
              <a:rPr lang="fr-FR" dirty="0"/>
              <a:t>Sauf</a:t>
            </a:r>
            <a:r>
              <a:rPr lang="fr-FR" sz="2800" dirty="0"/>
              <a:t>: </a:t>
            </a:r>
            <a:endParaRPr lang="el-GR" sz="2800" dirty="0"/>
          </a:p>
          <a:p>
            <a:pPr lvl="2">
              <a:buClr>
                <a:schemeClr val="accent5"/>
              </a:buClr>
            </a:pPr>
            <a:r>
              <a:rPr lang="fr-FR" sz="2400" dirty="0"/>
              <a:t>Infinitifs actifs en </a:t>
            </a:r>
            <a:r>
              <a:rPr lang="fr-CH" sz="2400" dirty="0"/>
              <a:t>–</a:t>
            </a:r>
            <a:r>
              <a:rPr lang="el-GR" sz="2400" dirty="0"/>
              <a:t>ναι </a:t>
            </a:r>
            <a:r>
              <a:rPr lang="fr-CH" sz="2400" dirty="0"/>
              <a:t>et en –</a:t>
            </a:r>
            <a:r>
              <a:rPr lang="el-GR" sz="2400" dirty="0"/>
              <a:t>σαι </a:t>
            </a:r>
            <a:endParaRPr lang="fr-CH" sz="2400" dirty="0"/>
          </a:p>
          <a:p>
            <a:pPr marL="914400" lvl="2" indent="0">
              <a:buClr>
                <a:schemeClr val="accent5"/>
              </a:buClr>
              <a:buNone/>
            </a:pPr>
            <a:r>
              <a:rPr lang="el-GR" sz="2400" dirty="0">
                <a:solidFill>
                  <a:schemeClr val="accent5"/>
                </a:solidFill>
              </a:rPr>
              <a:t>	παιδεῦσαι, διδόναι</a:t>
            </a:r>
          </a:p>
          <a:p>
            <a:pPr lvl="2">
              <a:buClr>
                <a:schemeClr val="accent5"/>
              </a:buClr>
            </a:pPr>
            <a:r>
              <a:rPr lang="fr-CH" sz="2400" dirty="0"/>
              <a:t>Infinitifs aoriste II moyen</a:t>
            </a:r>
            <a:endParaRPr lang="el-GR" sz="2400" dirty="0"/>
          </a:p>
          <a:p>
            <a:pPr marL="914400" lvl="2" indent="0">
              <a:buClr>
                <a:schemeClr val="accent5"/>
              </a:buClr>
              <a:buNone/>
            </a:pPr>
            <a:r>
              <a:rPr lang="el-GR" sz="2400" dirty="0">
                <a:solidFill>
                  <a:schemeClr val="accent5"/>
                </a:solidFill>
              </a:rPr>
              <a:t>	βαλέσθαι</a:t>
            </a:r>
            <a:endParaRPr lang="fr-FR" sz="2400" dirty="0">
              <a:solidFill>
                <a:schemeClr val="accent5"/>
              </a:solidFill>
            </a:endParaRPr>
          </a:p>
          <a:p>
            <a:pPr lvl="2">
              <a:buClr>
                <a:schemeClr val="accent5"/>
              </a:buClr>
            </a:pPr>
            <a:r>
              <a:rPr lang="fr-FR" sz="2400" dirty="0"/>
              <a:t>Infinitifs parfait médio-passif</a:t>
            </a:r>
          </a:p>
          <a:p>
            <a:pPr marL="914400" lvl="2" indent="0">
              <a:buClr>
                <a:schemeClr val="accent5"/>
              </a:buClr>
              <a:buNone/>
            </a:pPr>
            <a:r>
              <a:rPr lang="el-GR" sz="2400" dirty="0">
                <a:solidFill>
                  <a:schemeClr val="accent5"/>
                </a:solidFill>
              </a:rPr>
              <a:t>	πεπαιδεῦσθαι</a:t>
            </a:r>
          </a:p>
          <a:p>
            <a:pPr lvl="1">
              <a:buClr>
                <a:schemeClr val="accent5"/>
              </a:buClr>
            </a:pPr>
            <a:endParaRPr lang="el-GR" dirty="0"/>
          </a:p>
          <a:p>
            <a:pPr lvl="1">
              <a:buClr>
                <a:schemeClr val="accent5"/>
              </a:buClr>
            </a:pPr>
            <a:endParaRPr lang="fr-FR" dirty="0"/>
          </a:p>
          <a:p>
            <a:pPr>
              <a:buClr>
                <a:schemeClr val="accent5"/>
              </a:buClr>
            </a:pPr>
            <a:endParaRPr lang="fr-FR" dirty="0"/>
          </a:p>
          <a:p>
            <a:pPr marL="0" indent="0">
              <a:buClr>
                <a:schemeClr val="accent5"/>
              </a:buClr>
              <a:buNone/>
            </a:pPr>
            <a:endParaRPr lang="fr-FR" dirty="0"/>
          </a:p>
          <a:p>
            <a:pPr marL="457200" lvl="1" indent="0">
              <a:buClr>
                <a:schemeClr val="accent5"/>
              </a:buClr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17578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F9428-D0D0-C6DB-0256-F294BCF14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05443-FEC2-A0E9-820A-B763EF2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Les adjectifs verbaux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D14BCA-0B31-39E0-17F1-888281F9C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dirty="0"/>
              <a:t>En – </a:t>
            </a:r>
            <a:r>
              <a:rPr lang="el-GR" dirty="0"/>
              <a:t>τός</a:t>
            </a:r>
            <a:r>
              <a:rPr lang="fr-FR" dirty="0"/>
              <a:t>: oxytons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fr-FR" sz="2800" dirty="0"/>
              <a:t>	</a:t>
            </a:r>
            <a:r>
              <a:rPr lang="el-GR" dirty="0">
                <a:solidFill>
                  <a:schemeClr val="accent5"/>
                </a:solidFill>
              </a:rPr>
              <a:t>παιδευτός, παιδευτόν, παιδευτοῦ, παιδευτῷ</a:t>
            </a:r>
            <a:endParaRPr lang="fr-FR" dirty="0">
              <a:solidFill>
                <a:schemeClr val="accent5"/>
              </a:solidFill>
            </a:endParaRPr>
          </a:p>
          <a:p>
            <a:pPr marL="457200" lvl="1" indent="0">
              <a:buClr>
                <a:schemeClr val="accent5"/>
              </a:buClr>
              <a:buNone/>
            </a:pPr>
            <a:endParaRPr lang="fr-FR" dirty="0"/>
          </a:p>
          <a:p>
            <a:pPr>
              <a:buClr>
                <a:schemeClr val="accent5"/>
              </a:buClr>
            </a:pPr>
            <a:r>
              <a:rPr lang="fr-FR" dirty="0"/>
              <a:t>En – </a:t>
            </a:r>
            <a:r>
              <a:rPr lang="el-GR" dirty="0"/>
              <a:t>τος </a:t>
            </a:r>
            <a:r>
              <a:rPr lang="fr-FR" dirty="0"/>
              <a:t>(négation): proparoxyton</a:t>
            </a:r>
            <a:endParaRPr lang="el-GR" dirty="0"/>
          </a:p>
          <a:p>
            <a:pPr marL="914400" lvl="2" indent="0">
              <a:buClr>
                <a:schemeClr val="accent5"/>
              </a:buClr>
              <a:buNone/>
            </a:pPr>
            <a:r>
              <a:rPr lang="el-GR" sz="2400" dirty="0">
                <a:solidFill>
                  <a:schemeClr val="accent5"/>
                </a:solidFill>
              </a:rPr>
              <a:t>ἀπαίδευτος, ἀπαίδευτον, ἀπαιδεύτου, ἀπαιδεύτῳ</a:t>
            </a:r>
            <a:endParaRPr lang="fr-FR" sz="2400" dirty="0">
              <a:solidFill>
                <a:schemeClr val="accent5"/>
              </a:solidFill>
            </a:endParaRPr>
          </a:p>
          <a:p>
            <a:pPr marL="914400" lvl="2" indent="0">
              <a:buClr>
                <a:schemeClr val="accent5"/>
              </a:buClr>
              <a:buNone/>
            </a:pPr>
            <a:endParaRPr lang="fr-FR" sz="2400" dirty="0"/>
          </a:p>
          <a:p>
            <a:pPr>
              <a:buClr>
                <a:schemeClr val="accent5"/>
              </a:buClr>
            </a:pPr>
            <a:r>
              <a:rPr lang="fr-FR" dirty="0"/>
              <a:t>En – </a:t>
            </a:r>
            <a:r>
              <a:rPr lang="el-GR" dirty="0"/>
              <a:t>τέος</a:t>
            </a:r>
            <a:r>
              <a:rPr lang="fr-FR" dirty="0"/>
              <a:t>: paroxyton</a:t>
            </a:r>
            <a:endParaRPr lang="el-GR" dirty="0"/>
          </a:p>
          <a:p>
            <a:pPr marL="914400" lvl="2" indent="0">
              <a:buClr>
                <a:schemeClr val="accent5"/>
              </a:buClr>
              <a:buNone/>
            </a:pPr>
            <a:r>
              <a:rPr lang="el-GR" sz="2400" dirty="0">
                <a:solidFill>
                  <a:schemeClr val="accent5"/>
                </a:solidFill>
              </a:rPr>
              <a:t>παιδευτέος, παιδευτέον, παιδευτέου, παιδευτέῳ</a:t>
            </a:r>
          </a:p>
          <a:p>
            <a:pPr marL="914400" lvl="2" indent="0">
              <a:buClr>
                <a:schemeClr val="accent5"/>
              </a:buClr>
              <a:buNone/>
            </a:pPr>
            <a:endParaRPr lang="el-GR" sz="1800" dirty="0"/>
          </a:p>
          <a:p>
            <a:pPr marL="914400" lvl="2" indent="0">
              <a:buClr>
                <a:schemeClr val="accent5"/>
              </a:buClr>
              <a:buNone/>
            </a:pPr>
            <a:r>
              <a:rPr lang="fr-FR" dirty="0">
                <a:highlight>
                  <a:srgbClr val="FFFF00"/>
                </a:highlight>
              </a:rPr>
              <a:t> </a:t>
            </a:r>
            <a:endParaRPr lang="fr-FR" dirty="0"/>
          </a:p>
          <a:p>
            <a:pPr>
              <a:buClr>
                <a:schemeClr val="accent5"/>
              </a:buClr>
            </a:pPr>
            <a:endParaRPr lang="fr-FR" dirty="0"/>
          </a:p>
          <a:p>
            <a:pPr marL="0" indent="0">
              <a:buClr>
                <a:schemeClr val="accent5"/>
              </a:buClr>
              <a:buNone/>
            </a:pPr>
            <a:endParaRPr lang="fr-FR" dirty="0"/>
          </a:p>
          <a:p>
            <a:pPr marL="457200" lvl="1" indent="0">
              <a:buClr>
                <a:schemeClr val="accent5"/>
              </a:buClr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492822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F7158-812B-717E-EBC7-719658CB8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7FFC35-7A53-3B68-426E-2180B695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rgbClr val="C00000"/>
                </a:solidFill>
              </a:rPr>
              <a:t>Point grammatical: adjectifs verbaux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4AB21C-D221-5258-CA40-C852D2C5F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C00000"/>
              </a:buClr>
            </a:pPr>
            <a:r>
              <a:rPr lang="fr-FR" dirty="0"/>
              <a:t>Formation de l’adjectif verbal:</a:t>
            </a:r>
          </a:p>
          <a:p>
            <a:pPr lvl="1">
              <a:buClr>
                <a:srgbClr val="C00000"/>
              </a:buClr>
            </a:pPr>
            <a:r>
              <a:rPr lang="fr-FR" dirty="0"/>
              <a:t>Radical du verbe + suffixe –</a:t>
            </a:r>
            <a:r>
              <a:rPr lang="el-GR" dirty="0"/>
              <a:t>τός</a:t>
            </a:r>
            <a:r>
              <a:rPr lang="fr-FR" dirty="0"/>
              <a:t>/ – </a:t>
            </a:r>
            <a:r>
              <a:rPr lang="el-GR" dirty="0"/>
              <a:t>τέος</a:t>
            </a:r>
            <a:endParaRPr lang="fr-FR" dirty="0"/>
          </a:p>
          <a:p>
            <a:pPr lvl="1">
              <a:buClr>
                <a:srgbClr val="C00000"/>
              </a:buClr>
            </a:pPr>
            <a:r>
              <a:rPr lang="el-GR" dirty="0"/>
              <a:t>παιδευ </a:t>
            </a:r>
            <a:r>
              <a:rPr lang="fr-FR" dirty="0"/>
              <a:t>– </a:t>
            </a:r>
            <a:r>
              <a:rPr lang="el-GR" dirty="0"/>
              <a:t>τός</a:t>
            </a:r>
            <a:r>
              <a:rPr lang="fr-FR" dirty="0"/>
              <a:t>, </a:t>
            </a:r>
            <a:r>
              <a:rPr lang="el-GR" dirty="0"/>
              <a:t>παιδευ</a:t>
            </a:r>
            <a:r>
              <a:rPr lang="fr-FR" dirty="0"/>
              <a:t> – </a:t>
            </a:r>
            <a:r>
              <a:rPr lang="el-GR" dirty="0"/>
              <a:t>τέος</a:t>
            </a:r>
          </a:p>
          <a:p>
            <a:pPr lvl="1">
              <a:buClr>
                <a:srgbClr val="C00000"/>
              </a:buClr>
            </a:pPr>
            <a:endParaRPr lang="el-GR" dirty="0"/>
          </a:p>
          <a:p>
            <a:pPr>
              <a:buClr>
                <a:srgbClr val="C00000"/>
              </a:buClr>
            </a:pPr>
            <a:r>
              <a:rPr lang="fr-FR" dirty="0"/>
              <a:t>Personne pour qui vaut l’obligation: datif</a:t>
            </a:r>
          </a:p>
          <a:p>
            <a:pPr>
              <a:buClr>
                <a:srgbClr val="C00000"/>
              </a:buClr>
            </a:pPr>
            <a:endParaRPr lang="fr-FR" dirty="0"/>
          </a:p>
          <a:p>
            <a:pPr>
              <a:buClr>
                <a:srgbClr val="C00000"/>
              </a:buClr>
            </a:pPr>
            <a:r>
              <a:rPr lang="fr-FR" dirty="0"/>
              <a:t>En –</a:t>
            </a:r>
            <a:r>
              <a:rPr lang="el-GR" dirty="0"/>
              <a:t>τός</a:t>
            </a:r>
            <a:r>
              <a:rPr lang="fr-FR" dirty="0"/>
              <a:t>: possibilité passive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el-GR" sz="2000" dirty="0"/>
              <a:t>παιδευτός</a:t>
            </a:r>
            <a:r>
              <a:rPr lang="fr-FR" sz="2000" dirty="0"/>
              <a:t>: qui peut être éduqué, éducable</a:t>
            </a:r>
          </a:p>
          <a:p>
            <a:pPr marL="457200" lvl="1" indent="0">
              <a:buClr>
                <a:schemeClr val="accent5"/>
              </a:buClr>
              <a:buNone/>
            </a:pPr>
            <a:endParaRPr lang="fr-FR" sz="2000" dirty="0"/>
          </a:p>
          <a:p>
            <a:pPr>
              <a:buClr>
                <a:srgbClr val="C00000"/>
              </a:buClr>
            </a:pPr>
            <a:r>
              <a:rPr lang="fr-FR" dirty="0"/>
              <a:t>En – </a:t>
            </a:r>
            <a:r>
              <a:rPr lang="el-GR" dirty="0"/>
              <a:t>τέος</a:t>
            </a:r>
            <a:r>
              <a:rPr lang="fr-FR" dirty="0"/>
              <a:t>: obligation ou nécessité passive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el-GR" sz="2000" dirty="0"/>
              <a:t>παιδευτέος</a:t>
            </a:r>
            <a:r>
              <a:rPr lang="fr-FR" sz="2000" dirty="0"/>
              <a:t>:  qui doit être éduqué, qu’il faut éduquer</a:t>
            </a:r>
          </a:p>
          <a:p>
            <a:pPr marL="914400" lvl="2" indent="0">
              <a:buClr>
                <a:schemeClr val="accent5"/>
              </a:buClr>
              <a:buNone/>
            </a:pPr>
            <a:r>
              <a:rPr lang="fr-FR" dirty="0">
                <a:highlight>
                  <a:srgbClr val="FFFF00"/>
                </a:highlight>
              </a:rPr>
              <a:t> </a:t>
            </a:r>
            <a:endParaRPr lang="fr-FR" dirty="0"/>
          </a:p>
          <a:p>
            <a:pPr>
              <a:buClr>
                <a:schemeClr val="accent5"/>
              </a:buClr>
            </a:pPr>
            <a:endParaRPr lang="fr-FR" dirty="0"/>
          </a:p>
          <a:p>
            <a:pPr marL="0" indent="0">
              <a:buClr>
                <a:schemeClr val="accent5"/>
              </a:buClr>
              <a:buNone/>
            </a:pPr>
            <a:endParaRPr lang="fr-FR" dirty="0"/>
          </a:p>
          <a:p>
            <a:pPr marL="457200" lvl="1" indent="0">
              <a:buClr>
                <a:schemeClr val="accent5"/>
              </a:buClr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277770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erson holding an open book&#10;&#10;Description automatically generated">
            <a:extLst>
              <a:ext uri="{FF2B5EF4-FFF2-40B4-BE49-F238E27FC236}">
                <a16:creationId xmlns:a16="http://schemas.microsoft.com/office/drawing/2014/main" id="{CE580B62-E34B-3B21-A79F-D20ECA1D2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705" b="172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344A79-27D2-14C7-81C0-C0BD055F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Proclitiques et enclitiques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26ACA-0BC2-1AFE-BD27-9AD3CAA0DC90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H" sz="700" dirty="0">
                <a:solidFill>
                  <a:srgbClr val="FFFFFF"/>
                </a:solidFill>
                <a:hlinkClick r:id="rId3" tooltip="https://www.flickr.com/photos/lac-bac/4050115164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r-CH" sz="700" dirty="0">
                <a:solidFill>
                  <a:srgbClr val="FFFFFF"/>
                </a:solidFill>
              </a:rPr>
              <a:t> by </a:t>
            </a:r>
            <a:r>
              <a:rPr lang="fr-CH" sz="700" dirty="0" err="1">
                <a:solidFill>
                  <a:srgbClr val="FFFFFF"/>
                </a:solidFill>
              </a:rPr>
              <a:t>Unknown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Author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is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licensed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 err="1">
                <a:solidFill>
                  <a:srgbClr val="FFFFFF"/>
                </a:solidFill>
              </a:rPr>
              <a:t>under</a:t>
            </a:r>
            <a:r>
              <a:rPr lang="fr-CH" sz="700" dirty="0">
                <a:solidFill>
                  <a:srgbClr val="FFFFFF"/>
                </a:solidFill>
              </a:rPr>
              <a:t> </a:t>
            </a:r>
            <a:r>
              <a:rPr lang="fr-CH" sz="7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r-CH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82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Les proclitiques (ou atones)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H" sz="2800" dirty="0"/>
              <a:t>Certains mots se lient si étroitement au mot qui les suit qu’ils n’ont pas d’accent propre.</a:t>
            </a:r>
          </a:p>
          <a:p>
            <a:pPr marL="0" indent="0">
              <a:buNone/>
            </a:pPr>
            <a:r>
              <a:rPr lang="fr-CH" sz="2800" dirty="0"/>
              <a:t>On les appelle </a:t>
            </a:r>
            <a:r>
              <a:rPr lang="fr-CH" sz="2800" b="1" dirty="0"/>
              <a:t>atones</a:t>
            </a:r>
            <a:r>
              <a:rPr lang="fr-CH" sz="2800" dirty="0"/>
              <a:t> (mots sans accents) ou</a:t>
            </a:r>
            <a:r>
              <a:rPr lang="fr-CH" dirty="0"/>
              <a:t> </a:t>
            </a:r>
            <a:r>
              <a:rPr lang="fr-CH" sz="2800" b="1" dirty="0"/>
              <a:t>proclitiques</a:t>
            </a:r>
            <a:r>
              <a:rPr lang="fr-CH" sz="2800" dirty="0"/>
              <a:t> (mots qui s’appuient en avant, sur le mot suivant).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Articles: </a:t>
            </a:r>
            <a:r>
              <a:rPr lang="el-GR" sz="2600" dirty="0"/>
              <a:t>ὁ, ἡ, αἱ, οἱ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Propositions: </a:t>
            </a:r>
            <a:r>
              <a:rPr lang="el-GR" sz="2600" dirty="0"/>
              <a:t>εἰς</a:t>
            </a:r>
            <a:r>
              <a:rPr lang="fr-FR" sz="2600" dirty="0"/>
              <a:t>/ </a:t>
            </a:r>
            <a:r>
              <a:rPr lang="el-GR" sz="2600" dirty="0"/>
              <a:t>ἐς, ἐν, ἐκ</a:t>
            </a:r>
            <a:r>
              <a:rPr lang="fr-FR" sz="2600" dirty="0"/>
              <a:t>/</a:t>
            </a:r>
            <a:r>
              <a:rPr lang="el-GR" sz="2600" dirty="0"/>
              <a:t>ἐξ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Conjonction: </a:t>
            </a:r>
            <a:r>
              <a:rPr lang="el-GR" sz="2600" dirty="0"/>
              <a:t>εἰ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Conjonction/préposition: </a:t>
            </a:r>
            <a:r>
              <a:rPr lang="el-GR" sz="2600" dirty="0"/>
              <a:t>ὡς</a:t>
            </a:r>
            <a:endParaRPr lang="fr-FR" sz="2600" dirty="0"/>
          </a:p>
          <a:p>
            <a:pPr lvl="1">
              <a:buClr>
                <a:schemeClr val="accent5"/>
              </a:buClr>
            </a:pPr>
            <a:r>
              <a:rPr lang="fr-FR" sz="2600" dirty="0"/>
              <a:t>Négation: </a:t>
            </a:r>
            <a:r>
              <a:rPr lang="el-GR" sz="2600" dirty="0"/>
              <a:t>οὐ</a:t>
            </a:r>
            <a:r>
              <a:rPr lang="fr-FR" sz="2600" dirty="0"/>
              <a:t>/</a:t>
            </a:r>
            <a:r>
              <a:rPr lang="el-GR" sz="2600" dirty="0"/>
              <a:t>οὐκ</a:t>
            </a:r>
            <a:r>
              <a:rPr lang="fr-FR" sz="2600" dirty="0"/>
              <a:t>/</a:t>
            </a:r>
            <a:r>
              <a:rPr lang="el-GR" sz="2600" dirty="0"/>
              <a:t>οὐχ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3806474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6BD59-9EB0-4D12-AA01-C1B8C019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Les enclitiques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4D2C6B-1F4B-4A84-80B4-B619635E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H" sz="2800" dirty="0"/>
              <a:t>Certains mots d’une ou deux syllabes se lient si étroitement au mot qui les précède qu’ils </a:t>
            </a:r>
            <a:r>
              <a:rPr lang="fr-CH" sz="2800" b="1" dirty="0"/>
              <a:t>perdent ordinairement leur accent propre</a:t>
            </a:r>
            <a:r>
              <a:rPr lang="fr-CH" sz="2800" dirty="0"/>
              <a:t>, ou </a:t>
            </a:r>
            <a:r>
              <a:rPr lang="fr-CH" sz="2800" b="1" dirty="0"/>
              <a:t>le rejettent sous forme d’aigu sur le mot précédent</a:t>
            </a:r>
            <a:r>
              <a:rPr lang="fr-CH" sz="2800" dirty="0"/>
              <a:t>.</a:t>
            </a:r>
          </a:p>
          <a:p>
            <a:pPr marL="0" indent="0">
              <a:buClr>
                <a:schemeClr val="accent5"/>
              </a:buClr>
              <a:buNone/>
            </a:pPr>
            <a:endParaRPr lang="fr-FR" dirty="0"/>
          </a:p>
          <a:p>
            <a:pPr lvl="1">
              <a:buClr>
                <a:schemeClr val="accent5"/>
              </a:buClr>
            </a:pPr>
            <a:r>
              <a:rPr lang="fr-FR" sz="2600" dirty="0"/>
              <a:t>Pronom personnel </a:t>
            </a:r>
            <a:r>
              <a:rPr lang="el-GR" sz="2600" dirty="0"/>
              <a:t>μου, μοι, με, σου, σοι, σε, </a:t>
            </a:r>
            <a:r>
              <a:rPr lang="el-GR" sz="2600" dirty="0" err="1"/>
              <a:t>οὑ</a:t>
            </a:r>
            <a:r>
              <a:rPr lang="el-GR" sz="2600" dirty="0"/>
              <a:t>, </a:t>
            </a:r>
            <a:r>
              <a:rPr lang="el-GR" sz="2600" dirty="0" err="1"/>
              <a:t>οἱ</a:t>
            </a:r>
            <a:r>
              <a:rPr lang="el-GR" sz="2600" dirty="0"/>
              <a:t>, </a:t>
            </a:r>
            <a:r>
              <a:rPr lang="el-GR" sz="2600" dirty="0" err="1"/>
              <a:t>ἑ</a:t>
            </a:r>
            <a:r>
              <a:rPr lang="el-GR" sz="2600" dirty="0"/>
              <a:t>.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Pronom indéfini </a:t>
            </a:r>
            <a:r>
              <a:rPr lang="el-GR" sz="2600" dirty="0"/>
              <a:t>τις, τι.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Adverbes indéfinis </a:t>
            </a:r>
            <a:r>
              <a:rPr lang="el-GR" sz="2600" dirty="0"/>
              <a:t>που, </a:t>
            </a:r>
            <a:r>
              <a:rPr lang="el-GR" sz="2600" dirty="0" err="1"/>
              <a:t>ποι</a:t>
            </a:r>
            <a:r>
              <a:rPr lang="el-GR" sz="2600" dirty="0"/>
              <a:t>, </a:t>
            </a:r>
            <a:r>
              <a:rPr lang="el-GR" sz="2600" dirty="0" err="1"/>
              <a:t>ποθέν</a:t>
            </a:r>
            <a:r>
              <a:rPr lang="el-GR" sz="2600" dirty="0"/>
              <a:t>, πως, </a:t>
            </a:r>
            <a:r>
              <a:rPr lang="el-GR" sz="2600" dirty="0" err="1"/>
              <a:t>πῃ</a:t>
            </a:r>
            <a:r>
              <a:rPr lang="el-GR" sz="2600" dirty="0"/>
              <a:t>, </a:t>
            </a:r>
            <a:r>
              <a:rPr lang="el-GR" sz="2600" dirty="0" err="1"/>
              <a:t>ποτέ</a:t>
            </a:r>
            <a:r>
              <a:rPr lang="el-GR" sz="2600" dirty="0"/>
              <a:t>.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Particules </a:t>
            </a:r>
            <a:r>
              <a:rPr lang="el-GR" sz="2600" dirty="0" err="1"/>
              <a:t>γε</a:t>
            </a:r>
            <a:r>
              <a:rPr lang="el-GR" sz="2600" dirty="0"/>
              <a:t>, τε, τοι, νυν, περ, πω.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Suffixe inséparable -</a:t>
            </a:r>
            <a:r>
              <a:rPr lang="el-GR" sz="2600" dirty="0"/>
              <a:t>δε, </a:t>
            </a:r>
            <a:r>
              <a:rPr lang="fr-FR" sz="2600" dirty="0"/>
              <a:t>dans </a:t>
            </a:r>
            <a:r>
              <a:rPr lang="el-GR" sz="2600" dirty="0" err="1"/>
              <a:t>ὅδε</a:t>
            </a:r>
            <a:r>
              <a:rPr lang="el-GR" sz="2600" dirty="0"/>
              <a:t>, </a:t>
            </a:r>
            <a:r>
              <a:rPr lang="el-GR" sz="2600" dirty="0" err="1"/>
              <a:t>τοσόσδε</a:t>
            </a:r>
            <a:r>
              <a:rPr lang="el-GR" sz="2600" dirty="0"/>
              <a:t>, </a:t>
            </a:r>
            <a:r>
              <a:rPr lang="el-GR" sz="2600" dirty="0" err="1"/>
              <a:t>οἰκόνδε</a:t>
            </a:r>
            <a:r>
              <a:rPr lang="el-GR" sz="2600" dirty="0"/>
              <a:t>, </a:t>
            </a:r>
            <a:r>
              <a:rPr lang="fr-FR" sz="2600" dirty="0"/>
              <a:t>etc.</a:t>
            </a:r>
          </a:p>
          <a:p>
            <a:pPr lvl="1">
              <a:buClr>
                <a:schemeClr val="accent5"/>
              </a:buClr>
            </a:pPr>
            <a:r>
              <a:rPr lang="fr-FR" sz="2600" dirty="0"/>
              <a:t>Indicatif présent de </a:t>
            </a:r>
            <a:r>
              <a:rPr lang="el-GR" sz="2600" dirty="0" err="1"/>
              <a:t>φημί</a:t>
            </a:r>
            <a:r>
              <a:rPr lang="el-GR" sz="2600" dirty="0"/>
              <a:t> </a:t>
            </a:r>
            <a:r>
              <a:rPr lang="fr-FR" sz="2600" dirty="0"/>
              <a:t>et de </a:t>
            </a:r>
            <a:r>
              <a:rPr lang="el-GR" sz="2600" dirty="0" err="1"/>
              <a:t>εἰμί</a:t>
            </a:r>
            <a:r>
              <a:rPr lang="el-GR" sz="2600" dirty="0"/>
              <a:t>, </a:t>
            </a:r>
            <a:r>
              <a:rPr lang="fr-FR" sz="2600" dirty="0"/>
              <a:t>excepté 2e du </a:t>
            </a:r>
            <a:r>
              <a:rPr lang="fr-FR" sz="2600" dirty="0" err="1"/>
              <a:t>sg</a:t>
            </a:r>
            <a:r>
              <a:rPr lang="fr-FR" sz="2600" dirty="0"/>
              <a:t>. (</a:t>
            </a:r>
            <a:r>
              <a:rPr lang="el-GR" sz="2600" dirty="0" err="1"/>
              <a:t>φής</a:t>
            </a:r>
            <a:r>
              <a:rPr lang="el-GR" sz="2600" dirty="0"/>
              <a:t> </a:t>
            </a:r>
            <a:r>
              <a:rPr lang="fr-FR" sz="2600" dirty="0"/>
              <a:t>et </a:t>
            </a:r>
            <a:r>
              <a:rPr lang="el-GR" sz="2600" dirty="0" err="1"/>
              <a:t>εἶ</a:t>
            </a:r>
            <a:r>
              <a:rPr lang="el-GR" sz="2600" dirty="0"/>
              <a:t>).</a:t>
            </a:r>
          </a:p>
          <a:p>
            <a:pPr>
              <a:buClr>
                <a:schemeClr val="accent5"/>
              </a:buClr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56100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A85E3A6-627F-4659-929A-1DCD859C7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738109"/>
              </p:ext>
            </p:extLst>
          </p:nvPr>
        </p:nvGraphicFramePr>
        <p:xfrm>
          <a:off x="577515" y="1905000"/>
          <a:ext cx="10266948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5264">
                  <a:extLst>
                    <a:ext uri="{9D8B030D-6E8A-4147-A177-3AD203B41FA5}">
                      <a16:colId xmlns:a16="http://schemas.microsoft.com/office/drawing/2014/main" val="216267776"/>
                    </a:ext>
                  </a:extLst>
                </a:gridCol>
                <a:gridCol w="4217582">
                  <a:extLst>
                    <a:ext uri="{9D8B030D-6E8A-4147-A177-3AD203B41FA5}">
                      <a16:colId xmlns:a16="http://schemas.microsoft.com/office/drawing/2014/main" val="198788579"/>
                    </a:ext>
                  </a:extLst>
                </a:gridCol>
                <a:gridCol w="1878418">
                  <a:extLst>
                    <a:ext uri="{9D8B030D-6E8A-4147-A177-3AD203B41FA5}">
                      <a16:colId xmlns:a16="http://schemas.microsoft.com/office/drawing/2014/main" val="1224778950"/>
                    </a:ext>
                  </a:extLst>
                </a:gridCol>
                <a:gridCol w="2165684">
                  <a:extLst>
                    <a:ext uri="{9D8B030D-6E8A-4147-A177-3AD203B41FA5}">
                      <a16:colId xmlns:a16="http://schemas.microsoft.com/office/drawing/2014/main" val="37681602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type de mot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règle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dirty="0">
                          <a:effectLst/>
                        </a:rPr>
                        <a:t>enclitique</a:t>
                      </a:r>
                    </a:p>
                    <a:p>
                      <a:pPr algn="ctr"/>
                      <a:r>
                        <a:rPr lang="fr-CH" sz="2000" dirty="0">
                          <a:effectLst/>
                        </a:rPr>
                        <a:t>à 1 syllabe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dirty="0">
                          <a:effectLst/>
                        </a:rPr>
                        <a:t>enclitique</a:t>
                      </a:r>
                    </a:p>
                    <a:p>
                      <a:pPr algn="ctr"/>
                      <a:r>
                        <a:rPr lang="fr-CH" sz="2000" dirty="0">
                          <a:effectLst/>
                        </a:rPr>
                        <a:t>à 2 syllabes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34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CH" sz="2000">
                          <a:effectLst/>
                        </a:rPr>
                        <a:t>oxyton</a:t>
                      </a:r>
                      <a:endParaRPr lang="fr-CH" sz="200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L’accent de l’oxyton est aigu ; l’enclitique ne porte pas d’accent.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ἀν</a:t>
                      </a:r>
                      <a:r>
                        <a:rPr lang="el-GR" sz="2000" b="1" dirty="0">
                          <a:effectLst/>
                        </a:rPr>
                        <a:t>ή</a:t>
                      </a:r>
                      <a:r>
                        <a:rPr lang="el-GR" sz="2000" dirty="0">
                          <a:effectLst/>
                        </a:rPr>
                        <a:t>ρ </a:t>
                      </a:r>
                      <a:r>
                        <a:rPr lang="el-GR" sz="2000" b="1" dirty="0">
                          <a:effectLst/>
                        </a:rPr>
                        <a:t>τις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ἀγαθ</a:t>
                      </a:r>
                      <a:r>
                        <a:rPr lang="el-GR" sz="2000" b="1" dirty="0">
                          <a:effectLst/>
                        </a:rPr>
                        <a:t>ό</a:t>
                      </a:r>
                      <a:r>
                        <a:rPr lang="el-GR" sz="2000" dirty="0">
                          <a:effectLst/>
                        </a:rPr>
                        <a:t>ς </a:t>
                      </a:r>
                      <a:r>
                        <a:rPr lang="el-GR" sz="2000" b="1" dirty="0">
                          <a:effectLst/>
                        </a:rPr>
                        <a:t>εἰμι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0987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paroxyton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L’enclitique à une syllabe ne porte pas d’accent ; l’enclitique à deux syllabes est accentué.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λ</a:t>
                      </a:r>
                      <a:r>
                        <a:rPr lang="el-GR" sz="2000" b="1" dirty="0">
                          <a:effectLst/>
                        </a:rPr>
                        <a:t>ό</a:t>
                      </a:r>
                      <a:r>
                        <a:rPr lang="el-GR" sz="2000" dirty="0">
                          <a:effectLst/>
                        </a:rPr>
                        <a:t>γος </a:t>
                      </a:r>
                      <a:r>
                        <a:rPr lang="el-GR" sz="2000" b="1" dirty="0">
                          <a:effectLst/>
                        </a:rPr>
                        <a:t>τις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λ</a:t>
                      </a:r>
                      <a:r>
                        <a:rPr lang="el-GR" sz="2000" b="1" dirty="0">
                          <a:effectLst/>
                        </a:rPr>
                        <a:t>ό</a:t>
                      </a:r>
                      <a:r>
                        <a:rPr lang="el-GR" sz="2000" dirty="0">
                          <a:effectLst/>
                        </a:rPr>
                        <a:t>γον </a:t>
                      </a:r>
                      <a:r>
                        <a:rPr lang="el-GR" sz="2000" b="1" dirty="0">
                          <a:effectLst/>
                        </a:rPr>
                        <a:t>τινά</a:t>
                      </a:r>
                      <a:endParaRPr lang="fr-CH" sz="2000" b="1" dirty="0">
                        <a:effectLst/>
                      </a:endParaRPr>
                    </a:p>
                    <a:p>
                      <a:pPr algn="ctr"/>
                      <a:r>
                        <a:rPr lang="el-GR" sz="2000" dirty="0">
                          <a:effectLst/>
                        </a:rPr>
                        <a:t>λ</a:t>
                      </a:r>
                      <a:r>
                        <a:rPr lang="el-GR" sz="2000" b="1" dirty="0">
                          <a:effectLst/>
                        </a:rPr>
                        <a:t>ό</a:t>
                      </a:r>
                      <a:r>
                        <a:rPr lang="el-GR" sz="2000" dirty="0">
                          <a:effectLst/>
                        </a:rPr>
                        <a:t>γων </a:t>
                      </a:r>
                      <a:r>
                        <a:rPr lang="el-GR" sz="2000" b="1" dirty="0">
                          <a:effectLst/>
                        </a:rPr>
                        <a:t>τινῶν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5663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proparoxyton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L’enclitique rejette son accent sous forme d’aigu sur la dernière syllabe du mot qui le précède.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0" dirty="0">
                          <a:effectLst/>
                        </a:rPr>
                        <a:t>ἄ</a:t>
                      </a:r>
                      <a:r>
                        <a:rPr lang="el-GR" sz="2000" dirty="0">
                          <a:effectLst/>
                        </a:rPr>
                        <a:t>νθρωπ</a:t>
                      </a:r>
                      <a:r>
                        <a:rPr lang="el-GR" sz="2000" b="1" dirty="0">
                          <a:effectLst/>
                        </a:rPr>
                        <a:t>ό</a:t>
                      </a:r>
                      <a:r>
                        <a:rPr lang="el-GR" sz="2000" dirty="0">
                          <a:effectLst/>
                        </a:rPr>
                        <a:t>ς </a:t>
                      </a:r>
                      <a:r>
                        <a:rPr lang="el-GR" sz="2000" b="1" dirty="0">
                          <a:effectLst/>
                        </a:rPr>
                        <a:t>τις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ἄνθρωπο</a:t>
                      </a:r>
                      <a:r>
                        <a:rPr lang="el-GR" sz="2000" b="1" dirty="0">
                          <a:effectLst/>
                        </a:rPr>
                        <a:t>ί</a:t>
                      </a:r>
                      <a:r>
                        <a:rPr lang="el-GR" sz="2000" dirty="0">
                          <a:effectLst/>
                        </a:rPr>
                        <a:t> </a:t>
                      </a:r>
                      <a:r>
                        <a:rPr lang="el-GR" sz="2000" b="1" dirty="0">
                          <a:effectLst/>
                        </a:rPr>
                        <a:t>τινες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28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périspomène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L’enclitique ne porte pas d’accent.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τροχο</a:t>
                      </a:r>
                      <a:r>
                        <a:rPr lang="el-GR" sz="2000" b="1" dirty="0">
                          <a:effectLst/>
                        </a:rPr>
                        <a:t>ῦ</a:t>
                      </a:r>
                      <a:r>
                        <a:rPr lang="el-GR" sz="2000" dirty="0">
                          <a:effectLst/>
                        </a:rPr>
                        <a:t> </a:t>
                      </a:r>
                      <a:r>
                        <a:rPr lang="el-GR" sz="2000" b="1" dirty="0">
                          <a:effectLst/>
                        </a:rPr>
                        <a:t>τε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χωρ</a:t>
                      </a:r>
                      <a:r>
                        <a:rPr lang="el-GR" sz="2000" b="1" dirty="0">
                          <a:effectLst/>
                        </a:rPr>
                        <a:t>ῶ</a:t>
                      </a:r>
                      <a:r>
                        <a:rPr lang="el-GR" sz="2000" dirty="0">
                          <a:effectLst/>
                        </a:rPr>
                        <a:t>ν </a:t>
                      </a:r>
                      <a:r>
                        <a:rPr lang="el-GR" sz="2000" b="1" dirty="0">
                          <a:effectLst/>
                        </a:rPr>
                        <a:t>τινων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34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propérispomène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dirty="0">
                          <a:effectLst/>
                        </a:rPr>
                        <a:t>L’enclitique rejette son accent sous forme d’aigu sur la dernière syllabe du mot qui le précède.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δ</a:t>
                      </a:r>
                      <a:r>
                        <a:rPr lang="el-GR" sz="2000" b="0" dirty="0">
                          <a:effectLst/>
                        </a:rPr>
                        <a:t>ῶ</a:t>
                      </a:r>
                      <a:r>
                        <a:rPr lang="el-GR" sz="2000" dirty="0">
                          <a:effectLst/>
                        </a:rPr>
                        <a:t>ρ</a:t>
                      </a:r>
                      <a:r>
                        <a:rPr lang="el-GR" sz="2000" b="1" dirty="0">
                          <a:effectLst/>
                        </a:rPr>
                        <a:t>ό</a:t>
                      </a:r>
                      <a:r>
                        <a:rPr lang="el-GR" sz="2000" dirty="0">
                          <a:effectLst/>
                        </a:rPr>
                        <a:t>ν </a:t>
                      </a:r>
                      <a:r>
                        <a:rPr lang="el-GR" sz="2000" b="1" dirty="0">
                          <a:effectLst/>
                        </a:rPr>
                        <a:t>τι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effectLst/>
                        </a:rPr>
                        <a:t>δῶρ</a:t>
                      </a:r>
                      <a:r>
                        <a:rPr lang="el-GR" sz="2000" b="1" dirty="0">
                          <a:effectLst/>
                        </a:rPr>
                        <a:t>ό</a:t>
                      </a:r>
                      <a:r>
                        <a:rPr lang="el-GR" sz="2000" dirty="0">
                          <a:effectLst/>
                        </a:rPr>
                        <a:t>ν </a:t>
                      </a:r>
                      <a:r>
                        <a:rPr lang="el-GR" sz="2000" b="1" dirty="0">
                          <a:effectLst/>
                        </a:rPr>
                        <a:t>ἐστιν</a:t>
                      </a:r>
                      <a:endParaRPr lang="fr-CH" sz="2000" b="1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2319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6244532-1AD0-90DE-5F3E-A8AA7C6E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5"/>
                </a:solidFill>
              </a:rPr>
              <a:t>L’enclitique et le mot qui le précède</a:t>
            </a:r>
          </a:p>
        </p:txBody>
      </p:sp>
      <p:sp>
        <p:nvSpPr>
          <p:cNvPr id="5" name="Circular Arrow 4">
            <a:extLst>
              <a:ext uri="{FF2B5EF4-FFF2-40B4-BE49-F238E27FC236}">
                <a16:creationId xmlns:a16="http://schemas.microsoft.com/office/drawing/2014/main" id="{DE81EA75-9DD9-B6AD-1900-98BB8F29AE0D}"/>
              </a:ext>
            </a:extLst>
          </p:cNvPr>
          <p:cNvSpPr/>
          <p:nvPr/>
        </p:nvSpPr>
        <p:spPr>
          <a:xfrm rot="5597911">
            <a:off x="9749017" y="3218688"/>
            <a:ext cx="2515721" cy="131545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347558"/>
              <a:gd name="adj5" fmla="val 1593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7" name="Circular Arrow 6">
            <a:extLst>
              <a:ext uri="{FF2B5EF4-FFF2-40B4-BE49-F238E27FC236}">
                <a16:creationId xmlns:a16="http://schemas.microsoft.com/office/drawing/2014/main" id="{06DE6892-B071-DE54-53DF-6EAA57B7DCF6}"/>
              </a:ext>
            </a:extLst>
          </p:cNvPr>
          <p:cNvSpPr/>
          <p:nvPr/>
        </p:nvSpPr>
        <p:spPr>
          <a:xfrm rot="5597911">
            <a:off x="10109912" y="4512309"/>
            <a:ext cx="1603604" cy="131545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347558"/>
              <a:gd name="adj5" fmla="val 1593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349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114B-CF4A-9155-C7A6-99135996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913BF1-97E3-7E47-B40C-91ED7F08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>
                <a:solidFill>
                  <a:schemeClr val="accent5"/>
                </a:solidFill>
              </a:rPr>
              <a:t>En d’autres termes…</a:t>
            </a:r>
            <a:endParaRPr lang="fr-FR" sz="4000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E5D50C-27B2-BE0D-B710-B3B26B299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accent5"/>
              </a:buClr>
            </a:pPr>
            <a:r>
              <a:rPr lang="fr-FR" dirty="0"/>
              <a:t>Mot qui précède </a:t>
            </a:r>
            <a:r>
              <a:rPr lang="fr-FR" u="sng" dirty="0"/>
              <a:t>oxyton</a:t>
            </a:r>
            <a:r>
              <a:rPr lang="fr-FR" dirty="0"/>
              <a:t> ou </a:t>
            </a:r>
            <a:r>
              <a:rPr lang="fr-FR" u="sng" dirty="0"/>
              <a:t>périspomène</a:t>
            </a:r>
            <a:r>
              <a:rPr lang="fr-FR" dirty="0"/>
              <a:t>: 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fr-FR" sz="2800" dirty="0"/>
              <a:t>-&gt; accent du mot reste aigu ou circonflexe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fr-FR" dirty="0">
                <a:solidFill>
                  <a:schemeClr val="accent5"/>
                </a:solidFill>
              </a:rPr>
              <a:t>	</a:t>
            </a:r>
            <a:r>
              <a:rPr lang="el-GR" dirty="0">
                <a:solidFill>
                  <a:schemeClr val="accent5"/>
                </a:solidFill>
              </a:rPr>
              <a:t>καλός τις</a:t>
            </a:r>
            <a:r>
              <a:rPr lang="fr-FR" dirty="0">
                <a:solidFill>
                  <a:schemeClr val="accent5"/>
                </a:solidFill>
              </a:rPr>
              <a:t>, </a:t>
            </a:r>
            <a:r>
              <a:rPr lang="el-GR" dirty="0">
                <a:solidFill>
                  <a:schemeClr val="accent5"/>
                </a:solidFill>
              </a:rPr>
              <a:t>καλοί τινες</a:t>
            </a:r>
            <a:endParaRPr lang="fr-FR" dirty="0">
              <a:solidFill>
                <a:schemeClr val="accent5"/>
              </a:solidFill>
            </a:endParaRPr>
          </a:p>
          <a:p>
            <a:pPr lvl="1">
              <a:buClr>
                <a:schemeClr val="accent5"/>
              </a:buClr>
            </a:pPr>
            <a:endParaRPr lang="fr-FR" dirty="0"/>
          </a:p>
          <a:p>
            <a:pPr>
              <a:buClr>
                <a:schemeClr val="accent5"/>
              </a:buClr>
            </a:pPr>
            <a:r>
              <a:rPr lang="fr-FR" dirty="0"/>
              <a:t>Mot qui précède </a:t>
            </a:r>
            <a:r>
              <a:rPr lang="fr-FR" u="sng" dirty="0"/>
              <a:t>proparoxyton</a:t>
            </a:r>
            <a:r>
              <a:rPr lang="fr-FR" dirty="0"/>
              <a:t> ou </a:t>
            </a:r>
            <a:r>
              <a:rPr lang="fr-FR" u="sng" dirty="0"/>
              <a:t>propérispomène</a:t>
            </a:r>
            <a:r>
              <a:rPr lang="fr-FR" dirty="0"/>
              <a:t>: 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fr-FR" sz="2800" dirty="0"/>
              <a:t>-&gt; accent aigu s’ajoute à la fin de ce mot</a:t>
            </a:r>
            <a:endParaRPr lang="el-GR" sz="2800" dirty="0"/>
          </a:p>
          <a:p>
            <a:pPr marL="457200" lvl="1" indent="0">
              <a:buClr>
                <a:schemeClr val="accent5"/>
              </a:buClr>
              <a:buNone/>
            </a:pPr>
            <a:r>
              <a:rPr lang="fr-FR" dirty="0">
                <a:solidFill>
                  <a:schemeClr val="accent5"/>
                </a:solidFill>
              </a:rPr>
              <a:t>	</a:t>
            </a:r>
            <a:r>
              <a:rPr lang="el-GR" dirty="0">
                <a:solidFill>
                  <a:schemeClr val="accent5"/>
                </a:solidFill>
              </a:rPr>
              <a:t>μέλιττά τις, δῶρόν τι</a:t>
            </a:r>
            <a:endParaRPr lang="fr-FR" dirty="0">
              <a:solidFill>
                <a:schemeClr val="accent5"/>
              </a:solidFill>
            </a:endParaRPr>
          </a:p>
          <a:p>
            <a:pPr marL="457200" lvl="1" indent="0">
              <a:buClr>
                <a:schemeClr val="accent5"/>
              </a:buClr>
              <a:buNone/>
            </a:pPr>
            <a:endParaRPr lang="fr-FR" dirty="0"/>
          </a:p>
          <a:p>
            <a:pPr>
              <a:buClr>
                <a:schemeClr val="accent5"/>
              </a:buClr>
            </a:pPr>
            <a:r>
              <a:rPr lang="fr-FR" dirty="0"/>
              <a:t>Mot qui précède </a:t>
            </a:r>
            <a:r>
              <a:rPr lang="fr-FR" u="sng" dirty="0"/>
              <a:t>paroxyton</a:t>
            </a:r>
            <a:r>
              <a:rPr lang="fr-FR" dirty="0"/>
              <a:t> et </a:t>
            </a:r>
            <a:r>
              <a:rPr lang="fr-FR" u="sng" dirty="0"/>
              <a:t>si l’enclitique a deux syllabes</a:t>
            </a:r>
            <a:r>
              <a:rPr lang="fr-FR" dirty="0"/>
              <a:t>: 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fr-FR" sz="2800" dirty="0"/>
              <a:t>-&gt; accent aigu sur la finale de l’enclitique si elle est brève, circonflexe si elle est longue</a:t>
            </a:r>
            <a:endParaRPr lang="el-GR" sz="2800" dirty="0"/>
          </a:p>
          <a:p>
            <a:pPr marL="457200" lvl="1" indent="0">
              <a:buClr>
                <a:schemeClr val="accent5"/>
              </a:buClr>
              <a:buNone/>
            </a:pPr>
            <a:r>
              <a:rPr lang="fr-FR" dirty="0"/>
              <a:t>	</a:t>
            </a:r>
            <a:r>
              <a:rPr lang="el-GR" dirty="0">
                <a:solidFill>
                  <a:schemeClr val="accent5"/>
                </a:solidFill>
              </a:rPr>
              <a:t>λόγος τις, λόγοι τινές, λόγων τινῶν</a:t>
            </a:r>
            <a:endParaRPr lang="fr-FR" dirty="0">
              <a:solidFill>
                <a:schemeClr val="accent5"/>
              </a:solidFill>
            </a:endParaRPr>
          </a:p>
          <a:p>
            <a:pPr marL="0" indent="0">
              <a:buClr>
                <a:schemeClr val="accent5"/>
              </a:buClr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77956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4E3C753-F044-4926-A19C-FF4632856BE6}"/>
              </a:ext>
            </a:extLst>
          </p:cNvPr>
          <p:cNvSpPr txBox="1"/>
          <p:nvPr/>
        </p:nvSpPr>
        <p:spPr>
          <a:xfrm>
            <a:off x="987431" y="1868307"/>
            <a:ext cx="985263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Suite de plusieurs enclitiques : chacun rejette son accent sur le précédent !</a:t>
            </a:r>
          </a:p>
          <a:p>
            <a:pPr algn="just"/>
            <a:endParaRPr lang="fr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r>
              <a:rPr lang="fr-CH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</a:t>
            </a:r>
            <a:r>
              <a:rPr lang="fr-CH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18.289 :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πρίν </a:t>
            </a:r>
            <a:r>
              <a:rPr lang="el-G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γέ σέ τῳ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γήμασθαι Ἀχαιῶν</a:t>
            </a:r>
            <a:endParaRPr lang="fr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avant toutefois que tu n’épouses quelqu’un parmi les Achéens »</a:t>
            </a:r>
          </a:p>
          <a:p>
            <a:pPr lvl="1"/>
            <a:r>
              <a:rPr lang="fr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τῳ</a:t>
            </a:r>
            <a:r>
              <a:rPr lang="fr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attique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τινι</a:t>
            </a:r>
            <a:r>
              <a:rPr lang="fr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endParaRPr lang="fr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Enclitique qui suit un proclitique: proclitique prend un accent.</a:t>
            </a:r>
          </a:p>
          <a:p>
            <a:pPr lvl="1"/>
            <a:r>
              <a:rPr lang="el-GR" sz="2400" b="1" i="0" u="none" strike="noStrike" dirty="0" err="1">
                <a:effectLst/>
                <a:latin typeface="default"/>
              </a:rPr>
              <a:t>ὥς</a:t>
            </a:r>
            <a:r>
              <a:rPr lang="el-GR" sz="2400" b="1" i="0" u="none" strike="noStrike" dirty="0">
                <a:effectLst/>
                <a:latin typeface="default"/>
              </a:rPr>
              <a:t> </a:t>
            </a:r>
            <a:r>
              <a:rPr lang="el-GR" sz="2400" b="1" i="0" u="none" strike="noStrike" dirty="0" err="1">
                <a:effectLst/>
                <a:latin typeface="default"/>
              </a:rPr>
              <a:t>γε</a:t>
            </a:r>
            <a:r>
              <a:rPr lang="el-GR" sz="2400" b="1" i="0" u="none" strike="noStrike" dirty="0">
                <a:effectLst/>
                <a:latin typeface="default"/>
              </a:rPr>
              <a:t> </a:t>
            </a:r>
            <a:r>
              <a:rPr lang="el-GR" sz="2400" b="0" i="0" u="none" strike="noStrike" dirty="0" err="1">
                <a:effectLst/>
                <a:latin typeface="default"/>
              </a:rPr>
              <a:t>οἴομαι</a:t>
            </a:r>
            <a:endParaRPr lang="fr-CH" sz="2400" b="0" i="0" u="none" strike="noStrike" dirty="0">
              <a:effectLst/>
              <a:latin typeface="default"/>
            </a:endParaRPr>
          </a:p>
          <a:p>
            <a:pPr lvl="1"/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fr-CH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nclitique</a:t>
            </a: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 dissyllabique écrit isolé (citation): accent sur deuxième syllabe.</a:t>
            </a:r>
          </a:p>
          <a:p>
            <a:pPr lvl="1"/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« (…) comme l’indique le verbe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φασίν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. »</a:t>
            </a:r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D89EE-8FFE-8995-9B46-8FA53F336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5"/>
                </a:solidFill>
              </a:rPr>
              <a:t>R</a:t>
            </a:r>
            <a:r>
              <a:rPr lang="fr-CH" sz="4400" dirty="0">
                <a:solidFill>
                  <a:schemeClr val="accent5"/>
                </a:solidFill>
              </a:rPr>
              <a:t>ègles d’accentuation des groupes d’enclise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41325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1ABE-3AF2-1D85-E252-B4C97341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AF3EA-D021-DC8C-E6BA-2D9E263B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800" dirty="0">
                <a:solidFill>
                  <a:srgbClr val="C00000"/>
                </a:solidFill>
              </a:rPr>
              <a:t>Point grammatical : homonymes</a:t>
            </a:r>
            <a:endParaRPr lang="fr-FR" sz="48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AD2449-9F9C-1FB4-EC0B-27B15EAE2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l-GR" dirty="0"/>
              <a:t>τις </a:t>
            </a:r>
            <a:r>
              <a:rPr lang="fr-FR" dirty="0"/>
              <a:t>et </a:t>
            </a:r>
            <a:r>
              <a:rPr lang="el-GR" dirty="0"/>
              <a:t>τίς</a:t>
            </a:r>
            <a:endParaRPr lang="fr-CH" dirty="0"/>
          </a:p>
          <a:p>
            <a:pPr>
              <a:buClr>
                <a:srgbClr val="C00000"/>
              </a:buClr>
            </a:pPr>
            <a:r>
              <a:rPr lang="el-GR" dirty="0"/>
              <a:t>πως </a:t>
            </a:r>
            <a:r>
              <a:rPr lang="fr-CH" dirty="0"/>
              <a:t>et </a:t>
            </a:r>
            <a:r>
              <a:rPr lang="el-GR" dirty="0"/>
              <a:t>πῶς </a:t>
            </a:r>
          </a:p>
          <a:p>
            <a:pPr>
              <a:buClr>
                <a:srgbClr val="C00000"/>
              </a:buClr>
            </a:pPr>
            <a:r>
              <a:rPr lang="el-GR" dirty="0"/>
              <a:t>που </a:t>
            </a:r>
            <a:r>
              <a:rPr lang="fr-CH" dirty="0"/>
              <a:t>et </a:t>
            </a:r>
            <a:r>
              <a:rPr lang="el-GR" dirty="0"/>
              <a:t>ποῦ</a:t>
            </a:r>
          </a:p>
          <a:p>
            <a:pPr marL="457200" lvl="1" indent="0">
              <a:buClr>
                <a:schemeClr val="accent5"/>
              </a:buClr>
              <a:buNone/>
            </a:pPr>
            <a:endParaRPr lang="fr-FR" sz="2000" dirty="0">
              <a:solidFill>
                <a:schemeClr val="accent5"/>
              </a:solidFill>
            </a:endParaRPr>
          </a:p>
          <a:p>
            <a:pPr>
              <a:buClr>
                <a:srgbClr val="C00000"/>
              </a:buClr>
            </a:pPr>
            <a:r>
              <a:rPr lang="el-GR" dirty="0"/>
              <a:t>ἐστι </a:t>
            </a:r>
            <a:r>
              <a:rPr lang="fr-CH" dirty="0"/>
              <a:t>et </a:t>
            </a:r>
            <a:r>
              <a:rPr lang="el-GR" dirty="0"/>
              <a:t>ἔστι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l-GR" dirty="0"/>
          </a:p>
          <a:p>
            <a:pPr>
              <a:buClr>
                <a:srgbClr val="C00000"/>
              </a:buClr>
            </a:pPr>
            <a:r>
              <a:rPr lang="el-GR" dirty="0"/>
              <a:t>ὁμῶς</a:t>
            </a:r>
            <a:r>
              <a:rPr lang="fr-CH" dirty="0"/>
              <a:t> et </a:t>
            </a:r>
            <a:r>
              <a:rPr lang="el-GR" dirty="0"/>
              <a:t>ὅμως</a:t>
            </a:r>
          </a:p>
          <a:p>
            <a:pPr>
              <a:buClr>
                <a:srgbClr val="C00000"/>
              </a:buClr>
            </a:pPr>
            <a:r>
              <a:rPr lang="el-GR" dirty="0"/>
              <a:t>ὁ</a:t>
            </a:r>
            <a:r>
              <a:rPr lang="fr-CH" dirty="0"/>
              <a:t> et </a:t>
            </a:r>
            <a:r>
              <a:rPr lang="el-GR" dirty="0"/>
              <a:t>ὅ</a:t>
            </a:r>
          </a:p>
          <a:p>
            <a:pPr>
              <a:buClr>
                <a:srgbClr val="C00000"/>
              </a:buClr>
            </a:pPr>
            <a:r>
              <a:rPr lang="el-GR" dirty="0"/>
              <a:t>ἡ</a:t>
            </a:r>
            <a:r>
              <a:rPr lang="fr-CH" dirty="0"/>
              <a:t>, </a:t>
            </a:r>
            <a:r>
              <a:rPr lang="el-GR" dirty="0"/>
              <a:t>ἥ</a:t>
            </a:r>
            <a:r>
              <a:rPr lang="fr-CH" dirty="0"/>
              <a:t>, </a:t>
            </a:r>
            <a:r>
              <a:rPr lang="el-GR" dirty="0"/>
              <a:t>ἤ</a:t>
            </a:r>
            <a:r>
              <a:rPr lang="fr-CH" dirty="0"/>
              <a:t>, </a:t>
            </a:r>
            <a:r>
              <a:rPr lang="el-GR" dirty="0"/>
              <a:t>ἦ</a:t>
            </a:r>
          </a:p>
          <a:p>
            <a:pPr marL="457200" lvl="1" indent="0">
              <a:buClr>
                <a:schemeClr val="accent5"/>
              </a:buClr>
              <a:buNone/>
            </a:pPr>
            <a:endParaRPr lang="fr-FR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6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7C0E-30D7-EDDF-5B4D-ED252338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Autofit/>
          </a:bodyPr>
          <a:lstStyle/>
          <a:p>
            <a:r>
              <a:rPr lang="fr-CH" sz="3200" dirty="0"/>
              <a:t>À partir de l’article du </a:t>
            </a:r>
            <a:r>
              <a:rPr lang="fr-CH" sz="3200" i="1" dirty="0" err="1"/>
              <a:t>Lexikon</a:t>
            </a:r>
            <a:r>
              <a:rPr lang="fr-CH" sz="3200" i="1" dirty="0"/>
              <a:t> des </a:t>
            </a:r>
            <a:r>
              <a:rPr lang="fr-CH" sz="3200" i="1" dirty="0" err="1"/>
              <a:t>frühgriechischen</a:t>
            </a:r>
            <a:r>
              <a:rPr lang="fr-CH" sz="3200" i="1" dirty="0"/>
              <a:t> </a:t>
            </a:r>
            <a:r>
              <a:rPr lang="fr-CH" sz="3200" i="1" dirty="0" err="1"/>
              <a:t>Epos</a:t>
            </a:r>
            <a:r>
              <a:rPr lang="fr-CH" sz="3200" i="1" dirty="0"/>
              <a:t> </a:t>
            </a:r>
            <a:r>
              <a:rPr lang="fr-CH" sz="3200" dirty="0"/>
              <a:t>consacré à </a:t>
            </a:r>
            <a:r>
              <a:rPr lang="el-GR" sz="3200" dirty="0" err="1"/>
              <a:t>ῥοδοδάκτυλος</a:t>
            </a:r>
            <a:r>
              <a:rPr lang="el-GR" sz="3200" dirty="0"/>
              <a:t>, </a:t>
            </a:r>
            <a:r>
              <a:rPr lang="fr-CH" sz="3200" dirty="0"/>
              <a:t>examinez le sens proposé par les scholies (sigle </a:t>
            </a:r>
            <a:r>
              <a:rPr lang="el-GR" sz="3200" dirty="0" err="1"/>
              <a:t>Σχ</a:t>
            </a:r>
            <a:r>
              <a:rPr lang="el-GR" sz="3200" dirty="0"/>
              <a:t>). </a:t>
            </a:r>
            <a:r>
              <a:rPr lang="fr-CH" sz="3200" dirty="0"/>
              <a:t>D’après l’auteur de la scholie citée, pourquoi l’Aurore est-elle appelée « aux doigts de rose » 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BDFD4D-D8E8-9A9B-5E53-33804C93D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2444340"/>
            <a:ext cx="5969000" cy="3415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4418A5-F261-7078-68B5-1CBA54567E1F}"/>
              </a:ext>
            </a:extLst>
          </p:cNvPr>
          <p:cNvSpPr txBox="1"/>
          <p:nvPr/>
        </p:nvSpPr>
        <p:spPr>
          <a:xfrm>
            <a:off x="7429501" y="457071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« L’air devient en effet d’un rouge de feu à l’est, à l’aurore. La forme des rayons de soleil est comparable aux doigts de la main. »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E5D96B-CE62-CA30-9898-A98C20E648AA}"/>
              </a:ext>
            </a:extLst>
          </p:cNvPr>
          <p:cNvSpPr/>
          <p:nvPr/>
        </p:nvSpPr>
        <p:spPr>
          <a:xfrm>
            <a:off x="6385642" y="4608811"/>
            <a:ext cx="421558" cy="31878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C8E32-F73E-DBAE-7839-1C2D19FEBDA1}"/>
              </a:ext>
            </a:extLst>
          </p:cNvPr>
          <p:cNvSpPr txBox="1"/>
          <p:nvPr/>
        </p:nvSpPr>
        <p:spPr>
          <a:xfrm>
            <a:off x="7658100" y="5859646"/>
            <a:ext cx="29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&lt; </a:t>
            </a:r>
            <a:r>
              <a:rPr lang="el-GR" dirty="0" err="1"/>
              <a:t>ἡ</a:t>
            </a:r>
            <a:r>
              <a:rPr lang="el-GR" dirty="0"/>
              <a:t> </a:t>
            </a:r>
            <a:r>
              <a:rPr lang="el-GR" dirty="0" err="1"/>
              <a:t>ἀκτίς</a:t>
            </a:r>
            <a:r>
              <a:rPr lang="el-GR" dirty="0"/>
              <a:t>, </a:t>
            </a:r>
            <a:r>
              <a:rPr lang="el-GR" dirty="0" err="1"/>
              <a:t>ῖνος</a:t>
            </a:r>
            <a:r>
              <a:rPr lang="fr-CH" dirty="0"/>
              <a:t>: rayon de soleil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11D5E6-233E-5C84-C595-5857E573B620}"/>
              </a:ext>
            </a:extLst>
          </p:cNvPr>
          <p:cNvCxnSpPr>
            <a:endCxn id="7" idx="1"/>
          </p:cNvCxnSpPr>
          <p:nvPr/>
        </p:nvCxnSpPr>
        <p:spPr>
          <a:xfrm>
            <a:off x="6807200" y="5334000"/>
            <a:ext cx="850900" cy="710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264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620E7-57AE-5CBE-9F31-45BFF5601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D08E3-7D5A-E8C1-99E4-22AFEFD22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800" dirty="0">
                <a:solidFill>
                  <a:srgbClr val="C00000"/>
                </a:solidFill>
              </a:rPr>
              <a:t>Point grammatical : homonymes</a:t>
            </a:r>
            <a:endParaRPr lang="fr-FR" sz="48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3A4BB3-6C49-2F31-B415-26CA0F0FA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81303"/>
            <a:ext cx="2882462" cy="2624466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l-GR" dirty="0"/>
              <a:t>τις </a:t>
            </a:r>
            <a:r>
              <a:rPr lang="fr-FR" dirty="0"/>
              <a:t>et </a:t>
            </a:r>
            <a:r>
              <a:rPr lang="el-GR" dirty="0"/>
              <a:t>τίς</a:t>
            </a:r>
            <a:endParaRPr lang="fr-CH" dirty="0"/>
          </a:p>
          <a:p>
            <a:pPr>
              <a:buClr>
                <a:srgbClr val="C00000"/>
              </a:buClr>
            </a:pPr>
            <a:r>
              <a:rPr lang="el-GR" dirty="0"/>
              <a:t>πως </a:t>
            </a:r>
            <a:r>
              <a:rPr lang="fr-CH" dirty="0"/>
              <a:t>et </a:t>
            </a:r>
            <a:r>
              <a:rPr lang="el-GR" dirty="0"/>
              <a:t>πῶς </a:t>
            </a:r>
          </a:p>
          <a:p>
            <a:pPr>
              <a:buClr>
                <a:srgbClr val="C00000"/>
              </a:buClr>
            </a:pPr>
            <a:r>
              <a:rPr lang="el-GR" dirty="0"/>
              <a:t>που </a:t>
            </a:r>
            <a:r>
              <a:rPr lang="fr-CH" dirty="0"/>
              <a:t>et </a:t>
            </a:r>
            <a:r>
              <a:rPr lang="el-GR" dirty="0"/>
              <a:t>ποῦ</a:t>
            </a:r>
          </a:p>
          <a:p>
            <a:pPr marL="457200" lvl="1" indent="0">
              <a:buClr>
                <a:schemeClr val="accent5"/>
              </a:buClr>
              <a:buNone/>
            </a:pPr>
            <a:endParaRPr lang="fr-FR" sz="2000" dirty="0">
              <a:solidFill>
                <a:schemeClr val="accent5"/>
              </a:solidFill>
            </a:endParaRPr>
          </a:p>
          <a:p>
            <a:pPr marL="457200" lvl="1" indent="0">
              <a:buClr>
                <a:schemeClr val="accent5"/>
              </a:buClr>
              <a:buNone/>
            </a:pPr>
            <a:endParaRPr lang="fr-FR" sz="2000" dirty="0">
              <a:solidFill>
                <a:schemeClr val="accent5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A523282-E321-488E-328B-10AA116C1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0662" y="3281305"/>
            <a:ext cx="7633138" cy="1652646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fr-CH" dirty="0"/>
              <a:t>Quelqu’un, un certain	-	qui?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D’une certaine manière	-	comment?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À un endroit			- 	où?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C07B0B-34C9-17D3-3446-25015AAF1012}"/>
              </a:ext>
            </a:extLst>
          </p:cNvPr>
          <p:cNvSpPr txBox="1"/>
          <p:nvPr/>
        </p:nvSpPr>
        <p:spPr>
          <a:xfrm>
            <a:off x="838200" y="2021428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fr-CH" sz="2800" dirty="0"/>
              <a:t>Enclitiques indéfinis / interrogatifs</a:t>
            </a:r>
          </a:p>
          <a:p>
            <a:pPr>
              <a:buClr>
                <a:srgbClr val="C00000"/>
              </a:buClr>
            </a:pPr>
            <a:r>
              <a:rPr lang="fr-CH" sz="2800" dirty="0"/>
              <a:t>Toujours accent sur l’interrogatif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4D377B-848C-1325-5F8C-4ADBABB7BD8E}"/>
              </a:ext>
            </a:extLst>
          </p:cNvPr>
          <p:cNvSpPr/>
          <p:nvPr/>
        </p:nvSpPr>
        <p:spPr>
          <a:xfrm>
            <a:off x="838199" y="5170498"/>
            <a:ext cx="104489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/>
              </a:buClr>
            </a:pPr>
            <a:r>
              <a:rPr lang="fr-FR" sz="2400" dirty="0"/>
              <a:t>Les pronoms interrogatifs </a:t>
            </a:r>
            <a:r>
              <a:rPr lang="el-GR" sz="2400" dirty="0"/>
              <a:t>τίς</a:t>
            </a:r>
            <a:r>
              <a:rPr lang="fr-CH" sz="2400" dirty="0"/>
              <a:t> et </a:t>
            </a:r>
            <a:r>
              <a:rPr lang="el-GR" sz="2400" dirty="0"/>
              <a:t>τί</a:t>
            </a:r>
            <a:r>
              <a:rPr lang="fr-FR" sz="2400" dirty="0"/>
              <a:t> porte</a:t>
            </a:r>
            <a:r>
              <a:rPr lang="fr-CH" sz="2400" dirty="0"/>
              <a:t>nt</a:t>
            </a:r>
            <a:r>
              <a:rPr lang="fr-FR" sz="2400" dirty="0"/>
              <a:t> toujours un accent aigu, quel que soit le contexte.</a:t>
            </a:r>
            <a:endParaRPr lang="el-GR" sz="2400" dirty="0"/>
          </a:p>
          <a:p>
            <a:pPr lvl="1">
              <a:buClr>
                <a:schemeClr val="accent5"/>
              </a:buClr>
            </a:pPr>
            <a:r>
              <a:rPr lang="el-GR" sz="2000" dirty="0">
                <a:solidFill>
                  <a:schemeClr val="accent5"/>
                </a:solidFill>
              </a:rPr>
              <a:t>Τί λέγω</a:t>
            </a:r>
            <a:r>
              <a:rPr lang="fr-FR" sz="2000" dirty="0">
                <a:solidFill>
                  <a:schemeClr val="accent5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975934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EAB27-FBD1-F518-D568-E3D53A2C8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0D856-9947-F7A5-16DB-939C1740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800" dirty="0">
                <a:solidFill>
                  <a:srgbClr val="C00000"/>
                </a:solidFill>
              </a:rPr>
              <a:t>Point grammatical : homonymes</a:t>
            </a:r>
            <a:endParaRPr lang="fr-FR" sz="48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C043ED-A5BE-32B5-9E30-E2D1091A0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82462" cy="435133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l-GR" dirty="0"/>
              <a:t>ἐστι </a:t>
            </a:r>
            <a:r>
              <a:rPr lang="fr-CH" dirty="0"/>
              <a:t>et </a:t>
            </a:r>
            <a:r>
              <a:rPr lang="el-GR" dirty="0"/>
              <a:t>ἔστι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l-GR" sz="2800" dirty="0"/>
          </a:p>
          <a:p>
            <a:pPr>
              <a:buClr>
                <a:srgbClr val="C00000"/>
              </a:buClr>
            </a:pPr>
            <a:r>
              <a:rPr lang="el-GR" dirty="0"/>
              <a:t>ὁμῶς</a:t>
            </a:r>
            <a:r>
              <a:rPr lang="fr-CH" dirty="0"/>
              <a:t> et </a:t>
            </a:r>
            <a:r>
              <a:rPr lang="el-GR" dirty="0"/>
              <a:t>ὅμως</a:t>
            </a:r>
            <a:endParaRPr lang="fr-CH" dirty="0"/>
          </a:p>
          <a:p>
            <a:pPr>
              <a:buClr>
                <a:srgbClr val="C00000"/>
              </a:buClr>
            </a:pPr>
            <a:endParaRPr lang="fr-CH" dirty="0"/>
          </a:p>
          <a:p>
            <a:pPr>
              <a:buClr>
                <a:srgbClr val="C00000"/>
              </a:buClr>
            </a:pPr>
            <a:r>
              <a:rPr lang="el-GR" dirty="0"/>
              <a:t>ὁ</a:t>
            </a:r>
            <a:r>
              <a:rPr lang="fr-CH" dirty="0"/>
              <a:t> et </a:t>
            </a:r>
            <a:r>
              <a:rPr lang="el-GR" dirty="0"/>
              <a:t>ὅ</a:t>
            </a:r>
          </a:p>
          <a:p>
            <a:pPr marL="457200" lvl="1" indent="0">
              <a:buClr>
                <a:schemeClr val="accent5"/>
              </a:buClr>
              <a:buNone/>
            </a:pPr>
            <a:endParaRPr lang="fr-FR" sz="2600" dirty="0">
              <a:solidFill>
                <a:schemeClr val="accent5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68A684F-7D0E-6434-1596-8D5C2390F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0662" y="1825625"/>
            <a:ext cx="7633138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fr-CH" dirty="0"/>
              <a:t>Il est 		-	il existe (en début de phrase; 				sens emphatique)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Également, de même	- 	Cependant</a:t>
            </a:r>
          </a:p>
          <a:p>
            <a:pPr marL="0" indent="0">
              <a:buClr>
                <a:srgbClr val="C00000"/>
              </a:buClr>
              <a:buNone/>
            </a:pPr>
            <a:endParaRPr lang="fr-CH" dirty="0"/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Article défini masc. </a:t>
            </a:r>
            <a:r>
              <a:rPr lang="fr-CH" dirty="0" err="1"/>
              <a:t>sg</a:t>
            </a:r>
            <a:r>
              <a:rPr lang="fr-CH" dirty="0"/>
              <a:t>. nom. (ou démonstratif dans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la langue homérique)	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-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Pronom relatif </a:t>
            </a:r>
            <a:r>
              <a:rPr lang="fr-CH" dirty="0" err="1"/>
              <a:t>neut</a:t>
            </a:r>
            <a:r>
              <a:rPr lang="fr-CH" dirty="0"/>
              <a:t>. </a:t>
            </a:r>
            <a:r>
              <a:rPr lang="fr-CH" dirty="0" err="1"/>
              <a:t>sg</a:t>
            </a:r>
            <a:r>
              <a:rPr lang="fr-CH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6430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FC9EE-B21D-E40A-E361-73F3F4A7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A55CF-2F42-72B6-F190-4232D849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800" dirty="0">
                <a:solidFill>
                  <a:srgbClr val="C00000"/>
                </a:solidFill>
              </a:rPr>
              <a:t>Point grammatical : homonymes</a:t>
            </a:r>
            <a:endParaRPr lang="fr-FR" sz="48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E2B9A8-EFC1-D469-7E7E-BF8B09230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82462" cy="435133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l-GR" dirty="0"/>
              <a:t>ἡ</a:t>
            </a:r>
            <a:endParaRPr lang="fr-CH" dirty="0"/>
          </a:p>
          <a:p>
            <a:pPr>
              <a:buClr>
                <a:srgbClr val="C00000"/>
              </a:buClr>
            </a:pPr>
            <a:r>
              <a:rPr lang="el-GR" dirty="0"/>
              <a:t>ἥ</a:t>
            </a:r>
            <a:endParaRPr lang="fr-CH" dirty="0"/>
          </a:p>
          <a:p>
            <a:pPr>
              <a:buClr>
                <a:srgbClr val="C00000"/>
              </a:buClr>
            </a:pPr>
            <a:r>
              <a:rPr lang="el-GR" dirty="0"/>
              <a:t>ἤ</a:t>
            </a:r>
            <a:endParaRPr lang="fr-CH" dirty="0"/>
          </a:p>
          <a:p>
            <a:pPr>
              <a:buClr>
                <a:srgbClr val="C00000"/>
              </a:buClr>
            </a:pPr>
            <a:r>
              <a:rPr lang="el-GR" dirty="0"/>
              <a:t>ἦ</a:t>
            </a:r>
            <a:endParaRPr lang="fr-FR" sz="2000" dirty="0">
              <a:solidFill>
                <a:schemeClr val="accent5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fr-FR" sz="2000" dirty="0">
              <a:solidFill>
                <a:schemeClr val="accent5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l-G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3F37AC1-3F9F-8426-7813-092879B1D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0662" y="1825625"/>
            <a:ext cx="7633138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fr-CH" dirty="0"/>
              <a:t>Article défini fém. </a:t>
            </a:r>
            <a:r>
              <a:rPr lang="fr-CH" dirty="0" err="1"/>
              <a:t>sg</a:t>
            </a:r>
            <a:r>
              <a:rPr lang="fr-CH" dirty="0"/>
              <a:t>. nom.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Pronom relatif fém. </a:t>
            </a:r>
            <a:r>
              <a:rPr lang="fr-CH" dirty="0" err="1"/>
              <a:t>sg</a:t>
            </a:r>
            <a:r>
              <a:rPr lang="fr-CH" dirty="0"/>
              <a:t>. nom.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Conjonction «ou, soit»</a:t>
            </a:r>
            <a:r>
              <a:rPr lang="el-GR" dirty="0"/>
              <a:t> </a:t>
            </a:r>
            <a:r>
              <a:rPr lang="fr-CH" dirty="0"/>
              <a:t>; comparaison «que»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1</a:t>
            </a:r>
            <a:r>
              <a:rPr lang="fr-CH" baseline="30000" dirty="0"/>
              <a:t>ère</a:t>
            </a:r>
            <a:r>
              <a:rPr lang="fr-CH" dirty="0"/>
              <a:t> et 3</a:t>
            </a:r>
            <a:r>
              <a:rPr lang="fr-CH" baseline="30000" dirty="0"/>
              <a:t>ème</a:t>
            </a:r>
            <a:r>
              <a:rPr lang="fr-CH" dirty="0"/>
              <a:t> pers. </a:t>
            </a:r>
            <a:r>
              <a:rPr lang="fr-CH" dirty="0" err="1"/>
              <a:t>sg</a:t>
            </a:r>
            <a:r>
              <a:rPr lang="fr-CH" dirty="0"/>
              <a:t>. </a:t>
            </a:r>
            <a:r>
              <a:rPr lang="fr-CH" dirty="0" err="1"/>
              <a:t>imprf</a:t>
            </a:r>
            <a:r>
              <a:rPr lang="fr-CH" dirty="0"/>
              <a:t> de </a:t>
            </a:r>
            <a:r>
              <a:rPr lang="el-GR" dirty="0" err="1"/>
              <a:t>εἰμί</a:t>
            </a:r>
            <a:r>
              <a:rPr lang="fr-CH" dirty="0"/>
              <a:t> (=</a:t>
            </a:r>
            <a:r>
              <a:rPr lang="el-GR" dirty="0" err="1"/>
              <a:t>ἦν</a:t>
            </a:r>
            <a:r>
              <a:rPr lang="fr-CH" dirty="0"/>
              <a:t>);</a:t>
            </a:r>
            <a:endParaRPr lang="el-GR" dirty="0"/>
          </a:p>
          <a:p>
            <a:pPr marL="0" indent="0">
              <a:buClr>
                <a:srgbClr val="C00000"/>
              </a:buClr>
              <a:buNone/>
            </a:pPr>
            <a:r>
              <a:rPr lang="fr-CH" dirty="0"/>
              <a:t>Particule: certes, sans doute</a:t>
            </a:r>
          </a:p>
        </p:txBody>
      </p:sp>
    </p:spTree>
    <p:extLst>
      <p:ext uri="{BB962C8B-B14F-4D97-AF65-F5344CB8AC3E}">
        <p14:creationId xmlns:p14="http://schemas.microsoft.com/office/powerpoint/2010/main" val="3019357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58F231-E34C-4FFD-A4E6-7E290AE2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5"/>
                </a:solidFill>
              </a:rPr>
              <a:t>Élision et crase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12E3F8-2F3B-4D30-8715-91252F14E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accent5"/>
              </a:buClr>
            </a:pPr>
            <a:r>
              <a:rPr lang="fr-FR" sz="2400" dirty="0"/>
              <a:t>Élision de la syllabe finale d’un mot oxyton: accent remonte.</a:t>
            </a:r>
          </a:p>
          <a:p>
            <a:pPr marL="457200" lvl="1" indent="0">
              <a:buNone/>
            </a:pPr>
            <a:r>
              <a:rPr lang="el-GR" sz="2000" dirty="0">
                <a:solidFill>
                  <a:schemeClr val="accent5"/>
                </a:solidFill>
              </a:rPr>
              <a:t>κακὰ εἶπεν	</a:t>
            </a:r>
            <a:r>
              <a:rPr lang="fr-FR" sz="2000" dirty="0">
                <a:solidFill>
                  <a:schemeClr val="accent5"/>
                </a:solidFill>
              </a:rPr>
              <a:t>-&gt;</a:t>
            </a:r>
            <a:r>
              <a:rPr lang="el-GR" sz="2000" dirty="0">
                <a:solidFill>
                  <a:schemeClr val="accent5"/>
                </a:solidFill>
              </a:rPr>
              <a:t>	κάκ</a:t>
            </a:r>
            <a:r>
              <a:rPr lang="fr-FR" sz="2000" dirty="0">
                <a:solidFill>
                  <a:schemeClr val="accent5"/>
                </a:solidFill>
              </a:rPr>
              <a:t>’</a:t>
            </a:r>
            <a:r>
              <a:rPr lang="el-GR" sz="2000" dirty="0">
                <a:solidFill>
                  <a:schemeClr val="accent5"/>
                </a:solidFill>
              </a:rPr>
              <a:t> εἶπεν</a:t>
            </a:r>
          </a:p>
          <a:p>
            <a:endParaRPr lang="el-GR" sz="2400" dirty="0"/>
          </a:p>
          <a:p>
            <a:pPr>
              <a:buClr>
                <a:schemeClr val="accent5"/>
              </a:buClr>
            </a:pPr>
            <a:r>
              <a:rPr lang="fr-FR" sz="2400" dirty="0"/>
              <a:t>Accent « disparaît » lors de l’élision d’une syllabe:</a:t>
            </a:r>
          </a:p>
          <a:p>
            <a:pPr lvl="1">
              <a:buClr>
                <a:schemeClr val="accent5"/>
              </a:buClr>
            </a:pPr>
            <a:r>
              <a:rPr lang="fr-FR" sz="2000" dirty="0"/>
              <a:t>d’une préposition</a:t>
            </a:r>
          </a:p>
          <a:p>
            <a:pPr lvl="1">
              <a:buClr>
                <a:schemeClr val="accent5"/>
              </a:buClr>
            </a:pPr>
            <a:r>
              <a:rPr lang="fr-FR" sz="2000" dirty="0"/>
              <a:t>de </a:t>
            </a:r>
            <a:r>
              <a:rPr lang="el-GR" sz="2000" dirty="0"/>
              <a:t>ἀλλά, οὐδέ, μηδέ, </a:t>
            </a:r>
            <a:r>
              <a:rPr lang="fr-FR" sz="2000" dirty="0"/>
              <a:t>(</a:t>
            </a:r>
            <a:r>
              <a:rPr lang="el-GR" sz="2000" dirty="0"/>
              <a:t>ἠδέ, ἰδέ</a:t>
            </a:r>
            <a:r>
              <a:rPr lang="fr-FR" sz="2000" dirty="0"/>
              <a:t>)</a:t>
            </a:r>
            <a:endParaRPr lang="el-GR" sz="2000" dirty="0"/>
          </a:p>
          <a:p>
            <a:pPr lvl="1">
              <a:buClr>
                <a:schemeClr val="accent5"/>
              </a:buClr>
            </a:pPr>
            <a:r>
              <a:rPr lang="fr-FR" sz="2000" dirty="0"/>
              <a:t>des enclitiques </a:t>
            </a:r>
            <a:r>
              <a:rPr lang="el-GR" sz="2000" dirty="0"/>
              <a:t>τινά </a:t>
            </a:r>
            <a:r>
              <a:rPr lang="fr-FR" sz="2000" dirty="0"/>
              <a:t>et </a:t>
            </a:r>
            <a:r>
              <a:rPr lang="el-GR" sz="2000" dirty="0"/>
              <a:t>ποτέ</a:t>
            </a:r>
          </a:p>
          <a:p>
            <a:pPr marL="457200" lvl="1" indent="0">
              <a:buNone/>
            </a:pPr>
            <a:r>
              <a:rPr lang="el-GR" sz="2000" dirty="0">
                <a:solidFill>
                  <a:schemeClr val="accent5"/>
                </a:solidFill>
              </a:rPr>
              <a:t>παρὰ ἐμοῦ 	</a:t>
            </a:r>
            <a:r>
              <a:rPr lang="fr-FR" sz="2000" dirty="0">
                <a:solidFill>
                  <a:schemeClr val="accent5"/>
                </a:solidFill>
              </a:rPr>
              <a:t>-&gt;</a:t>
            </a:r>
            <a:r>
              <a:rPr lang="el-GR" sz="2000" dirty="0">
                <a:solidFill>
                  <a:schemeClr val="accent5"/>
                </a:solidFill>
              </a:rPr>
              <a:t>	παρ</a:t>
            </a:r>
            <a:r>
              <a:rPr lang="fr-FR" sz="2000" dirty="0">
                <a:solidFill>
                  <a:schemeClr val="accent5"/>
                </a:solidFill>
              </a:rPr>
              <a:t>’ </a:t>
            </a:r>
            <a:r>
              <a:rPr lang="el-GR" sz="2000" dirty="0">
                <a:solidFill>
                  <a:schemeClr val="accent5"/>
                </a:solidFill>
              </a:rPr>
              <a:t>ἐμοῦ</a:t>
            </a:r>
            <a:endParaRPr lang="fr-FR" sz="20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accent5"/>
              </a:solidFill>
            </a:endParaRPr>
          </a:p>
          <a:p>
            <a:pPr>
              <a:buClr>
                <a:schemeClr val="accent5"/>
              </a:buClr>
            </a:pPr>
            <a:r>
              <a:rPr lang="fr-FR" sz="2400" dirty="0"/>
              <a:t>Crase: accent du premier mot tombe, l’accent du second prévaut. Si celui-ci est paroxyton -&gt; circonflexe.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el-GR" sz="2000" dirty="0">
                <a:solidFill>
                  <a:schemeClr val="accent5"/>
                </a:solidFill>
              </a:rPr>
              <a:t>τὸ ὄνομα</a:t>
            </a:r>
            <a:r>
              <a:rPr lang="fr-FR" sz="2000" dirty="0">
                <a:solidFill>
                  <a:schemeClr val="accent5"/>
                </a:solidFill>
              </a:rPr>
              <a:t>	-&gt; 	</a:t>
            </a:r>
            <a:r>
              <a:rPr lang="el-GR" sz="2000" dirty="0">
                <a:solidFill>
                  <a:schemeClr val="accent5"/>
                </a:solidFill>
              </a:rPr>
              <a:t>τοὔνομα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el-GR" sz="2000" dirty="0">
                <a:solidFill>
                  <a:schemeClr val="accent5"/>
                </a:solidFill>
              </a:rPr>
              <a:t>τὰ ἄλλα 	</a:t>
            </a:r>
            <a:r>
              <a:rPr lang="fr-FR" sz="2000" dirty="0">
                <a:solidFill>
                  <a:schemeClr val="accent5"/>
                </a:solidFill>
              </a:rPr>
              <a:t>-&gt; 	</a:t>
            </a:r>
            <a:r>
              <a:rPr lang="el-GR" sz="2000" dirty="0">
                <a:solidFill>
                  <a:schemeClr val="accent5"/>
                </a:solidFill>
              </a:rPr>
              <a:t>τἆλλα</a:t>
            </a:r>
          </a:p>
          <a:p>
            <a:pPr marL="457200" lvl="1" indent="0">
              <a:buClr>
                <a:schemeClr val="accent5"/>
              </a:buClr>
              <a:buNone/>
            </a:pPr>
            <a:r>
              <a:rPr lang="el-GR" sz="2000" dirty="0">
                <a:solidFill>
                  <a:schemeClr val="accent5"/>
                </a:solidFill>
              </a:rPr>
              <a:t>καὶ οὐκ </a:t>
            </a:r>
            <a:r>
              <a:rPr lang="fr-FR" sz="2000" dirty="0">
                <a:solidFill>
                  <a:schemeClr val="accent5"/>
                </a:solidFill>
              </a:rPr>
              <a:t>	-&gt; 	</a:t>
            </a:r>
            <a:r>
              <a:rPr lang="el-GR" sz="2000" dirty="0">
                <a:solidFill>
                  <a:schemeClr val="accent5"/>
                </a:solidFill>
              </a:rPr>
              <a:t>κοὐκ</a:t>
            </a:r>
            <a:endParaRPr lang="fr-FR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71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ED6B2-133A-47AE-A1EB-053B2AA2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Adverbes et prépositions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676C24-5AE1-4785-BB89-D4B8BC1D0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dirty="0"/>
              <a:t>Adverbes: accent invariable</a:t>
            </a:r>
            <a:endParaRPr lang="el-GR" dirty="0"/>
          </a:p>
          <a:p>
            <a:pPr marL="0" indent="0">
              <a:buClr>
                <a:schemeClr val="accent5"/>
              </a:buClr>
              <a:buNone/>
            </a:pPr>
            <a:endParaRPr lang="fr-FR" dirty="0"/>
          </a:p>
          <a:p>
            <a:pPr>
              <a:buClr>
                <a:schemeClr val="accent5"/>
              </a:buClr>
            </a:pPr>
            <a:r>
              <a:rPr lang="fr-FR" dirty="0"/>
              <a:t>Prépositions de deux syllabes</a:t>
            </a:r>
          </a:p>
          <a:p>
            <a:pPr lvl="1">
              <a:buClr>
                <a:schemeClr val="accent5"/>
              </a:buClr>
            </a:pPr>
            <a:r>
              <a:rPr lang="fr-FR" dirty="0"/>
              <a:t>Placée avant le mot: accent grave sur la dernière syllabe</a:t>
            </a:r>
          </a:p>
          <a:p>
            <a:pPr marL="914400" lvl="2" indent="0">
              <a:buNone/>
            </a:pPr>
            <a:r>
              <a:rPr lang="el-GR" sz="2400" dirty="0">
                <a:solidFill>
                  <a:schemeClr val="accent5"/>
                </a:solidFill>
              </a:rPr>
              <a:t>περὶ φύσεως</a:t>
            </a:r>
            <a:endParaRPr lang="fr-FR" sz="2400" dirty="0">
              <a:solidFill>
                <a:schemeClr val="accent5"/>
              </a:solidFill>
            </a:endParaRPr>
          </a:p>
          <a:p>
            <a:pPr lvl="1">
              <a:buClr>
                <a:schemeClr val="accent5"/>
              </a:buClr>
            </a:pPr>
            <a:r>
              <a:rPr lang="fr-FR" dirty="0"/>
              <a:t>Placée après le mot (postposée): accent remonte sur la première syllabe</a:t>
            </a:r>
            <a:endParaRPr lang="el-GR" dirty="0"/>
          </a:p>
          <a:p>
            <a:pPr marL="914400" lvl="2" indent="0">
              <a:buNone/>
            </a:pPr>
            <a:r>
              <a:rPr lang="el-GR" sz="2400" dirty="0">
                <a:solidFill>
                  <a:schemeClr val="accent5"/>
                </a:solidFill>
              </a:rPr>
              <a:t>φύσεως πέρι</a:t>
            </a:r>
            <a:endParaRPr lang="fr-FR" sz="2400" dirty="0">
              <a:solidFill>
                <a:schemeClr val="accent5"/>
              </a:solidFill>
            </a:endParaRPr>
          </a:p>
          <a:p>
            <a:pPr marL="914400" lvl="2" indent="0">
              <a:buNone/>
            </a:pPr>
            <a:endParaRPr lang="el-GR" sz="2400" dirty="0">
              <a:solidFill>
                <a:schemeClr val="accent5"/>
              </a:solidFill>
            </a:endParaRPr>
          </a:p>
          <a:p>
            <a:pPr lvl="1">
              <a:buClr>
                <a:schemeClr val="accent5"/>
              </a:buClr>
            </a:pPr>
            <a:r>
              <a:rPr lang="fr-FR" dirty="0"/>
              <a:t>Quand la préposition équivaut à un verbe, l’accent remonte aussi.</a:t>
            </a:r>
          </a:p>
          <a:p>
            <a:pPr marL="457200" lvl="1" indent="0">
              <a:buNone/>
            </a:pPr>
            <a:r>
              <a:rPr lang="fr-FR" dirty="0">
                <a:solidFill>
                  <a:schemeClr val="accent5"/>
                </a:solidFill>
              </a:rPr>
              <a:t>	</a:t>
            </a:r>
            <a:r>
              <a:rPr lang="el-GR" dirty="0">
                <a:solidFill>
                  <a:schemeClr val="accent5"/>
                </a:solidFill>
              </a:rPr>
              <a:t>πάρα </a:t>
            </a:r>
            <a:r>
              <a:rPr lang="fr-FR" dirty="0">
                <a:solidFill>
                  <a:schemeClr val="accent5"/>
                </a:solidFill>
              </a:rPr>
              <a:t>(</a:t>
            </a:r>
            <a:r>
              <a:rPr lang="el-GR" dirty="0">
                <a:solidFill>
                  <a:schemeClr val="accent5"/>
                </a:solidFill>
              </a:rPr>
              <a:t>πάρεστι</a:t>
            </a:r>
            <a:r>
              <a:rPr lang="fr-FR" dirty="0">
                <a:solidFill>
                  <a:schemeClr val="accent5"/>
                </a:solidFill>
              </a:rPr>
              <a:t>)</a:t>
            </a:r>
            <a:r>
              <a:rPr lang="el-GR" dirty="0">
                <a:solidFill>
                  <a:schemeClr val="accent5"/>
                </a:solidFill>
              </a:rPr>
              <a:t>, ἔνι</a:t>
            </a:r>
            <a:r>
              <a:rPr lang="fr-FR" dirty="0">
                <a:solidFill>
                  <a:schemeClr val="accent5"/>
                </a:solidFill>
              </a:rPr>
              <a:t> (</a:t>
            </a:r>
            <a:r>
              <a:rPr lang="el-GR" dirty="0">
                <a:solidFill>
                  <a:schemeClr val="accent5"/>
                </a:solidFill>
              </a:rPr>
              <a:t>ἔνεστι</a:t>
            </a:r>
            <a:r>
              <a:rPr lang="fr-FR" dirty="0">
                <a:solidFill>
                  <a:schemeClr val="accent5"/>
                </a:solidFill>
              </a:rPr>
              <a:t>)</a:t>
            </a:r>
            <a:endParaRPr lang="el-GR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10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ED6B2-133A-47AE-A1EB-053B2AA2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Adverbes et prépositions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676C24-5AE1-4785-BB89-D4B8BC1D0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fr-FR" dirty="0"/>
              <a:t>Adverbes: accent invariable</a:t>
            </a:r>
            <a:endParaRPr lang="el-GR" dirty="0"/>
          </a:p>
          <a:p>
            <a:pPr marL="0" indent="0">
              <a:buClr>
                <a:schemeClr val="accent5"/>
              </a:buClr>
              <a:buNone/>
            </a:pPr>
            <a:endParaRPr lang="fr-FR" dirty="0"/>
          </a:p>
          <a:p>
            <a:pPr>
              <a:buClr>
                <a:schemeClr val="accent5"/>
              </a:buClr>
            </a:pPr>
            <a:r>
              <a:rPr lang="fr-FR" dirty="0"/>
              <a:t>Prépositions de deux syllabes</a:t>
            </a:r>
          </a:p>
          <a:p>
            <a:pPr lvl="1">
              <a:buClr>
                <a:schemeClr val="accent5"/>
              </a:buClr>
            </a:pPr>
            <a:r>
              <a:rPr lang="fr-FR" dirty="0"/>
              <a:t>Placée avant le mot: accent grave sur la dernière syllabe</a:t>
            </a:r>
          </a:p>
          <a:p>
            <a:pPr marL="914400" lvl="2" indent="0">
              <a:buNone/>
            </a:pPr>
            <a:r>
              <a:rPr lang="el-GR" sz="2400" dirty="0">
                <a:solidFill>
                  <a:schemeClr val="accent5"/>
                </a:solidFill>
              </a:rPr>
              <a:t>περὶ φύσεως</a:t>
            </a:r>
            <a:endParaRPr lang="fr-FR" sz="2400" dirty="0">
              <a:solidFill>
                <a:schemeClr val="accent5"/>
              </a:solidFill>
            </a:endParaRPr>
          </a:p>
          <a:p>
            <a:pPr lvl="1">
              <a:buClr>
                <a:schemeClr val="accent5"/>
              </a:buClr>
            </a:pPr>
            <a:r>
              <a:rPr lang="fr-FR" dirty="0"/>
              <a:t>Placée après le mot (postposée): accent remonte sur la première syllabe</a:t>
            </a:r>
            <a:endParaRPr lang="el-GR" dirty="0"/>
          </a:p>
          <a:p>
            <a:pPr marL="914400" lvl="2" indent="0">
              <a:buNone/>
            </a:pPr>
            <a:r>
              <a:rPr lang="el-GR" sz="2400" dirty="0">
                <a:solidFill>
                  <a:schemeClr val="accent5"/>
                </a:solidFill>
              </a:rPr>
              <a:t>φύσεως πέρι</a:t>
            </a:r>
            <a:endParaRPr lang="fr-FR" sz="2400" dirty="0">
              <a:solidFill>
                <a:schemeClr val="accent5"/>
              </a:solidFill>
            </a:endParaRPr>
          </a:p>
          <a:p>
            <a:pPr marL="914400" lvl="2" indent="0">
              <a:buNone/>
            </a:pPr>
            <a:endParaRPr lang="el-GR" sz="2400" dirty="0">
              <a:solidFill>
                <a:schemeClr val="accent5"/>
              </a:solidFill>
            </a:endParaRPr>
          </a:p>
          <a:p>
            <a:pPr lvl="1">
              <a:buClr>
                <a:schemeClr val="accent5"/>
              </a:buClr>
            </a:pPr>
            <a:r>
              <a:rPr lang="fr-FR" dirty="0"/>
              <a:t>Quand la préposition équivaut à un verbe, l’accent remonte aussi.</a:t>
            </a:r>
          </a:p>
          <a:p>
            <a:pPr marL="457200" lvl="1" indent="0">
              <a:buNone/>
            </a:pPr>
            <a:r>
              <a:rPr lang="fr-FR" dirty="0">
                <a:solidFill>
                  <a:schemeClr val="accent5"/>
                </a:solidFill>
              </a:rPr>
              <a:t>	</a:t>
            </a:r>
            <a:r>
              <a:rPr lang="el-GR" dirty="0">
                <a:solidFill>
                  <a:schemeClr val="accent5"/>
                </a:solidFill>
              </a:rPr>
              <a:t>πάρα </a:t>
            </a:r>
            <a:r>
              <a:rPr lang="fr-FR" dirty="0">
                <a:solidFill>
                  <a:schemeClr val="accent5"/>
                </a:solidFill>
              </a:rPr>
              <a:t>(</a:t>
            </a:r>
            <a:r>
              <a:rPr lang="el-GR" dirty="0">
                <a:solidFill>
                  <a:schemeClr val="accent5"/>
                </a:solidFill>
              </a:rPr>
              <a:t>πάρεστι</a:t>
            </a:r>
            <a:r>
              <a:rPr lang="fr-FR" dirty="0">
                <a:solidFill>
                  <a:schemeClr val="accent5"/>
                </a:solidFill>
              </a:rPr>
              <a:t>)</a:t>
            </a:r>
            <a:r>
              <a:rPr lang="el-GR" dirty="0">
                <a:solidFill>
                  <a:schemeClr val="accent5"/>
                </a:solidFill>
              </a:rPr>
              <a:t>, ἔνι</a:t>
            </a:r>
            <a:r>
              <a:rPr lang="fr-FR" dirty="0">
                <a:solidFill>
                  <a:schemeClr val="accent5"/>
                </a:solidFill>
              </a:rPr>
              <a:t> (</a:t>
            </a:r>
            <a:r>
              <a:rPr lang="el-GR" dirty="0">
                <a:solidFill>
                  <a:schemeClr val="accent5"/>
                </a:solidFill>
              </a:rPr>
              <a:t>ἔνεστι</a:t>
            </a:r>
            <a:r>
              <a:rPr lang="fr-FR" dirty="0">
                <a:solidFill>
                  <a:schemeClr val="accent5"/>
                </a:solidFill>
              </a:rPr>
              <a:t>)</a:t>
            </a:r>
            <a:endParaRPr lang="el-GR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A2A7B-1797-FF4D-AF7A-7B2999ECCDF7}"/>
              </a:ext>
            </a:extLst>
          </p:cNvPr>
          <p:cNvSpPr txBox="1"/>
          <p:nvPr/>
        </p:nvSpPr>
        <p:spPr>
          <a:xfrm>
            <a:off x="5700662" y="1593273"/>
            <a:ext cx="6075702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NB. cf. Version 9:</a:t>
            </a:r>
          </a:p>
          <a:p>
            <a:r>
              <a:rPr lang="el-GR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δεινῶν</a:t>
            </a:r>
            <a:r>
              <a:rPr lang="el-G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ὕπερ</a:t>
            </a:r>
            <a:r>
              <a:rPr lang="el-G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οἷα</a:t>
            </a:r>
            <a:r>
              <a:rPr lang="el-G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ἔοργα</a:t>
            </a:r>
            <a:r>
              <a:rPr lang="fr-CH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fr-CH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« pour les choses terribles que j’ai accomplies »</a:t>
            </a:r>
          </a:p>
        </p:txBody>
      </p:sp>
    </p:spTree>
    <p:extLst>
      <p:ext uri="{BB962C8B-B14F-4D97-AF65-F5344CB8AC3E}">
        <p14:creationId xmlns:p14="http://schemas.microsoft.com/office/powerpoint/2010/main" val="2847330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072AF-B3EA-4791-B1E0-B51C3201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Accentuation grecque – exercice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23E01B-C9D9-4C9B-9E7A-1D28E784A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 err="1"/>
              <a:t>δι</a:t>
            </a:r>
            <a:r>
              <a:rPr lang="fr-CH" dirty="0"/>
              <a:t>α </a:t>
            </a:r>
            <a:r>
              <a:rPr lang="fr-CH" dirty="0" err="1"/>
              <a:t>τ</a:t>
            </a:r>
            <a:r>
              <a:rPr lang="fr-CH" dirty="0"/>
              <a:t>α</a:t>
            </a:r>
            <a:r>
              <a:rPr lang="fr-CH" dirty="0" err="1"/>
              <a:t>υτ</a:t>
            </a:r>
            <a:r>
              <a:rPr lang="fr-CH" dirty="0"/>
              <a:t>α </a:t>
            </a:r>
            <a:r>
              <a:rPr lang="fr-CH" dirty="0" err="1"/>
              <a:t>κ</a:t>
            </a:r>
            <a:r>
              <a:rPr lang="fr-CH" dirty="0"/>
              <a:t>α</a:t>
            </a:r>
            <a:r>
              <a:rPr lang="fr-CH" dirty="0" err="1"/>
              <a:t>ι</a:t>
            </a:r>
            <a:r>
              <a:rPr lang="fr-CH" dirty="0"/>
              <a:t> </a:t>
            </a:r>
            <a:r>
              <a:rPr lang="el-GR" b="0" i="0" u="none" strike="noStrike" dirty="0" err="1">
                <a:solidFill>
                  <a:srgbClr val="2E0A03"/>
                </a:solidFill>
                <a:effectLst/>
                <a:latin typeface="default"/>
              </a:rPr>
              <a:t>ἡ</a:t>
            </a:r>
            <a:r>
              <a:rPr lang="el-GR" b="0" i="0" u="none" strike="noStrike" dirty="0">
                <a:solidFill>
                  <a:srgbClr val="2E0A03"/>
                </a:solidFill>
                <a:effectLst/>
                <a:latin typeface="default"/>
              </a:rPr>
              <a:t> </a:t>
            </a:r>
            <a:r>
              <a:rPr lang="fr-CH" dirty="0" err="1"/>
              <a:t>τεχνη</a:t>
            </a:r>
            <a:r>
              <a:rPr lang="fr-CH" dirty="0"/>
              <a:t> </a:t>
            </a:r>
            <a:r>
              <a:rPr lang="fr-CH" dirty="0" err="1"/>
              <a:t>ἐστιν</a:t>
            </a:r>
            <a:r>
              <a:rPr lang="fr-CH" dirty="0"/>
              <a:t> </a:t>
            </a:r>
            <a:r>
              <a:rPr lang="fr-CH" dirty="0" err="1"/>
              <a:t>ἡ</a:t>
            </a:r>
            <a:r>
              <a:rPr lang="fr-CH" dirty="0"/>
              <a:t> </a:t>
            </a:r>
            <a:r>
              <a:rPr lang="fr-CH" dirty="0" err="1"/>
              <a:t>ἰ</a:t>
            </a:r>
            <a:r>
              <a:rPr lang="fr-CH" dirty="0"/>
              <a:t>α</a:t>
            </a:r>
            <a:r>
              <a:rPr lang="fr-CH" dirty="0" err="1"/>
              <a:t>τρικη</a:t>
            </a:r>
            <a:r>
              <a:rPr lang="fr-CH" dirty="0"/>
              <a:t> </a:t>
            </a:r>
            <a:r>
              <a:rPr lang="fr-CH" dirty="0" err="1"/>
              <a:t>νυν</a:t>
            </a:r>
            <a:r>
              <a:rPr lang="fr-CH" dirty="0"/>
              <a:t> </a:t>
            </a:r>
            <a:r>
              <a:rPr lang="el-GR" dirty="0"/>
              <a:t>η</a:t>
            </a:r>
            <a:r>
              <a:rPr lang="fr-CH" dirty="0" err="1"/>
              <a:t>ὑρημενη</a:t>
            </a:r>
            <a:r>
              <a:rPr lang="fr-CH" dirty="0"/>
              <a:t>, </a:t>
            </a:r>
            <a:r>
              <a:rPr lang="fr-CH" dirty="0" err="1"/>
              <a:t>ὁτι</a:t>
            </a:r>
            <a:r>
              <a:rPr lang="fr-CH" dirty="0"/>
              <a:t> </a:t>
            </a:r>
            <a:r>
              <a:rPr lang="fr-CH" dirty="0" err="1"/>
              <a:t>σωμ</a:t>
            </a:r>
            <a:r>
              <a:rPr lang="fr-CH" dirty="0"/>
              <a:t>α </a:t>
            </a:r>
            <a:r>
              <a:rPr lang="fr-CH" dirty="0" err="1"/>
              <a:t>ἐστιν</a:t>
            </a:r>
            <a:r>
              <a:rPr lang="fr-CH" dirty="0"/>
              <a:t> π</a:t>
            </a:r>
            <a:r>
              <a:rPr lang="fr-CH" dirty="0" err="1"/>
              <a:t>ονηρον</a:t>
            </a:r>
            <a:r>
              <a:rPr lang="fr-CH" dirty="0"/>
              <a:t> </a:t>
            </a:r>
            <a:r>
              <a:rPr lang="fr-CH" dirty="0" err="1"/>
              <a:t>κ</a:t>
            </a:r>
            <a:r>
              <a:rPr lang="fr-CH" dirty="0"/>
              <a:t>α</a:t>
            </a:r>
            <a:r>
              <a:rPr lang="fr-CH" dirty="0" err="1"/>
              <a:t>ι</a:t>
            </a:r>
            <a:r>
              <a:rPr lang="fr-CH" dirty="0"/>
              <a:t> </a:t>
            </a:r>
            <a:r>
              <a:rPr lang="fr-CH" dirty="0" err="1"/>
              <a:t>οὐκ</a:t>
            </a:r>
            <a:r>
              <a:rPr lang="fr-CH" dirty="0"/>
              <a:t> </a:t>
            </a:r>
            <a:r>
              <a:rPr lang="fr-CH" dirty="0" err="1"/>
              <a:t>ἐξ</a:t>
            </a:r>
            <a:r>
              <a:rPr lang="fr-CH" dirty="0"/>
              <a:t>α</a:t>
            </a:r>
            <a:r>
              <a:rPr lang="fr-CH" dirty="0" err="1"/>
              <a:t>ρκει</a:t>
            </a:r>
            <a:r>
              <a:rPr lang="fr-CH" dirty="0"/>
              <a:t> α</a:t>
            </a:r>
            <a:r>
              <a:rPr lang="fr-CH" dirty="0" err="1"/>
              <a:t>ὐτῳ</a:t>
            </a:r>
            <a:r>
              <a:rPr lang="fr-CH" dirty="0"/>
              <a:t> </a:t>
            </a:r>
            <a:r>
              <a:rPr lang="fr-CH" dirty="0" err="1"/>
              <a:t>τοιουτῳ</a:t>
            </a:r>
            <a:r>
              <a:rPr lang="fr-CH" dirty="0"/>
              <a:t> </a:t>
            </a:r>
            <a:r>
              <a:rPr lang="fr-CH" dirty="0" err="1"/>
              <a:t>εἰν</a:t>
            </a:r>
            <a:r>
              <a:rPr lang="fr-CH" dirty="0"/>
              <a:t>α</a:t>
            </a:r>
            <a:r>
              <a:rPr lang="fr-CH" dirty="0" err="1"/>
              <a:t>ι</a:t>
            </a:r>
            <a:r>
              <a:rPr lang="fr-CH" dirty="0"/>
              <a:t>.</a:t>
            </a:r>
          </a:p>
          <a:p>
            <a:pPr marL="0" indent="0">
              <a:buNone/>
            </a:pPr>
            <a:r>
              <a:rPr lang="fr-CH" dirty="0"/>
              <a:t>« C’est pour cela aussi que, maintenant, l’art médical a été inventé, parce que le corps est maladif, et qu’il ne lui suffit pas d’être ainsi. »</a:t>
            </a:r>
          </a:p>
          <a:p>
            <a:pPr marL="0" indent="0">
              <a:buNone/>
            </a:pPr>
            <a:r>
              <a:rPr lang="fr-CH" dirty="0"/>
              <a:t>(Plat. </a:t>
            </a:r>
            <a:r>
              <a:rPr lang="fr-CH" i="1" dirty="0"/>
              <a:t>Resp</a:t>
            </a:r>
            <a:r>
              <a:rPr lang="fr-CH" dirty="0"/>
              <a:t>. 341 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850BC-D214-7A8A-96F2-06DE952F2844}"/>
              </a:ext>
            </a:extLst>
          </p:cNvPr>
          <p:cNvSpPr txBox="1"/>
          <p:nvPr/>
        </p:nvSpPr>
        <p:spPr>
          <a:xfrm>
            <a:off x="4398726" y="4742240"/>
            <a:ext cx="1338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οὗτος</a:t>
            </a:r>
            <a:endParaRPr lang="fr-CH" sz="2400" dirty="0"/>
          </a:p>
          <a:p>
            <a:r>
              <a:rPr lang="el-GR" sz="2400" dirty="0"/>
              <a:t>τέχνη</a:t>
            </a:r>
            <a:endParaRPr lang="fr-CH" sz="2400" dirty="0"/>
          </a:p>
          <a:p>
            <a:r>
              <a:rPr lang="el-GR" sz="2400" dirty="0" err="1"/>
              <a:t>ἰατρικός</a:t>
            </a:r>
            <a:endParaRPr lang="fr-CH" sz="2400" dirty="0"/>
          </a:p>
          <a:p>
            <a:r>
              <a:rPr lang="el-GR" sz="2400" dirty="0" err="1"/>
              <a:t>σῶμα</a:t>
            </a:r>
            <a:endParaRPr lang="fr-CH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AA5E2-DCB2-3145-8495-EC5D13A5B620}"/>
              </a:ext>
            </a:extLst>
          </p:cNvPr>
          <p:cNvSpPr txBox="1"/>
          <p:nvPr/>
        </p:nvSpPr>
        <p:spPr>
          <a:xfrm>
            <a:off x="5737669" y="4742240"/>
            <a:ext cx="19376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πονηρός</a:t>
            </a:r>
            <a:endParaRPr lang="fr-CH" sz="2400" dirty="0"/>
          </a:p>
          <a:p>
            <a:r>
              <a:rPr lang="el-GR" sz="2400" dirty="0" err="1"/>
              <a:t>ἐξαρκέω</a:t>
            </a:r>
            <a:endParaRPr lang="fr-CH" sz="2400" dirty="0"/>
          </a:p>
          <a:p>
            <a:r>
              <a:rPr lang="el-GR" sz="2400" dirty="0" err="1"/>
              <a:t>αὐτός</a:t>
            </a:r>
            <a:r>
              <a:rPr lang="el-GR" sz="2400" dirty="0"/>
              <a:t> </a:t>
            </a:r>
            <a:endParaRPr lang="fr-CH" sz="2400" dirty="0"/>
          </a:p>
          <a:p>
            <a:r>
              <a:rPr lang="el-GR" sz="2400" dirty="0" err="1"/>
              <a:t>τοιοῦτος</a:t>
            </a:r>
            <a:endParaRPr lang="fr-CH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5B351-B041-D53B-3297-E70A142D0310}"/>
              </a:ext>
            </a:extLst>
          </p:cNvPr>
          <p:cNvSpPr txBox="1"/>
          <p:nvPr/>
        </p:nvSpPr>
        <p:spPr>
          <a:xfrm>
            <a:off x="838200" y="4742240"/>
            <a:ext cx="356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/>
              <a:t>Quelques formes de bases: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7BA63-1830-F093-D226-E0812D2878C0}"/>
              </a:ext>
            </a:extLst>
          </p:cNvPr>
          <p:cNvSpPr txBox="1"/>
          <p:nvPr/>
        </p:nvSpPr>
        <p:spPr>
          <a:xfrm>
            <a:off x="8235042" y="4142075"/>
            <a:ext cx="37882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u="sng" dirty="0"/>
              <a:t>Verbes: </a:t>
            </a:r>
          </a:p>
          <a:p>
            <a:r>
              <a:rPr lang="fr-CH" dirty="0"/>
              <a:t>- l’accent remonte le plus possible.</a:t>
            </a:r>
          </a:p>
          <a:p>
            <a:r>
              <a:rPr lang="fr-CH" u="sng" dirty="0"/>
              <a:t>Noms: </a:t>
            </a:r>
          </a:p>
          <a:p>
            <a:r>
              <a:rPr lang="fr-CH" dirty="0"/>
              <a:t>- l’accent de base est influencé par la terminaison.</a:t>
            </a:r>
          </a:p>
          <a:p>
            <a:r>
              <a:rPr lang="fr-CH" u="sng" dirty="0"/>
              <a:t>Enclitique à deux syllabes:</a:t>
            </a:r>
          </a:p>
          <a:p>
            <a:r>
              <a:rPr lang="fr-CH" sz="1800" dirty="0">
                <a:effectLst/>
              </a:rPr>
              <a:t>- accentué quand suit un paroxyton,</a:t>
            </a:r>
          </a:p>
          <a:p>
            <a:r>
              <a:rPr lang="fr-CH" dirty="0"/>
              <a:t>- rejette son accent sur le propérispomène qu’il suit.</a:t>
            </a:r>
          </a:p>
        </p:txBody>
      </p:sp>
    </p:spTree>
    <p:extLst>
      <p:ext uri="{BB962C8B-B14F-4D97-AF65-F5344CB8AC3E}">
        <p14:creationId xmlns:p14="http://schemas.microsoft.com/office/powerpoint/2010/main" val="1833987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072AF-B3EA-4791-B1E0-B51C3201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Accentuation grecque – exercices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23E01B-C9D9-4C9B-9E7A-1D28E784A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err="1"/>
              <a:t>διὰ</a:t>
            </a:r>
            <a:r>
              <a:rPr lang="el-GR" dirty="0"/>
              <a:t> </a:t>
            </a:r>
            <a:r>
              <a:rPr lang="el-GR" dirty="0" err="1"/>
              <a:t>ταῦτα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b="0" i="0" u="none" strike="noStrike" dirty="0" err="1">
                <a:effectLst/>
                <a:latin typeface="default"/>
              </a:rPr>
              <a:t>ἡ</a:t>
            </a:r>
            <a:r>
              <a:rPr lang="el-GR" b="0" i="0" u="none" strike="noStrike" dirty="0">
                <a:effectLst/>
                <a:latin typeface="default"/>
              </a:rPr>
              <a:t> </a:t>
            </a:r>
            <a:r>
              <a:rPr lang="el-GR" dirty="0"/>
              <a:t>τέχνη </a:t>
            </a:r>
            <a:r>
              <a:rPr lang="el-GR" dirty="0" err="1"/>
              <a:t>ἐστὶν</a:t>
            </a:r>
            <a:r>
              <a:rPr lang="el-GR" dirty="0"/>
              <a:t> </a:t>
            </a:r>
            <a:r>
              <a:rPr lang="el-GR" dirty="0" err="1"/>
              <a:t>ἡ</a:t>
            </a:r>
            <a:r>
              <a:rPr lang="el-GR" dirty="0"/>
              <a:t> </a:t>
            </a:r>
            <a:r>
              <a:rPr lang="el-GR" dirty="0" err="1"/>
              <a:t>ἰατρικὴ</a:t>
            </a:r>
            <a:r>
              <a:rPr lang="el-GR" dirty="0"/>
              <a:t> </a:t>
            </a:r>
            <a:r>
              <a:rPr lang="el-GR" dirty="0" err="1"/>
              <a:t>νῦν</a:t>
            </a:r>
            <a:r>
              <a:rPr lang="el-GR" dirty="0"/>
              <a:t> </a:t>
            </a:r>
            <a:r>
              <a:rPr lang="el-GR" dirty="0" err="1"/>
              <a:t>ηὑρημένη</a:t>
            </a:r>
            <a:r>
              <a:rPr lang="el-GR" dirty="0"/>
              <a:t>, </a:t>
            </a:r>
            <a:r>
              <a:rPr lang="el-GR" dirty="0" err="1"/>
              <a:t>ὅτι</a:t>
            </a:r>
            <a:r>
              <a:rPr lang="el-GR" dirty="0"/>
              <a:t> </a:t>
            </a:r>
            <a:r>
              <a:rPr lang="el-GR" dirty="0" err="1"/>
              <a:t>σῶμά</a:t>
            </a:r>
            <a:r>
              <a:rPr lang="el-GR" dirty="0"/>
              <a:t> </a:t>
            </a:r>
            <a:r>
              <a:rPr lang="el-GR" dirty="0" err="1"/>
              <a:t>ἐστιν</a:t>
            </a:r>
            <a:r>
              <a:rPr lang="el-GR" dirty="0"/>
              <a:t> </a:t>
            </a:r>
            <a:r>
              <a:rPr lang="el-GR" dirty="0" err="1"/>
              <a:t>πονηρὸν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οὐκ</a:t>
            </a:r>
            <a:r>
              <a:rPr lang="el-GR" dirty="0"/>
              <a:t> </a:t>
            </a:r>
            <a:r>
              <a:rPr lang="el-GR" dirty="0" err="1"/>
              <a:t>ἐξαρκεῖ</a:t>
            </a:r>
            <a:r>
              <a:rPr lang="el-GR" dirty="0"/>
              <a:t> </a:t>
            </a:r>
            <a:r>
              <a:rPr lang="el-GR" dirty="0" err="1"/>
              <a:t>αὐτῷ</a:t>
            </a:r>
            <a:r>
              <a:rPr lang="el-GR" dirty="0"/>
              <a:t> </a:t>
            </a:r>
            <a:r>
              <a:rPr lang="el-GR" dirty="0" err="1"/>
              <a:t>τοιούτῳ</a:t>
            </a:r>
            <a:r>
              <a:rPr lang="el-GR" dirty="0"/>
              <a:t> </a:t>
            </a:r>
            <a:r>
              <a:rPr lang="el-GR" dirty="0" err="1"/>
              <a:t>εἶναι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fr-CH" dirty="0"/>
              <a:t>« C’est pour cela aussi que, maintenant, l’art médical a été inventé, parce que le corps est maladif, et qu’il ne lui suffit pas d’être ainsi. »</a:t>
            </a:r>
          </a:p>
          <a:p>
            <a:pPr marL="0" indent="0">
              <a:buNone/>
            </a:pPr>
            <a:r>
              <a:rPr lang="fr-CH" dirty="0"/>
              <a:t>(Plat. </a:t>
            </a:r>
            <a:r>
              <a:rPr lang="fr-CH" i="1" dirty="0"/>
              <a:t>Resp</a:t>
            </a:r>
            <a:r>
              <a:rPr lang="fr-CH" dirty="0"/>
              <a:t>. 341 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5BF53-333D-839F-65E6-4AAD8C6AA124}"/>
              </a:ext>
            </a:extLst>
          </p:cNvPr>
          <p:cNvSpPr txBox="1"/>
          <p:nvPr/>
        </p:nvSpPr>
        <p:spPr>
          <a:xfrm>
            <a:off x="4637314" y="4797930"/>
            <a:ext cx="137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dirty="0"/>
              <a:t>&lt; </a:t>
            </a:r>
            <a:r>
              <a:rPr lang="el-GR" sz="2000" dirty="0" err="1"/>
              <a:t>ἐξαρκέ</a:t>
            </a:r>
            <a:r>
              <a:rPr lang="fr-CH" sz="2000" dirty="0"/>
              <a:t>-</a:t>
            </a:r>
            <a:r>
              <a:rPr lang="el-GR" sz="2000" dirty="0"/>
              <a:t>ει</a:t>
            </a:r>
            <a:endParaRPr lang="fr-CH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C8C0D-CD28-0356-21C0-6A3C83987E5C}"/>
              </a:ext>
            </a:extLst>
          </p:cNvPr>
          <p:cNvSpPr txBox="1"/>
          <p:nvPr/>
        </p:nvSpPr>
        <p:spPr>
          <a:xfrm>
            <a:off x="8235042" y="4142075"/>
            <a:ext cx="37882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u="sng" dirty="0"/>
              <a:t>Verbes: </a:t>
            </a:r>
          </a:p>
          <a:p>
            <a:r>
              <a:rPr lang="fr-CH" dirty="0"/>
              <a:t>- l’accent remonte le plus possible.</a:t>
            </a:r>
          </a:p>
          <a:p>
            <a:r>
              <a:rPr lang="fr-CH" u="sng" dirty="0"/>
              <a:t>Noms: </a:t>
            </a:r>
          </a:p>
          <a:p>
            <a:r>
              <a:rPr lang="fr-CH" dirty="0"/>
              <a:t>- l’accent de base est influencé par la terminaison.</a:t>
            </a:r>
          </a:p>
          <a:p>
            <a:r>
              <a:rPr lang="fr-CH" u="sng" dirty="0"/>
              <a:t>Enclitique à deux syllabes:</a:t>
            </a:r>
          </a:p>
          <a:p>
            <a:r>
              <a:rPr lang="fr-CH" sz="1800" dirty="0">
                <a:effectLst/>
              </a:rPr>
              <a:t>- accentué quand suit un paroxyton,</a:t>
            </a:r>
          </a:p>
          <a:p>
            <a:r>
              <a:rPr lang="fr-CH" dirty="0"/>
              <a:t>- rejette son accent sur le propérispomène qu’il suit.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E0D728-0A6C-C55D-560B-EEF36DB37FDC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256314" y="2623457"/>
            <a:ext cx="381000" cy="237452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AB9B56-AFC0-062A-AEB0-B95F70A6EB7A}"/>
              </a:ext>
            </a:extLst>
          </p:cNvPr>
          <p:cNvCxnSpPr>
            <a:cxnSpLocks/>
          </p:cNvCxnSpPr>
          <p:nvPr/>
        </p:nvCxnSpPr>
        <p:spPr>
          <a:xfrm flipH="1" flipV="1">
            <a:off x="4781549" y="2275114"/>
            <a:ext cx="3453493" cy="367937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CA7256-17E8-D581-AE86-F5BA3A0BA9B2}"/>
              </a:ext>
            </a:extLst>
          </p:cNvPr>
          <p:cNvCxnSpPr>
            <a:cxnSpLocks/>
          </p:cNvCxnSpPr>
          <p:nvPr/>
        </p:nvCxnSpPr>
        <p:spPr>
          <a:xfrm flipV="1">
            <a:off x="8379277" y="2275114"/>
            <a:ext cx="1428751" cy="390184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5752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E97F-FA0D-31CC-85BC-2FD681D7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fr-CH" sz="3200" dirty="0"/>
              <a:t>En conclusion, quelques questions à se poser:</a:t>
            </a:r>
          </a:p>
        </p:txBody>
      </p:sp>
      <p:pic>
        <p:nvPicPr>
          <p:cNvPr id="26" name="Picture 25" descr="Plusieurs points d’interrogation sur fond noir">
            <a:extLst>
              <a:ext uri="{FF2B5EF4-FFF2-40B4-BE49-F238E27FC236}">
                <a16:creationId xmlns:a16="http://schemas.microsoft.com/office/drawing/2014/main" id="{2763D64F-2F92-6E4D-B251-0E0B32F30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81" r="2" b="2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4163F-8216-61DA-02D7-842BE3C1D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fr-CH" sz="2000" dirty="0"/>
              <a:t>De quel type de mot s’agit-il?</a:t>
            </a:r>
          </a:p>
          <a:p>
            <a:r>
              <a:rPr lang="fr-CH" sz="2000" dirty="0"/>
              <a:t>Pour les formes déclinées, quel est l’accent au nominatif?</a:t>
            </a:r>
          </a:p>
          <a:p>
            <a:r>
              <a:rPr lang="fr-CH" sz="2000" dirty="0"/>
              <a:t>La dernière syllabe est-elle longue ou brève? </a:t>
            </a:r>
          </a:p>
          <a:p>
            <a:r>
              <a:rPr lang="fr-CH" sz="2000" dirty="0"/>
              <a:t>Et l’avant-dernière?</a:t>
            </a:r>
          </a:p>
        </p:txBody>
      </p:sp>
    </p:spTree>
    <p:extLst>
      <p:ext uri="{BB962C8B-B14F-4D97-AF65-F5344CB8AC3E}">
        <p14:creationId xmlns:p14="http://schemas.microsoft.com/office/powerpoint/2010/main" val="11100790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78F44-4776-8581-D562-44A0ED46C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Exercices en devoir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54EE2-BD88-30DA-741A-D51241A53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4086" cy="4351338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Se remémorer et chercher aide à l’apprentissage. Pour les devoirs accentués, le mieux est de procéder dans cet ordre: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Faire de tête ce que vous pouvez.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Compléter et corriger avec le PowerPoint, un manuel d’accentuation et/ou une grammaire.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Tenter une approche empirique, en cherchant par exemple sur </a:t>
            </a:r>
            <a:r>
              <a:rPr lang="fr-CH" dirty="0" err="1"/>
              <a:t>Diogenes</a:t>
            </a:r>
            <a:r>
              <a:rPr lang="fr-CH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fr-CH" dirty="0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AFDF37F2-3BB2-7B1F-B62B-80BAB84D3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754" y="4747823"/>
            <a:ext cx="1788332" cy="1244680"/>
          </a:xfrm>
          <a:prstGeom prst="rect">
            <a:avLst/>
          </a:prstGeom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DD8A6CEB-54C3-1BAA-1A20-A2CA0C98D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654" y="1336365"/>
            <a:ext cx="4158725" cy="2470071"/>
          </a:xfrm>
          <a:prstGeom prst="rect">
            <a:avLst/>
          </a:prstGeom>
        </p:spPr>
      </p:pic>
      <p:sp>
        <p:nvSpPr>
          <p:cNvPr id="6" name="Flèche : droite 10">
            <a:extLst>
              <a:ext uri="{FF2B5EF4-FFF2-40B4-BE49-F238E27FC236}">
                <a16:creationId xmlns:a16="http://schemas.microsoft.com/office/drawing/2014/main" id="{D69AF044-7D31-D271-9D25-6BDD6FD9CF12}"/>
              </a:ext>
            </a:extLst>
          </p:cNvPr>
          <p:cNvSpPr/>
          <p:nvPr/>
        </p:nvSpPr>
        <p:spPr>
          <a:xfrm rot="5400000">
            <a:off x="10115692" y="4313010"/>
            <a:ext cx="337219" cy="40194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Ellipse 1">
            <a:extLst>
              <a:ext uri="{FF2B5EF4-FFF2-40B4-BE49-F238E27FC236}">
                <a16:creationId xmlns:a16="http://schemas.microsoft.com/office/drawing/2014/main" id="{0A8B19B3-7142-2A0F-97C9-D3AA4F90F8FA}"/>
              </a:ext>
            </a:extLst>
          </p:cNvPr>
          <p:cNvSpPr/>
          <p:nvPr/>
        </p:nvSpPr>
        <p:spPr>
          <a:xfrm>
            <a:off x="10128663" y="5584743"/>
            <a:ext cx="311279" cy="34252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 : coins arrondis 2">
            <a:extLst>
              <a:ext uri="{FF2B5EF4-FFF2-40B4-BE49-F238E27FC236}">
                <a16:creationId xmlns:a16="http://schemas.microsoft.com/office/drawing/2014/main" id="{61FD3C7F-F46E-3A90-FEFF-88BBEB840E35}"/>
              </a:ext>
            </a:extLst>
          </p:cNvPr>
          <p:cNvSpPr/>
          <p:nvPr/>
        </p:nvSpPr>
        <p:spPr>
          <a:xfrm>
            <a:off x="10696878" y="5584743"/>
            <a:ext cx="503975" cy="3425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6551B-A949-47FB-ADED-B25DC47E6614}"/>
              </a:ext>
            </a:extLst>
          </p:cNvPr>
          <p:cNvSpPr txBox="1"/>
          <p:nvPr/>
        </p:nvSpPr>
        <p:spPr>
          <a:xfrm>
            <a:off x="8490586" y="3802281"/>
            <a:ext cx="333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/>
              <a:t>nom. pl. de </a:t>
            </a:r>
            <a:r>
              <a:rPr lang="el-GR" sz="1800" dirty="0" err="1"/>
              <a:t>ὁ</a:t>
            </a:r>
            <a:r>
              <a:rPr lang="el-GR" sz="1800" dirty="0"/>
              <a:t> πολίτης</a:t>
            </a:r>
            <a:r>
              <a:rPr lang="fr-CH" sz="1800" dirty="0"/>
              <a:t>, « citoyen</a:t>
            </a:r>
            <a:r>
              <a:rPr lang="fr-CH" dirty="0"/>
              <a:t> »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112537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7C8D6-6BE7-CCAB-24BD-C3E950C2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32600" cy="1325563"/>
          </a:xfrm>
        </p:spPr>
        <p:txBody>
          <a:bodyPr/>
          <a:lstStyle/>
          <a:p>
            <a:r>
              <a:rPr lang="fr-CH" dirty="0"/>
              <a:t>Interprétation d’un </a:t>
            </a:r>
            <a:r>
              <a:rPr lang="fr-CH" i="1" dirty="0"/>
              <a:t>stemma </a:t>
            </a:r>
            <a:r>
              <a:rPr lang="fr-CH" i="1" dirty="0" err="1"/>
              <a:t>codicum</a:t>
            </a:r>
            <a:endParaRPr lang="fr-CH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FBDE9-20DE-7C5D-CBAE-B71206AE7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6700" cy="4351338"/>
          </a:xfrm>
        </p:spPr>
        <p:txBody>
          <a:bodyPr/>
          <a:lstStyle/>
          <a:p>
            <a:pPr marL="0" indent="0">
              <a:buNone/>
            </a:pPr>
            <a:r>
              <a:rPr lang="fr-CH" b="1" dirty="0"/>
              <a:t>Le manuscrit </a:t>
            </a:r>
            <a:r>
              <a:rPr lang="el-GR" b="1" dirty="0"/>
              <a:t>δ </a:t>
            </a:r>
            <a:r>
              <a:rPr lang="fr-CH" b="1" dirty="0"/>
              <a:t>est-il conservé ? </a:t>
            </a:r>
          </a:p>
          <a:p>
            <a:pPr marL="0" indent="0">
              <a:buNone/>
            </a:pPr>
            <a:r>
              <a:rPr lang="fr-CH" dirty="0"/>
              <a:t>Non, c’est un manuscrit fictif qui représente l’origine d’une famille de manuscrits. Donc en réalité ce n’est pas un manuscrit.</a:t>
            </a:r>
          </a:p>
          <a:p>
            <a:pPr marL="0" indent="0">
              <a:buNone/>
            </a:pPr>
            <a:r>
              <a:rPr lang="fr-CH" b="1" dirty="0"/>
              <a:t>Par quel terme technique le désigne-t-on ?</a:t>
            </a:r>
          </a:p>
          <a:p>
            <a:pPr marL="0" indent="0">
              <a:buNone/>
            </a:pPr>
            <a:r>
              <a:rPr lang="fr-CH" dirty="0"/>
              <a:t>L’archétype.</a:t>
            </a:r>
          </a:p>
        </p:txBody>
      </p:sp>
      <p:pic>
        <p:nvPicPr>
          <p:cNvPr id="7" name="Image 1" descr="Une image contenant cintre, table de travail&#10;&#10;Description générée automatiquement">
            <a:extLst>
              <a:ext uri="{FF2B5EF4-FFF2-40B4-BE49-F238E27FC236}">
                <a16:creationId xmlns:a16="http://schemas.microsoft.com/office/drawing/2014/main" id="{65D6C61F-A99B-94BB-9101-A55DA50EB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0" y="365125"/>
            <a:ext cx="4231640" cy="2066925"/>
          </a:xfrm>
          <a:prstGeom prst="rect">
            <a:avLst/>
          </a:prstGeom>
        </p:spPr>
      </p:pic>
      <p:pic>
        <p:nvPicPr>
          <p:cNvPr id="8" name="Image 2" descr="Une image contenant texte, reçu&#10;&#10;Description générée automatiquement">
            <a:extLst>
              <a:ext uri="{FF2B5EF4-FFF2-40B4-BE49-F238E27FC236}">
                <a16:creationId xmlns:a16="http://schemas.microsoft.com/office/drawing/2014/main" id="{1ADEF685-82F6-7E05-347D-AC73CD63B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46" y="2603500"/>
            <a:ext cx="3555444" cy="400526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8BD12C2-2422-86C4-BB01-D47446325B49}"/>
              </a:ext>
            </a:extLst>
          </p:cNvPr>
          <p:cNvSpPr/>
          <p:nvPr/>
        </p:nvSpPr>
        <p:spPr>
          <a:xfrm>
            <a:off x="9805015" y="436201"/>
            <a:ext cx="254524" cy="2702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F9EF1-B1A2-BEA8-15A4-8F372F58E8F5}"/>
              </a:ext>
            </a:extLst>
          </p:cNvPr>
          <p:cNvSpPr txBox="1"/>
          <p:nvPr/>
        </p:nvSpPr>
        <p:spPr>
          <a:xfrm>
            <a:off x="10143639" y="112552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accent2"/>
                </a:solidFill>
              </a:rPr>
              <a:t>Archétype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6122CB-5D74-09C5-72FC-3FF5D47BD201}"/>
              </a:ext>
            </a:extLst>
          </p:cNvPr>
          <p:cNvSpPr/>
          <p:nvPr/>
        </p:nvSpPr>
        <p:spPr>
          <a:xfrm>
            <a:off x="9335115" y="4234475"/>
            <a:ext cx="254524" cy="2702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84775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>
                <a:solidFill>
                  <a:schemeClr val="accent5"/>
                </a:solidFill>
              </a:rPr>
              <a:t>Quelques ouvrages de référence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/>
              </a:buClr>
            </a:pPr>
            <a:r>
              <a:rPr lang="fr-CH" sz="2400" cap="small" dirty="0"/>
              <a:t>Bally</a:t>
            </a:r>
            <a:r>
              <a:rPr lang="fr-CH" sz="2400" dirty="0"/>
              <a:t>, Ch., </a:t>
            </a:r>
            <a:r>
              <a:rPr lang="fr-CH" sz="2400" i="1" dirty="0"/>
              <a:t>Manuel d’accentuation grecque</a:t>
            </a:r>
            <a:r>
              <a:rPr lang="fr-CH" sz="2400" dirty="0"/>
              <a:t>, Berne, 1945.</a:t>
            </a:r>
          </a:p>
          <a:p>
            <a:pPr>
              <a:buClr>
                <a:schemeClr val="accent5"/>
              </a:buClr>
            </a:pPr>
            <a:r>
              <a:rPr lang="fr-CH" sz="2400" cap="small" dirty="0"/>
              <a:t>Koster</a:t>
            </a:r>
            <a:r>
              <a:rPr lang="fr-CH" sz="2400" dirty="0"/>
              <a:t>, A.J. , </a:t>
            </a:r>
            <a:r>
              <a:rPr lang="fr-CH" sz="2400" i="1" dirty="0"/>
              <a:t>A </a:t>
            </a:r>
            <a:r>
              <a:rPr lang="fr-FR" sz="2400" i="1" dirty="0"/>
              <a:t>P</a:t>
            </a:r>
            <a:r>
              <a:rPr lang="fr-CH" sz="2400" i="1" dirty="0" err="1"/>
              <a:t>ractical</a:t>
            </a:r>
            <a:r>
              <a:rPr lang="fr-CH" sz="2400" i="1" dirty="0"/>
              <a:t> Guide for the </a:t>
            </a:r>
            <a:r>
              <a:rPr lang="fr-CH" sz="2400" i="1" dirty="0" err="1"/>
              <a:t>Writing</a:t>
            </a:r>
            <a:r>
              <a:rPr lang="fr-CH" sz="2400" i="1" dirty="0"/>
              <a:t> of the Greek Accents</a:t>
            </a:r>
            <a:r>
              <a:rPr lang="fr-CH" sz="2400" dirty="0"/>
              <a:t>, Leiden, 1962.</a:t>
            </a:r>
          </a:p>
          <a:p>
            <a:pPr>
              <a:buClr>
                <a:schemeClr val="accent5"/>
              </a:buClr>
            </a:pPr>
            <a:r>
              <a:rPr lang="fr-CH" sz="2400" cap="small" dirty="0"/>
              <a:t>Lejeune, M., </a:t>
            </a:r>
            <a:r>
              <a:rPr lang="fr-CH" sz="2400" i="1" dirty="0"/>
              <a:t>Précis d’accentuation grecque</a:t>
            </a:r>
            <a:r>
              <a:rPr lang="fr-CH" sz="2400" dirty="0"/>
              <a:t>, Paris, 1945.</a:t>
            </a:r>
            <a:endParaRPr lang="fr-CH" sz="2400" cap="small" dirty="0"/>
          </a:p>
          <a:p>
            <a:pPr>
              <a:buClr>
                <a:schemeClr val="accent5"/>
              </a:buClr>
            </a:pPr>
            <a:r>
              <a:rPr lang="fr-CH" sz="2400" cap="small" dirty="0" err="1"/>
              <a:t>Lukinovich</a:t>
            </a:r>
            <a:r>
              <a:rPr lang="fr-CH" sz="2400" cap="small" dirty="0"/>
              <a:t>, A., </a:t>
            </a:r>
            <a:r>
              <a:rPr lang="fr-CH" sz="2400" cap="small" dirty="0" err="1"/>
              <a:t>Steinrück</a:t>
            </a:r>
            <a:r>
              <a:rPr lang="fr-CH" sz="2400" cap="small" dirty="0"/>
              <a:t>, M., </a:t>
            </a:r>
            <a:r>
              <a:rPr lang="fr-CH" sz="2400" i="1" cap="small" dirty="0"/>
              <a:t>I</a:t>
            </a:r>
            <a:r>
              <a:rPr lang="fr-CH" sz="2400" i="1" dirty="0"/>
              <a:t>ntroduction à l’accentuation grecque ancienne</a:t>
            </a:r>
            <a:r>
              <a:rPr lang="fr-CH" sz="2400" dirty="0"/>
              <a:t>, Chêne-Bourg, 2009.</a:t>
            </a:r>
            <a:endParaRPr lang="fr-CH" sz="2400" cap="small" dirty="0"/>
          </a:p>
          <a:p>
            <a:pPr>
              <a:buClr>
                <a:schemeClr val="accent5"/>
              </a:buClr>
            </a:pPr>
            <a:r>
              <a:rPr lang="fr-CH" sz="2400" dirty="0" err="1"/>
              <a:t>P</a:t>
            </a:r>
            <a:r>
              <a:rPr lang="fr-CH" sz="2400" cap="small" dirty="0" err="1"/>
              <a:t>robert</a:t>
            </a:r>
            <a:r>
              <a:rPr lang="fr-CH" sz="2400" dirty="0"/>
              <a:t>, Ph., </a:t>
            </a:r>
            <a:r>
              <a:rPr lang="fr-CH" sz="2400" i="1" dirty="0"/>
              <a:t>A New Short Guide to the Accentuation of Ancient Greek</a:t>
            </a:r>
            <a:r>
              <a:rPr lang="fr-CH" sz="2400" dirty="0"/>
              <a:t>, London 2003.</a:t>
            </a:r>
          </a:p>
          <a:p>
            <a:pPr>
              <a:buClr>
                <a:schemeClr val="accent5"/>
              </a:buClr>
            </a:pPr>
            <a:r>
              <a:rPr lang="fr-CH" sz="2400" cap="small" dirty="0"/>
              <a:t>Vendryes</a:t>
            </a:r>
            <a:r>
              <a:rPr lang="fr-CH" sz="2400" dirty="0"/>
              <a:t>, J., </a:t>
            </a:r>
            <a:r>
              <a:rPr lang="fr-CH" sz="2400" i="1" dirty="0"/>
              <a:t>Traité d’accentuation grecque</a:t>
            </a:r>
            <a:r>
              <a:rPr lang="fr-CH" sz="2400" dirty="0"/>
              <a:t>, Paris, 1904.</a:t>
            </a:r>
          </a:p>
          <a:p>
            <a:pPr marL="0" indent="0">
              <a:buClr>
                <a:schemeClr val="accent5"/>
              </a:buClr>
              <a:buNone/>
            </a:pPr>
            <a:endParaRPr lang="fr-CH" sz="2400" dirty="0"/>
          </a:p>
          <a:p>
            <a:pPr>
              <a:buClr>
                <a:schemeClr val="accent5"/>
              </a:buClr>
            </a:pPr>
            <a:r>
              <a:rPr lang="fr-CH" sz="2400" cap="small" dirty="0"/>
              <a:t>Zanetti</a:t>
            </a:r>
            <a:r>
              <a:rPr lang="el-GR" sz="2400" dirty="0"/>
              <a:t>, </a:t>
            </a:r>
            <a:r>
              <a:rPr lang="fr-CH" sz="2400" dirty="0"/>
              <a:t>Y., </a:t>
            </a:r>
            <a:r>
              <a:rPr lang="fr-CH" sz="2400" i="1" dirty="0"/>
              <a:t>Tableaux de conjugaison de grec ancien, </a:t>
            </a:r>
            <a:r>
              <a:rPr lang="fr-CH" sz="2400" dirty="0"/>
              <a:t>2009.</a:t>
            </a:r>
          </a:p>
        </p:txBody>
      </p:sp>
    </p:spTree>
    <p:extLst>
      <p:ext uri="{BB962C8B-B14F-4D97-AF65-F5344CB8AC3E}">
        <p14:creationId xmlns:p14="http://schemas.microsoft.com/office/powerpoint/2010/main" val="2844498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7C8D6-6BE7-CCAB-24BD-C3E950C2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32600" cy="1325563"/>
          </a:xfrm>
        </p:spPr>
        <p:txBody>
          <a:bodyPr/>
          <a:lstStyle/>
          <a:p>
            <a:r>
              <a:rPr lang="fr-CH" dirty="0"/>
              <a:t>Interprétation d’un </a:t>
            </a:r>
            <a:r>
              <a:rPr lang="fr-CH" i="1" dirty="0"/>
              <a:t>stemma </a:t>
            </a:r>
            <a:r>
              <a:rPr lang="fr-CH" i="1" dirty="0" err="1"/>
              <a:t>codicum</a:t>
            </a:r>
            <a:endParaRPr lang="fr-CH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FBDE9-20DE-7C5D-CBAE-B71206AE7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6700" cy="4351338"/>
          </a:xfrm>
        </p:spPr>
        <p:txBody>
          <a:bodyPr/>
          <a:lstStyle/>
          <a:p>
            <a:pPr marL="0" indent="0">
              <a:buNone/>
            </a:pPr>
            <a:r>
              <a:rPr lang="fr-CH" b="1" dirty="0"/>
              <a:t>Où le manuscrit W est-il conservé ?</a:t>
            </a:r>
          </a:p>
          <a:p>
            <a:pPr marL="0" indent="0">
              <a:buNone/>
            </a:pPr>
            <a:r>
              <a:rPr lang="fr-CH" dirty="0"/>
              <a:t>Cod. </a:t>
            </a:r>
            <a:r>
              <a:rPr lang="fr-CH" dirty="0" err="1"/>
              <a:t>Vind</a:t>
            </a:r>
            <a:r>
              <a:rPr lang="fr-CH" dirty="0"/>
              <a:t>. = Codex </a:t>
            </a:r>
            <a:r>
              <a:rPr lang="fr-CH" dirty="0" err="1"/>
              <a:t>Vindobonensis</a:t>
            </a:r>
            <a:r>
              <a:rPr lang="fr-CH" dirty="0"/>
              <a:t>. Il est conservé à Vienne (</a:t>
            </a:r>
            <a:r>
              <a:rPr lang="fr-CH" dirty="0" err="1"/>
              <a:t>Österreichische</a:t>
            </a:r>
            <a:r>
              <a:rPr lang="fr-CH" dirty="0"/>
              <a:t> National-</a:t>
            </a:r>
            <a:r>
              <a:rPr lang="fr-CH" dirty="0" err="1"/>
              <a:t>bibliothek</a:t>
            </a:r>
            <a:r>
              <a:rPr lang="fr-CH" dirty="0"/>
              <a:t>). </a:t>
            </a:r>
          </a:p>
          <a:p>
            <a:pPr marL="0" indent="0">
              <a:buNone/>
            </a:pPr>
            <a:r>
              <a:rPr lang="fr-CH" b="1" dirty="0"/>
              <a:t>Où le manuscrit B est-il conservé ?</a:t>
            </a:r>
          </a:p>
          <a:p>
            <a:pPr marL="0" indent="0">
              <a:buNone/>
            </a:pPr>
            <a:r>
              <a:rPr lang="fr-CH" dirty="0"/>
              <a:t>Cod. </a:t>
            </a:r>
            <a:r>
              <a:rPr lang="fr-CH" dirty="0" err="1"/>
              <a:t>Bodl</a:t>
            </a:r>
            <a:r>
              <a:rPr lang="fr-CH" dirty="0"/>
              <a:t>. = Codex </a:t>
            </a:r>
            <a:r>
              <a:rPr lang="fr-CH" dirty="0" err="1"/>
              <a:t>Bodleianus</a:t>
            </a:r>
            <a:r>
              <a:rPr lang="fr-CH" dirty="0"/>
              <a:t>. Il est conservé à Oxford (</a:t>
            </a:r>
            <a:r>
              <a:rPr lang="fr-CH" dirty="0" err="1"/>
              <a:t>Bodleian</a:t>
            </a:r>
            <a:r>
              <a:rPr lang="fr-CH" dirty="0"/>
              <a:t> Library).</a:t>
            </a:r>
          </a:p>
        </p:txBody>
      </p:sp>
      <p:pic>
        <p:nvPicPr>
          <p:cNvPr id="7" name="Image 1" descr="Une image contenant cintre, table de travail&#10;&#10;Description générée automatiquement">
            <a:extLst>
              <a:ext uri="{FF2B5EF4-FFF2-40B4-BE49-F238E27FC236}">
                <a16:creationId xmlns:a16="http://schemas.microsoft.com/office/drawing/2014/main" id="{65D6C61F-A99B-94BB-9101-A55DA50EB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0" y="365125"/>
            <a:ext cx="4231640" cy="2066925"/>
          </a:xfrm>
          <a:prstGeom prst="rect">
            <a:avLst/>
          </a:prstGeom>
        </p:spPr>
      </p:pic>
      <p:pic>
        <p:nvPicPr>
          <p:cNvPr id="8" name="Image 2" descr="Une image contenant texte, reçu&#10;&#10;Description générée automatiquement">
            <a:extLst>
              <a:ext uri="{FF2B5EF4-FFF2-40B4-BE49-F238E27FC236}">
                <a16:creationId xmlns:a16="http://schemas.microsoft.com/office/drawing/2014/main" id="{1ADEF685-82F6-7E05-347D-AC73CD63B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46" y="2603500"/>
            <a:ext cx="3555444" cy="400526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8BD12C2-2422-86C4-BB01-D47446325B49}"/>
              </a:ext>
            </a:extLst>
          </p:cNvPr>
          <p:cNvSpPr/>
          <p:nvPr/>
        </p:nvSpPr>
        <p:spPr>
          <a:xfrm>
            <a:off x="8670012" y="3305456"/>
            <a:ext cx="254524" cy="2702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6122CB-5D74-09C5-72FC-3FF5D47BD201}"/>
              </a:ext>
            </a:extLst>
          </p:cNvPr>
          <p:cNvSpPr/>
          <p:nvPr/>
        </p:nvSpPr>
        <p:spPr>
          <a:xfrm>
            <a:off x="8704296" y="4413882"/>
            <a:ext cx="254524" cy="2702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8684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7C8D6-6BE7-CCAB-24BD-C3E950C2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32600" cy="1325563"/>
          </a:xfrm>
        </p:spPr>
        <p:txBody>
          <a:bodyPr/>
          <a:lstStyle/>
          <a:p>
            <a:r>
              <a:rPr lang="fr-CH" dirty="0"/>
              <a:t>Interprétation d’un </a:t>
            </a:r>
            <a:r>
              <a:rPr lang="fr-CH" i="1" dirty="0"/>
              <a:t>stemma </a:t>
            </a:r>
            <a:r>
              <a:rPr lang="fr-CH" i="1" dirty="0" err="1"/>
              <a:t>codicum</a:t>
            </a:r>
            <a:endParaRPr lang="fr-CH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FBDE9-20DE-7C5D-CBAE-B71206AE7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6700" cy="4351338"/>
          </a:xfrm>
        </p:spPr>
        <p:txBody>
          <a:bodyPr/>
          <a:lstStyle/>
          <a:p>
            <a:pPr marL="0" indent="0">
              <a:buNone/>
            </a:pPr>
            <a:r>
              <a:rPr lang="fr-CH" b="1" dirty="0"/>
              <a:t>Quel est le plus ancien témoin de la tradition directe du texte de Platon, et de quand date-t-il ?</a:t>
            </a:r>
          </a:p>
          <a:p>
            <a:pPr marL="0" indent="0">
              <a:buNone/>
            </a:pPr>
            <a:r>
              <a:rPr lang="fr-CH" dirty="0"/>
              <a:t>Le papyrus </a:t>
            </a:r>
            <a:r>
              <a:rPr lang="fr-CH" dirty="0" err="1"/>
              <a:t>P.Soc.Ital</a:t>
            </a:r>
            <a:r>
              <a:rPr lang="fr-CH" dirty="0"/>
              <a:t>. (= PSI </a:t>
            </a:r>
            <a:r>
              <a:rPr lang="fr-CH" i="1" dirty="0" err="1"/>
              <a:t>Papiri</a:t>
            </a:r>
            <a:r>
              <a:rPr lang="fr-CH" i="1" dirty="0"/>
              <a:t> </a:t>
            </a:r>
            <a:r>
              <a:rPr lang="fr-CH" i="1" dirty="0" err="1"/>
              <a:t>greci</a:t>
            </a:r>
            <a:r>
              <a:rPr lang="fr-CH" i="1" dirty="0"/>
              <a:t> e </a:t>
            </a:r>
            <a:r>
              <a:rPr lang="fr-CH" i="1" dirty="0" err="1"/>
              <a:t>latini</a:t>
            </a:r>
            <a:r>
              <a:rPr lang="fr-CH" dirty="0"/>
              <a:t>) 14,1392, daté du I</a:t>
            </a:r>
            <a:r>
              <a:rPr lang="fr-CH" baseline="30000" dirty="0"/>
              <a:t>er</a:t>
            </a:r>
            <a:r>
              <a:rPr lang="fr-CH" dirty="0"/>
              <a:t>-II</a:t>
            </a:r>
            <a:r>
              <a:rPr lang="fr-CH" baseline="30000" dirty="0"/>
              <a:t>e</a:t>
            </a:r>
            <a:r>
              <a:rPr lang="fr-CH" dirty="0"/>
              <a:t> s. apr. J.-C.</a:t>
            </a: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7" name="Image 1" descr="Une image contenant cintre, table de travail&#10;&#10;Description générée automatiquement">
            <a:extLst>
              <a:ext uri="{FF2B5EF4-FFF2-40B4-BE49-F238E27FC236}">
                <a16:creationId xmlns:a16="http://schemas.microsoft.com/office/drawing/2014/main" id="{65D6C61F-A99B-94BB-9101-A55DA50EB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0" y="365125"/>
            <a:ext cx="4231640" cy="2066925"/>
          </a:xfrm>
          <a:prstGeom prst="rect">
            <a:avLst/>
          </a:prstGeom>
        </p:spPr>
      </p:pic>
      <p:pic>
        <p:nvPicPr>
          <p:cNvPr id="8" name="Image 2" descr="Une image contenant texte, reçu&#10;&#10;Description générée automatiquement">
            <a:extLst>
              <a:ext uri="{FF2B5EF4-FFF2-40B4-BE49-F238E27FC236}">
                <a16:creationId xmlns:a16="http://schemas.microsoft.com/office/drawing/2014/main" id="{1ADEF685-82F6-7E05-347D-AC73CD63B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46" y="2603500"/>
            <a:ext cx="3555444" cy="40052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B6122CB-5D74-09C5-72FC-3FF5D47BD201}"/>
              </a:ext>
            </a:extLst>
          </p:cNvPr>
          <p:cNvSpPr/>
          <p:nvPr/>
        </p:nvSpPr>
        <p:spPr>
          <a:xfrm>
            <a:off x="8712762" y="6197238"/>
            <a:ext cx="254524" cy="2702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424193-BC6C-68DB-B400-7E0929F6E2AF}"/>
              </a:ext>
            </a:extLst>
          </p:cNvPr>
          <p:cNvSpPr/>
          <p:nvPr/>
        </p:nvSpPr>
        <p:spPr>
          <a:xfrm>
            <a:off x="8485165" y="6054700"/>
            <a:ext cx="591104" cy="167939"/>
          </a:xfrm>
          <a:prstGeom prst="rect">
            <a:avLst/>
          </a:prstGeom>
          <a:solidFill>
            <a:srgbClr val="FFFF00">
              <a:alpha val="25777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1068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5453</TotalTime>
  <Words>4109</Words>
  <Application>Microsoft Macintosh PowerPoint</Application>
  <PresentationFormat>Widescreen</PresentationFormat>
  <Paragraphs>756</Paragraphs>
  <Slides>70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default</vt:lpstr>
      <vt:lpstr>Orthos</vt:lpstr>
      <vt:lpstr>Times New Roman</vt:lpstr>
      <vt:lpstr>Wingdings</vt:lpstr>
      <vt:lpstr>Office Theme</vt:lpstr>
      <vt:lpstr>Introduction aux études grecques</vt:lpstr>
      <vt:lpstr>Au programme</vt:lpstr>
      <vt:lpstr>Correction des exercices</vt:lpstr>
      <vt:lpstr>De quelle langue provient le mot ῥόδον ? </vt:lpstr>
      <vt:lpstr>À quel groupe linguistique le mot δάκτυλος appartient-il probablement ? Quel est le mot latin correspondant ?</vt:lpstr>
      <vt:lpstr>À partir de l’article du Lexikon des frühgriechischen Epos consacré à ῥοδοδάκτυλος, examinez le sens proposé par les scholies (sigle Σχ). D’après l’auteur de la scholie citée, pourquoi l’Aurore est-elle appelée « aux doigts de rose » ?</vt:lpstr>
      <vt:lpstr>Interprétation d’un stemma codicum</vt:lpstr>
      <vt:lpstr>Interprétation d’un stemma codicum</vt:lpstr>
      <vt:lpstr>Interprétation d’un stemma codicum</vt:lpstr>
      <vt:lpstr>Utilisation d’un apparat critique </vt:lpstr>
      <vt:lpstr>Utilisation d’un apparat critique </vt:lpstr>
      <vt:lpstr>Utilisation d’un apparat critique </vt:lpstr>
      <vt:lpstr>Programme de l’accentuation</vt:lpstr>
      <vt:lpstr>Accentuation grecque: révision des principes généraux</vt:lpstr>
      <vt:lpstr>La « règle de limitation »</vt:lpstr>
      <vt:lpstr>La « règle de limitation »</vt:lpstr>
      <vt:lpstr>La « règle de limitation » (système classique)</vt:lpstr>
      <vt:lpstr>La « règle de limitation » (système classique)</vt:lpstr>
      <vt:lpstr>Qualification des mots d’après l’accent</vt:lpstr>
      <vt:lpstr>Qualification des mots d’après l’accent</vt:lpstr>
      <vt:lpstr>Longue ou brève?</vt:lpstr>
      <vt:lpstr>Longue ou brève?</vt:lpstr>
      <vt:lpstr>Les contractions</vt:lpstr>
      <vt:lpstr>Les contractions</vt:lpstr>
      <vt:lpstr>Accentuation des formes conjuguées</vt:lpstr>
      <vt:lpstr>Accentuation des formes conjuguées</vt:lpstr>
      <vt:lpstr>Accentuation des formes conjuguées: exemple</vt:lpstr>
      <vt:lpstr>La même chose d’après le système classique…</vt:lpstr>
      <vt:lpstr>Accentuation des formes conjuguées: exercice</vt:lpstr>
      <vt:lpstr>Accentuation des formes conjuguées: exercice</vt:lpstr>
      <vt:lpstr>Accentuation des formes déclinées</vt:lpstr>
      <vt:lpstr>Accentuation des formes déclinées</vt:lpstr>
      <vt:lpstr>Quelques longueurs de désinences</vt:lpstr>
      <vt:lpstr>Exemple: Nom proparoxyton </vt:lpstr>
      <vt:lpstr>Exemple: Nom proparoxyton </vt:lpstr>
      <vt:lpstr>Exemple: Nom proparoxyton d’après le système classique</vt:lpstr>
      <vt:lpstr>Exemple: Nom oxyton</vt:lpstr>
      <vt:lpstr>Exemple: Nom oxyton d’après le système classique</vt:lpstr>
      <vt:lpstr>Quand l’oxyton devient grave…</vt:lpstr>
      <vt:lpstr>Exemple: Nom propérispomène </vt:lpstr>
      <vt:lpstr>Exemple: Nom propérispomène d’après le système classique </vt:lpstr>
      <vt:lpstr>La loi σωτῆρα</vt:lpstr>
      <vt:lpstr>Cas particulier : noms de parenté</vt:lpstr>
      <vt:lpstr>Cas particulier: la métathèse de quantité</vt:lpstr>
      <vt:lpstr>Adjectifs</vt:lpstr>
      <vt:lpstr>Accentuation des formes déclinées: exercice</vt:lpstr>
      <vt:lpstr>Accentuation des formes déclinées: exercice</vt:lpstr>
      <vt:lpstr>Les participes</vt:lpstr>
      <vt:lpstr>Participes aoriste passif et parfait actif</vt:lpstr>
      <vt:lpstr>Infinitif</vt:lpstr>
      <vt:lpstr>Les adjectifs verbaux</vt:lpstr>
      <vt:lpstr>Point grammatical: adjectifs verbaux</vt:lpstr>
      <vt:lpstr>Proclitiques et enclitiques</vt:lpstr>
      <vt:lpstr>Les proclitiques (ou atones)</vt:lpstr>
      <vt:lpstr>Les enclitiques</vt:lpstr>
      <vt:lpstr>L’enclitique et le mot qui le précède</vt:lpstr>
      <vt:lpstr>En d’autres termes…</vt:lpstr>
      <vt:lpstr>Règles d’accentuation des groupes d’enclise</vt:lpstr>
      <vt:lpstr>Point grammatical : homonymes</vt:lpstr>
      <vt:lpstr>Point grammatical : homonymes</vt:lpstr>
      <vt:lpstr>Point grammatical : homonymes</vt:lpstr>
      <vt:lpstr>Point grammatical : homonymes</vt:lpstr>
      <vt:lpstr>Élision et crase</vt:lpstr>
      <vt:lpstr>Adverbes et prépositions</vt:lpstr>
      <vt:lpstr>Adverbes et prépositions</vt:lpstr>
      <vt:lpstr>Accentuation grecque – exercice</vt:lpstr>
      <vt:lpstr>Accentuation grecque – exercices</vt:lpstr>
      <vt:lpstr>En conclusion, quelques questions à se poser:</vt:lpstr>
      <vt:lpstr>Exercices en devoir</vt:lpstr>
      <vt:lpstr>Quelques ouvrages de référence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Agnes Bagnoud</dc:creator>
  <cp:lastModifiedBy>Marie Agnes Bagnoud</cp:lastModifiedBy>
  <cp:revision>113</cp:revision>
  <cp:lastPrinted>2024-03-15T14:03:20Z</cp:lastPrinted>
  <dcterms:created xsi:type="dcterms:W3CDTF">2024-02-02T11:58:02Z</dcterms:created>
  <dcterms:modified xsi:type="dcterms:W3CDTF">2024-03-15T14:07:05Z</dcterms:modified>
</cp:coreProperties>
</file>